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59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73099AB-A0B6-471B-9FD1-55507DD1D5D4}">
          <p14:sldIdLst>
            <p14:sldId id="256"/>
            <p14:sldId id="258"/>
            <p14:sldId id="261"/>
            <p14:sldId id="262"/>
            <p14:sldId id="259"/>
            <p14:sldId id="263"/>
            <p14:sldId id="264"/>
            <p14:sldId id="265"/>
            <p14:sldId id="267"/>
            <p14:sldId id="268"/>
            <p14:sldId id="269"/>
            <p14:sldId id="270"/>
            <p14:sldId id="271"/>
          </p14:sldIdLst>
        </p14:section>
        <p14:section name="Раздел без заголовка" id="{684A0BA4-0E53-40C6-A74E-28163F3E50C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071546"/>
            <a:ext cx="8072494" cy="14700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День молодого избирателя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07181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будущее России,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нам выбирать!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694370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Избирательное право в РФ является:</a:t>
            </a:r>
            <a:endParaRPr lang="ru-RU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00174"/>
            <a:ext cx="4572000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всеобщим,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Б) равным,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В) прямым,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Г) с тайным голосованием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00034" y="3500438"/>
            <a:ext cx="8143932" cy="267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Всеобщим – избирать имеют право все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Равным – никто из голосующих не имеет преимуществ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Прямым – избиратели голосуют за или против непосредственно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тайным голосованием – какой – либо контроль за избирателями не допускается 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permdaily.ru/uploads/posts/2017-09/sverdlovskaya-oblast-demonstriruet-vysokuyu-yavku-na-vyborah-gubernatora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285860"/>
            <a:ext cx="329863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6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572428" cy="750762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Виды избирательных прав</a:t>
            </a:r>
            <a:endParaRPr lang="ru-RU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643050"/>
            <a:ext cx="464377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Активное избирательное право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2428868"/>
            <a:ext cx="475758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Пассивное избирательное право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500298" y="1214422"/>
            <a:ext cx="484632" cy="42862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500826" y="1214422"/>
            <a:ext cx="484632" cy="1214446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285992"/>
            <a:ext cx="32861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Право граждан участвовать в выборах главы государства и представительных органов власти (парламента, органов местного самоуправления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3071810"/>
            <a:ext cx="4714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Право гражданина быть избранным в представительные органы государственной власти и местного самоуправления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vnnews.ru/images/wsscontent/articles/2017/09/stanovis-izbiratelem-smolodu-aktsiya-den-molodogo-izbirate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643446"/>
            <a:ext cx="2571768" cy="1764170"/>
          </a:xfrm>
          <a:prstGeom prst="rect">
            <a:avLst/>
          </a:prstGeom>
          <a:noFill/>
        </p:spPr>
      </p:pic>
      <p:pic>
        <p:nvPicPr>
          <p:cNvPr id="26628" name="Picture 4" descr="http://krhcollege.ru/images/new/mold_izbr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4643446"/>
            <a:ext cx="2775135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8596" y="571480"/>
            <a:ext cx="8215370" cy="56323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ограничены в праве избирать и быть избранными: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лица, признанные судом недееспособными лица,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содержащиеся по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приговору суда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местах лишения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свободы 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http://www.russianfareast-news.ru/upload/iblock/582/5825a5a4abb96da25cc5eb9506607d8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2643182"/>
            <a:ext cx="3408051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5783592" cy="679324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Возрастной ценз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57158" y="1285860"/>
            <a:ext cx="8429684" cy="52629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Конституции Российской Федерации 1993 г.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(ст. 32)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активные избирательные права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предоставляются всем гражданам с 18 лет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Правом быть избранным на пост Президента РФ наделяется гражданин РФ не моложе 35 лет, постоянно проживающий на территории Российской Федерации не менее 10 лет (ст. 81).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Депутатом Государственной Думы может быть избран гражданин РФ, достигший 21 года.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епутатом представительного органа местного самоуправления – гражданин, достигший 18-летия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олосовать? Легко! (буклет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2928958" cy="60007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28992" y="357166"/>
            <a:ext cx="535785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тебе еще нет 18 лет, то это вовсе не значит, что проблема выбора - не твоя забота. С юных лет нужно готовиться к осуществлению своего избирательного права, чтобы в дальнейшем уметь делать правильный выбор, легко определяя того человека, который будет стремиться к улучшению жизни в стране, защищать интересы всего народа и твои интересы, в частности. </a:t>
            </a:r>
            <a:b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14348" y="428604"/>
            <a:ext cx="7858180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выборы?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2" name="Picture 6" descr="http://900igr.net/up/datai/147351/0008-010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000240"/>
            <a:ext cx="3457575" cy="4267200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00034" y="1714488"/>
            <a:ext cx="507209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Выборы –  это неотъемлемый элемент демократии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 способ формирования органов государственной власти и местного самоуправления, а также занятия отдельных государственных должностей, обеспечивающих представительный характер соответствующих органов. И этот выбор осуществляют граждане.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643866" cy="837246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Функция выборов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31747" name="Picture 3" descr="http://changes-pro.ru/wp-content/uploads/2015/12/glavnyi_vopros.jpg"/>
          <p:cNvPicPr>
            <a:picLocks noChangeAspect="1" noChangeArrowheads="1"/>
          </p:cNvPicPr>
          <p:nvPr/>
        </p:nvPicPr>
        <p:blipFill>
          <a:blip r:embed="rId2"/>
          <a:srcRect b="6249"/>
          <a:stretch>
            <a:fillRect/>
          </a:stretch>
        </p:blipFill>
        <p:spPr bwMode="auto">
          <a:xfrm>
            <a:off x="1571604" y="1500174"/>
            <a:ext cx="6299200" cy="4429156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14348" y="3143248"/>
            <a:ext cx="7786742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Осуществление непосредственной демократии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 реализации права на участие в управлении государством 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qulady.ru/images/qulady/2017/10/3-1.jpg"/>
          <p:cNvPicPr/>
          <p:nvPr/>
        </p:nvPicPr>
        <p:blipFill>
          <a:blip r:embed="rId2"/>
          <a:srcRect l="16483" t="18269" r="19054" b="17192"/>
          <a:stretch>
            <a:fillRect/>
          </a:stretch>
        </p:blipFill>
        <p:spPr bwMode="auto">
          <a:xfrm>
            <a:off x="357158" y="3286124"/>
            <a:ext cx="614366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bpk.com.ru/uploads/posts/2018-01/1516355796_123-023.jpg"/>
          <p:cNvPicPr/>
          <p:nvPr/>
        </p:nvPicPr>
        <p:blipFill>
          <a:blip r:embed="rId3">
            <a:clrChange>
              <a:clrFrom>
                <a:srgbClr val="C1C2C6"/>
              </a:clrFrom>
              <a:clrTo>
                <a:srgbClr val="C1C2C6">
                  <a:alpha val="0"/>
                </a:srgbClr>
              </a:clrTo>
            </a:clrChange>
          </a:blip>
          <a:srcRect l="4420" t="20260" r="14477" b="24365"/>
          <a:stretch>
            <a:fillRect/>
          </a:stretch>
        </p:blipFill>
        <p:spPr bwMode="auto">
          <a:xfrm>
            <a:off x="2071670" y="4714884"/>
            <a:ext cx="443847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WordArt 1"/>
          <p:cNvSpPr>
            <a:spLocks noChangeArrowheads="1" noChangeShapeType="1" noTextEdit="1"/>
          </p:cNvSpPr>
          <p:nvPr/>
        </p:nvSpPr>
        <p:spPr bwMode="auto">
          <a:xfrm>
            <a:off x="785786" y="3286124"/>
            <a:ext cx="3429024" cy="157163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20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Голосуй!</a:t>
            </a:r>
          </a:p>
          <a:p>
            <a:pPr algn="ctr" rtl="0"/>
            <a:r>
              <a:rPr lang="ru-RU" sz="20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НЕ   КОМПЛЕКСУЙ!</a:t>
            </a:r>
            <a:endParaRPr lang="ru-RU" sz="20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28596" y="428604"/>
            <a:ext cx="642942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Кого мы выбираем???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28596" y="1142984"/>
            <a:ext cx="7143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ПРЕЗИДЕНТА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ДЕПУТАТОВ ГОСУДАРСТВЕННОЙ ДУМЫ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ДЕПУТАТОВ В ПРЕДСТАВИТЕЛЬНЫЙ ОРГАН ВЛАСТИ СУБЪЕКТОВ РФ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ДЕПУТАТОВ ОРГАНОВ МЕСТНОГО САМОУПРАВЛЕНИЯ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5125572" y="2732552"/>
            <a:ext cx="6093976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i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 algn="ctr"/>
            <a:r>
              <a:rPr lang="ru-RU" sz="32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</a:p>
          <a:p>
            <a:pPr algn="ctr"/>
            <a:r>
              <a:rPr lang="ru-RU" sz="32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32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</a:p>
          <a:p>
            <a:pPr algn="ctr"/>
            <a:r>
              <a:rPr lang="ru-RU" sz="32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algn="ctr"/>
            <a:r>
              <a:rPr lang="ru-RU" sz="32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ru-RU" sz="32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algn="ctr"/>
            <a:r>
              <a:rPr lang="ru-RU" sz="32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ru-RU" sz="32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/>
            <a:r>
              <a:rPr lang="ru-RU" sz="32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638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358114" cy="765808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/>
              </a:rPr>
              <a:t>Выборы бывают: 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714488"/>
            <a:ext cx="4068000" cy="72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3600" u="sng" dirty="0" smtClean="0"/>
              <a:t>Федеральные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2643182"/>
            <a:ext cx="4068000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3600" u="sng" dirty="0" smtClean="0"/>
              <a:t>Региональные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929066"/>
            <a:ext cx="4068000" cy="7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3600" u="sng" dirty="0" smtClean="0"/>
              <a:t>Муниципальные</a:t>
            </a:r>
            <a:endParaRPr lang="ru-RU" sz="3600" dirty="0"/>
          </a:p>
        </p:txBody>
      </p:sp>
      <p:pic>
        <p:nvPicPr>
          <p:cNvPr id="6" name="Рисунок 5" descr="http://zapdvinatik.izbirkom69.ru/uploads/images/Gallery/%D0%94%D0%B5%D0%BD%D1%8C%20%D0%BC%D0%BE%D0%BB%D0%BE%D0%B4%D0%BE%D0%B3%D0%BE%20%D0%B8%D0%B7%D0%B1%D0%B8%D1%80%D0%B0%D1%82%D0%B5%D0%BB%D1%8F/image003.jpg"/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571876"/>
            <a:ext cx="421484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низ 6"/>
          <p:cNvSpPr/>
          <p:nvPr/>
        </p:nvSpPr>
        <p:spPr>
          <a:xfrm>
            <a:off x="1785918" y="1285860"/>
            <a:ext cx="428628" cy="478342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714876" y="1285860"/>
            <a:ext cx="484632" cy="1357322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500958" y="1285860"/>
            <a:ext cx="484632" cy="2643206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6855162" cy="679324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Избирательная система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00034" y="1285860"/>
            <a:ext cx="814393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Избирательная система –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порядок выборов в представительные учреждения и выборных должностных лиц, а также определения результатов голосования. </a:t>
            </a:r>
            <a:endParaRPr kumimoji="0" lang="ru-RU" sz="24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857496"/>
            <a:ext cx="621510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Избирательная система включает: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4071942"/>
            <a:ext cx="342902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избирательный процесс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071942"/>
            <a:ext cx="314327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избирательное право</a:t>
            </a:r>
            <a:endParaRPr lang="ru-RU" sz="24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2643174" y="3429000"/>
            <a:ext cx="484632" cy="642942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143636" y="3429000"/>
            <a:ext cx="484632" cy="642942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www.fullhdoboi.ru/_ph/11/2/531154242.jpg?151577569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643446"/>
            <a:ext cx="383450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http://ctoetotakoe.ru/wp-content/uploads/2016/10/Izbiratelnoe-pravo-eto-chto-takoe-1140x854.jpg"/>
          <p:cNvPicPr>
            <a:picLocks noChangeAspect="1" noChangeArrowheads="1"/>
          </p:cNvPicPr>
          <p:nvPr/>
        </p:nvPicPr>
        <p:blipFill>
          <a:blip r:embed="rId3"/>
          <a:srcRect t="9677"/>
          <a:stretch>
            <a:fillRect/>
          </a:stretch>
        </p:blipFill>
        <p:spPr bwMode="auto">
          <a:xfrm>
            <a:off x="428596" y="4643446"/>
            <a:ext cx="3643338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6497972" cy="679324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избирательных систем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785926"/>
            <a:ext cx="457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МАЖОРИТАРНАЯ ИЗБИРАТЕЛЬНАЯ СИСТЕМА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3143248"/>
            <a:ext cx="457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ПРОПОРЦИОНАЛЬНАЯ ИЗБИРАТЕЛЬНАЯ СИСТЕМА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4429132"/>
            <a:ext cx="457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СМЕШАННАЯ ИЗБИРАТЕЛЬНАЯ СИСТЕМА </a:t>
            </a:r>
            <a:endParaRPr lang="ru-RU" sz="24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2143108" y="1142984"/>
            <a:ext cx="484632" cy="642942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072066" y="1142984"/>
            <a:ext cx="484632" cy="2000264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072330" y="1142984"/>
            <a:ext cx="484632" cy="328614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http://ijevsk.bezformata.ru/content/image208762864.jpg"/>
          <p:cNvPicPr/>
          <p:nvPr/>
        </p:nvPicPr>
        <p:blipFill>
          <a:blip r:embed="rId2">
            <a:lum bright="20000"/>
          </a:blip>
          <a:srcRect l="23204"/>
          <a:stretch>
            <a:fillRect/>
          </a:stretch>
        </p:blipFill>
        <p:spPr bwMode="auto">
          <a:xfrm>
            <a:off x="428596" y="4071942"/>
            <a:ext cx="283493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215238" cy="750762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Избирательное право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357298"/>
            <a:ext cx="8286808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каких принципах строится избирательное право? 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5786454"/>
            <a:ext cx="80724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 принципы изложены в Конституции, федеральных законах, законах субъектов Российской Федерации. 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ttps://ds02.infourok.ru/uploads/ex/08cf/00026646-c5f43b7e/img0.jpg"/>
          <p:cNvPicPr>
            <a:picLocks noChangeAspect="1" noChangeArrowheads="1"/>
          </p:cNvPicPr>
          <p:nvPr/>
        </p:nvPicPr>
        <p:blipFill>
          <a:blip r:embed="rId2" cstate="print"/>
          <a:srcRect l="23781" t="4878" r="26829"/>
          <a:stretch>
            <a:fillRect/>
          </a:stretch>
        </p:blipFill>
        <p:spPr bwMode="auto">
          <a:xfrm>
            <a:off x="642910" y="2500306"/>
            <a:ext cx="2428892" cy="3198835"/>
          </a:xfrm>
          <a:prstGeom prst="rect">
            <a:avLst/>
          </a:prstGeom>
          <a:noFill/>
        </p:spPr>
      </p:pic>
      <p:pic>
        <p:nvPicPr>
          <p:cNvPr id="1029" name="Picture 5" descr="https://ozon-st.cdn.ngenix.net/multimedia/1004421935.jpg"/>
          <p:cNvPicPr>
            <a:picLocks noChangeAspect="1" noChangeArrowheads="1"/>
          </p:cNvPicPr>
          <p:nvPr/>
        </p:nvPicPr>
        <p:blipFill>
          <a:blip r:embed="rId3"/>
          <a:srcRect b="5896"/>
          <a:stretch>
            <a:fillRect/>
          </a:stretch>
        </p:blipFill>
        <p:spPr bwMode="auto">
          <a:xfrm>
            <a:off x="3286116" y="2500306"/>
            <a:ext cx="2428892" cy="3298943"/>
          </a:xfrm>
          <a:prstGeom prst="rect">
            <a:avLst/>
          </a:prstGeom>
          <a:noFill/>
        </p:spPr>
      </p:pic>
      <p:pic>
        <p:nvPicPr>
          <p:cNvPr id="1031" name="Picture 7" descr="http://www.knigisosklada.ru/images/books/2146/big/2146620.jpg"/>
          <p:cNvPicPr>
            <a:picLocks noChangeAspect="1" noChangeArrowheads="1"/>
          </p:cNvPicPr>
          <p:nvPr/>
        </p:nvPicPr>
        <p:blipFill>
          <a:blip r:embed="rId4"/>
          <a:srcRect b="12847"/>
          <a:stretch>
            <a:fillRect/>
          </a:stretch>
        </p:blipFill>
        <p:spPr bwMode="auto">
          <a:xfrm>
            <a:off x="5971847" y="2500306"/>
            <a:ext cx="2576845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2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404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Impact</vt:lpstr>
      <vt:lpstr>Times New Roman</vt:lpstr>
      <vt:lpstr>Verdana</vt:lpstr>
      <vt:lpstr>Wingdings</vt:lpstr>
      <vt:lpstr>Wingdings 2</vt:lpstr>
      <vt:lpstr>Аспект</vt:lpstr>
      <vt:lpstr>День молодого избирателя </vt:lpstr>
      <vt:lpstr>Презентация PowerPoint</vt:lpstr>
      <vt:lpstr>Презентация PowerPoint</vt:lpstr>
      <vt:lpstr>Функция выборов</vt:lpstr>
      <vt:lpstr>Презентация PowerPoint</vt:lpstr>
      <vt:lpstr>Выборы бывают: </vt:lpstr>
      <vt:lpstr>Избирательная система</vt:lpstr>
      <vt:lpstr>Виды избирательных систем</vt:lpstr>
      <vt:lpstr>Избирательное право </vt:lpstr>
      <vt:lpstr>Избирательное право в РФ является:</vt:lpstr>
      <vt:lpstr>Виды избирательных прав</vt:lpstr>
      <vt:lpstr>Презентация PowerPoint</vt:lpstr>
      <vt:lpstr>Возрастной ценз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RePack by Diakov</cp:lastModifiedBy>
  <cp:revision>65</cp:revision>
  <dcterms:created xsi:type="dcterms:W3CDTF">2018-02-04T09:42:24Z</dcterms:created>
  <dcterms:modified xsi:type="dcterms:W3CDTF">2019-03-19T20:13:21Z</dcterms:modified>
</cp:coreProperties>
</file>