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0" r:id="rId4"/>
    <p:sldMasterId id="2147483722" r:id="rId5"/>
    <p:sldMasterId id="2147483746" r:id="rId6"/>
    <p:sldMasterId id="2147483758" r:id="rId7"/>
    <p:sldMasterId id="2147483770" r:id="rId8"/>
    <p:sldMasterId id="2147483782" r:id="rId9"/>
    <p:sldMasterId id="2147483794" r:id="rId10"/>
    <p:sldMasterId id="2147483806" r:id="rId11"/>
    <p:sldMasterId id="2147483818" r:id="rId12"/>
  </p:sldMasterIdLst>
  <p:notesMasterIdLst>
    <p:notesMasterId r:id="rId40"/>
  </p:notesMasterIdLst>
  <p:sldIdLst>
    <p:sldId id="256" r:id="rId13"/>
    <p:sldId id="258" r:id="rId14"/>
    <p:sldId id="257" r:id="rId15"/>
    <p:sldId id="259" r:id="rId16"/>
    <p:sldId id="262" r:id="rId17"/>
    <p:sldId id="261" r:id="rId18"/>
    <p:sldId id="260" r:id="rId19"/>
    <p:sldId id="263" r:id="rId20"/>
    <p:sldId id="270" r:id="rId21"/>
    <p:sldId id="279" r:id="rId22"/>
    <p:sldId id="271" r:id="rId23"/>
    <p:sldId id="272" r:id="rId24"/>
    <p:sldId id="273" r:id="rId25"/>
    <p:sldId id="275" r:id="rId26"/>
    <p:sldId id="276" r:id="rId27"/>
    <p:sldId id="277" r:id="rId28"/>
    <p:sldId id="278" r:id="rId29"/>
    <p:sldId id="288" r:id="rId30"/>
    <p:sldId id="289" r:id="rId31"/>
    <p:sldId id="290" r:id="rId32"/>
    <p:sldId id="268" r:id="rId33"/>
    <p:sldId id="281" r:id="rId34"/>
    <p:sldId id="282" r:id="rId35"/>
    <p:sldId id="287" r:id="rId36"/>
    <p:sldId id="284" r:id="rId37"/>
    <p:sldId id="286" r:id="rId38"/>
    <p:sldId id="285"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6CC0E-AADD-470D-96BD-529A9909414B}" type="datetimeFigureOut">
              <a:rPr lang="ru-RU" smtClean="0"/>
              <a:t>24.02.2015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238B8-843B-4698-9F62-7A027A376674}" type="slidenum">
              <a:rPr lang="ru-RU" smtClean="0"/>
              <a:t>‹#›</a:t>
            </a:fld>
            <a:endParaRPr lang="ru-RU"/>
          </a:p>
        </p:txBody>
      </p:sp>
    </p:spTree>
    <p:extLst>
      <p:ext uri="{BB962C8B-B14F-4D97-AF65-F5344CB8AC3E}">
        <p14:creationId xmlns:p14="http://schemas.microsoft.com/office/powerpoint/2010/main" val="70192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2FA903-4CCD-4762-92AB-91645D5F981E}" type="slidenum">
              <a:rPr lang="ru-RU">
                <a:solidFill>
                  <a:prstClr val="black"/>
                </a:solidFill>
              </a:rPr>
              <a:pPr eaLnBrk="1" hangingPunct="1"/>
              <a:t>10</a:t>
            </a:fld>
            <a:endParaRPr 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6A3C72-C82F-493D-8CBE-095F4F9F0C95}" type="slidenum">
              <a:rPr lang="ru-RU">
                <a:solidFill>
                  <a:prstClr val="black"/>
                </a:solidFill>
              </a:rPr>
              <a:pPr eaLnBrk="1" hangingPunct="1"/>
              <a:t>19</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496F5D-2914-4C10-AFEA-19116FC9E822}" type="slidenum">
              <a:rPr lang="ru-RU">
                <a:solidFill>
                  <a:prstClr val="black"/>
                </a:solidFill>
              </a:rPr>
              <a:pPr eaLnBrk="1" hangingPunct="1"/>
              <a:t>20</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430CB7-CBBE-45DD-8931-B25F6A94F0FA}" type="slidenum">
              <a:rPr lang="ru-RU">
                <a:solidFill>
                  <a:prstClr val="black"/>
                </a:solidFill>
              </a:rPr>
              <a:pPr eaLnBrk="1" hangingPunct="1"/>
              <a:t>11</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28CA29-FB39-4B72-AE2B-CAA3955342CB}" type="slidenum">
              <a:rPr lang="ru-RU">
                <a:solidFill>
                  <a:prstClr val="black"/>
                </a:solidFill>
              </a:rPr>
              <a:pPr eaLnBrk="1" hangingPunct="1"/>
              <a:t>12</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3A4CE3-FEF3-41FA-B560-559230E4C996}" type="slidenum">
              <a:rPr lang="ru-RU">
                <a:solidFill>
                  <a:prstClr val="black"/>
                </a:solidFill>
              </a:rPr>
              <a:pPr eaLnBrk="1" hangingPunct="1"/>
              <a:t>13</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DE9818-9D3F-43C9-8414-445B1AA65E33}" type="slidenum">
              <a:rPr lang="ru-RU">
                <a:solidFill>
                  <a:prstClr val="black"/>
                </a:solidFill>
              </a:rPr>
              <a:pPr eaLnBrk="1" hangingPunct="1"/>
              <a:t>14</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4901AC-1A3B-4EC5-A767-BAE6F90E350D}" type="slidenum">
              <a:rPr lang="ru-RU">
                <a:solidFill>
                  <a:prstClr val="black"/>
                </a:solidFill>
              </a:rPr>
              <a:pPr eaLnBrk="1" hangingPunct="1"/>
              <a:t>15</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B046E9-B6BF-4214-8BE7-48AA19AE33ED}" type="slidenum">
              <a:rPr lang="ru-RU">
                <a:solidFill>
                  <a:prstClr val="black"/>
                </a:solidFill>
              </a:rPr>
              <a:pPr eaLnBrk="1" hangingPunct="1"/>
              <a:t>16</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68D1D0-9CC0-4509-A1EA-0D6C9C50DFD6}" type="slidenum">
              <a:rPr lang="ru-RU">
                <a:solidFill>
                  <a:prstClr val="black"/>
                </a:solidFill>
              </a:rPr>
              <a:pPr eaLnBrk="1" hangingPunct="1"/>
              <a:t>17</a:t>
            </a:fld>
            <a:endParaRPr lang="ru-R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01C1E0-C711-4326-8F64-6458A8504B5A}" type="slidenum">
              <a:rPr lang="ru-RU">
                <a:solidFill>
                  <a:prstClr val="black"/>
                </a:solidFill>
              </a:rPr>
              <a:pPr eaLnBrk="1" hangingPunct="1"/>
              <a:t>18</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9CBF3D-A531-45AB-93BB-B4B06133C07C}"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9CBF3D-A531-45AB-93BB-B4B06133C07C}"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8626895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2E57F0-8096-4983-95FD-3C958BCDCFD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5359897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F595B6-A6AD-46E6-937D-12BE238FF18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467735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52C4B3-C292-4A98-AC27-4859B443FC6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625083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9D420E-17E8-460B-B6F7-94E71C35EE3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1444611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D47C6C-03BB-4235-88DB-56EFD35B204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857028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C88AA1-EA44-4D38-A5C1-513009F6F0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995806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BCABEA-739C-4728-B404-62F6C98993F0}"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6852983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FA235F-1BD5-445F-B616-713F22FE8EA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6975168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994367-DA92-4435-A60B-EDFF4EE62DF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15106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9CBF3D-A531-45AB-93BB-B4B06133C07C}"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B3136-2CF5-43B1-B6AC-8DC7F98283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9323785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082198-27CB-49C0-AB8C-571C6F50FFE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730577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2E57F0-8096-4983-95FD-3C958BCDCFD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354191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F595B6-A6AD-46E6-937D-12BE238FF18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5342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52C4B3-C292-4A98-AC27-4859B443FC6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4005743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9D420E-17E8-460B-B6F7-94E71C35EE3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136814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D47C6C-03BB-4235-88DB-56EFD35B204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514311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C88AA1-EA44-4D38-A5C1-513009F6F0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52597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BCABEA-739C-4728-B404-62F6C98993F0}"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9539721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FA235F-1BD5-445F-B616-713F22FE8EA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16077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smtClean="0"/>
            </a:lvl1pPr>
          </a:lstStyle>
          <a:p>
            <a:pPr>
              <a:defRPr/>
            </a:pPr>
            <a:fld id="{9894EEF8-3EDF-4261-B166-24BCBD8496C0}" type="datetimeFigureOut">
              <a:rPr lang="ru-RU">
                <a:solidFill>
                  <a:srgbClr val="F0A22E">
                    <a:shade val="75000"/>
                  </a:srgbClr>
                </a:solidFill>
              </a:rPr>
              <a:pPr>
                <a:defRPr/>
              </a:pPr>
              <a:t>24.02.2015</a:t>
            </a:fld>
            <a:endParaRPr lang="ru-RU">
              <a:solidFill>
                <a:srgbClr val="F0A22E">
                  <a:shade val="75000"/>
                </a:srgbClr>
              </a:solidFill>
            </a:endParaRPr>
          </a:p>
        </p:txBody>
      </p:sp>
      <p:sp>
        <p:nvSpPr>
          <p:cNvPr id="6" name="Нижний колонтитул 1"/>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09DE59B0-D0EF-44EB-8D3E-41606010D19C}"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6936257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994367-DA92-4435-A60B-EDFF4EE62DF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049143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B3136-2CF5-43B1-B6AC-8DC7F98283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5049043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082198-27CB-49C0-AB8C-571C6F50FFE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764449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2E57F0-8096-4983-95FD-3C958BCDCFD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8603622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F595B6-A6AD-46E6-937D-12BE238FF18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88521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52C4B3-C292-4A98-AC27-4859B443FC6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7252200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9D420E-17E8-460B-B6F7-94E71C35EE3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4608526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D47C6C-03BB-4235-88DB-56EFD35B204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84282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C88AA1-EA44-4D38-A5C1-513009F6F0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2028878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BCABEA-739C-4728-B404-62F6C98993F0}"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1337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smtClean="0"/>
            </a:lvl1pPr>
          </a:lstStyle>
          <a:p>
            <a:pPr>
              <a:defRPr/>
            </a:pPr>
            <a:fld id="{30392FD2-4F24-486D-862A-C99C991EB5E7}" type="datetimeFigureOut">
              <a:rPr lang="ru-RU">
                <a:solidFill>
                  <a:srgbClr val="F0A22E">
                    <a:shade val="75000"/>
                  </a:srgbClr>
                </a:solidFill>
              </a:rPr>
              <a:pPr>
                <a:defRPr/>
              </a:pPr>
              <a:t>24.02.2015</a:t>
            </a:fld>
            <a:endParaRPr lang="ru-RU">
              <a:solidFill>
                <a:srgbClr val="F0A22E">
                  <a:shade val="75000"/>
                </a:srgbClr>
              </a:solidFill>
            </a:endParaRPr>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solidFill>
                <a:srgbClr val="F0A22E">
                  <a:shade val="75000"/>
                </a:srgbClr>
              </a:solidFill>
            </a:endParaRPr>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F03C1BF2-DBE8-43F0-B51E-8CD3052472E8}"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34253089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FA235F-1BD5-445F-B616-713F22FE8EA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9863231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994367-DA92-4435-A60B-EDFF4EE62DF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7926885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B3136-2CF5-43B1-B6AC-8DC7F98283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1154803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082198-27CB-49C0-AB8C-571C6F50FFE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60251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smtClean="0"/>
            </a:lvl1pPr>
          </a:lstStyle>
          <a:p>
            <a:pPr>
              <a:defRPr/>
            </a:pPr>
            <a:fld id="{BAD3644A-514E-4D22-AE36-39A67F4209C2}" type="datetimeFigureOut">
              <a:rPr lang="ru-RU">
                <a:solidFill>
                  <a:srgbClr val="F0A22E">
                    <a:shade val="75000"/>
                  </a:srgbClr>
                </a:solidFill>
              </a:rPr>
              <a:pPr>
                <a:defRPr/>
              </a:pPr>
              <a:t>24.02.2015</a:t>
            </a:fld>
            <a:endParaRPr lang="ru-RU">
              <a:solidFill>
                <a:srgbClr val="F0A22E">
                  <a:shade val="75000"/>
                </a:srgbClr>
              </a:solidFill>
            </a:endParaRPr>
          </a:p>
        </p:txBody>
      </p:sp>
      <p:sp>
        <p:nvSpPr>
          <p:cNvPr id="7" name="Нижний колонтитул 1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9" name="Номер слайда 15"/>
          <p:cNvSpPr>
            <a:spLocks noGrp="1"/>
          </p:cNvSpPr>
          <p:nvPr>
            <p:ph type="sldNum" sz="quarter" idx="12"/>
          </p:nvPr>
        </p:nvSpPr>
        <p:spPr/>
        <p:txBody>
          <a:bodyPr/>
          <a:lstStyle>
            <a:lvl1pPr>
              <a:defRPr/>
            </a:lvl1pPr>
          </a:lstStyle>
          <a:p>
            <a:pPr>
              <a:defRPr/>
            </a:pPr>
            <a:fld id="{ACFEF2F6-3057-481A-9939-7198806653CC}"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6968963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0"/>
          <p:cNvSpPr>
            <a:spLocks noGrp="1"/>
          </p:cNvSpPr>
          <p:nvPr>
            <p:ph type="dt" sz="half" idx="10"/>
          </p:nvPr>
        </p:nvSpPr>
        <p:spPr/>
        <p:txBody>
          <a:bodyPr/>
          <a:lstStyle>
            <a:lvl1pPr>
              <a:defRPr smtClean="0"/>
            </a:lvl1pPr>
          </a:lstStyle>
          <a:p>
            <a:pPr>
              <a:defRPr/>
            </a:pPr>
            <a:fld id="{9B34BF01-483D-4EE7-84CD-19347E459B66}" type="datetimeFigureOut">
              <a:rPr lang="ru-RU">
                <a:solidFill>
                  <a:srgbClr val="F0A22E">
                    <a:shade val="75000"/>
                  </a:srgbClr>
                </a:solidFill>
              </a:rPr>
              <a:pPr>
                <a:defRPr/>
              </a:pPr>
              <a:t>24.02.2015</a:t>
            </a:fld>
            <a:endParaRPr lang="ru-RU">
              <a:solidFill>
                <a:srgbClr val="F0A22E">
                  <a:shade val="75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48E1A4AB-A261-45DE-A705-30AE12BBDEBB}"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028024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smtClean="0"/>
            </a:lvl1pPr>
          </a:lstStyle>
          <a:p>
            <a:pPr>
              <a:defRPr/>
            </a:pPr>
            <a:fld id="{F7FC1EC7-9D1D-42ED-8B72-9EECF3A4CD14}" type="datetimeFigureOut">
              <a:rPr lang="ru-RU">
                <a:solidFill>
                  <a:srgbClr val="F0A22E">
                    <a:shade val="75000"/>
                  </a:srgbClr>
                </a:solidFill>
              </a:rPr>
              <a:pPr>
                <a:defRPr/>
              </a:pPr>
              <a:t>24.02.2015</a:t>
            </a:fld>
            <a:endParaRPr lang="ru-RU">
              <a:solidFill>
                <a:srgbClr val="F0A22E">
                  <a:shade val="75000"/>
                </a:srgbClr>
              </a:solidFill>
            </a:endParaRPr>
          </a:p>
        </p:txBody>
      </p:sp>
      <p:sp>
        <p:nvSpPr>
          <p:cNvPr id="9" name="Нижний колонтитул 5"/>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EC5E9F8C-50D9-4637-B5C5-92CE8CBC88C9}"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28029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1"/>
          <p:cNvSpPr>
            <a:spLocks noGrp="1"/>
          </p:cNvSpPr>
          <p:nvPr>
            <p:ph type="dt" sz="half" idx="10"/>
          </p:nvPr>
        </p:nvSpPr>
        <p:spPr/>
        <p:txBody>
          <a:bodyPr/>
          <a:lstStyle>
            <a:lvl1pPr>
              <a:defRPr smtClean="0"/>
            </a:lvl1pPr>
          </a:lstStyle>
          <a:p>
            <a:pPr>
              <a:defRPr/>
            </a:pPr>
            <a:fld id="{BB5B798D-42DC-4522-BDA1-E6AFF45BDC5C}" type="datetimeFigureOut">
              <a:rPr lang="ru-RU">
                <a:solidFill>
                  <a:srgbClr val="F0A22E">
                    <a:shade val="75000"/>
                  </a:srgbClr>
                </a:solidFill>
              </a:rPr>
              <a:pPr>
                <a:defRPr/>
              </a:pPr>
              <a:t>24.02.2015</a:t>
            </a:fld>
            <a:endParaRPr lang="ru-RU">
              <a:solidFill>
                <a:srgbClr val="F0A22E">
                  <a:shade val="75000"/>
                </a:srgbClr>
              </a:solidFill>
            </a:endParaRPr>
          </a:p>
        </p:txBody>
      </p:sp>
      <p:sp>
        <p:nvSpPr>
          <p:cNvPr id="4" name="Нижний колонтитул 20"/>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FA6FF9EA-00D9-4BBD-B293-8543481BC832}"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2205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smtClean="0"/>
            </a:lvl1pPr>
          </a:lstStyle>
          <a:p>
            <a:pPr>
              <a:defRPr/>
            </a:pPr>
            <a:fld id="{99E10882-5AF7-42B4-A4AD-787446803D9F}" type="datetimeFigureOut">
              <a:rPr lang="ru-RU">
                <a:solidFill>
                  <a:srgbClr val="F0A22E">
                    <a:shade val="75000"/>
                  </a:srgbClr>
                </a:solidFill>
              </a:rPr>
              <a:pPr>
                <a:defRPr/>
              </a:pPr>
              <a:t>24.02.2015</a:t>
            </a:fld>
            <a:endParaRPr lang="ru-RU">
              <a:solidFill>
                <a:srgbClr val="F0A22E">
                  <a:shade val="75000"/>
                </a:srgbClr>
              </a:solidFill>
            </a:endParaRPr>
          </a:p>
        </p:txBody>
      </p:sp>
      <p:sp>
        <p:nvSpPr>
          <p:cNvPr id="3" name="Нижний колонтитул 23"/>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4" name="Номер слайда 6"/>
          <p:cNvSpPr>
            <a:spLocks noGrp="1"/>
          </p:cNvSpPr>
          <p:nvPr>
            <p:ph type="sldNum" sz="quarter" idx="12"/>
          </p:nvPr>
        </p:nvSpPr>
        <p:spPr/>
        <p:txBody>
          <a:bodyPr/>
          <a:lstStyle>
            <a:lvl1pPr>
              <a:defRPr/>
            </a:lvl1pPr>
          </a:lstStyle>
          <a:p>
            <a:pPr>
              <a:defRPr/>
            </a:pPr>
            <a:fld id="{E101C1DE-E180-4AAD-90B2-BBDF22895FD3}"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120834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smtClean="0"/>
            </a:lvl1pPr>
          </a:lstStyle>
          <a:p>
            <a:pPr>
              <a:defRPr/>
            </a:pPr>
            <a:fld id="{6736BB83-B28E-4FAA-B468-D069E9D4DEF5}" type="datetimeFigureOut">
              <a:rPr lang="ru-RU">
                <a:solidFill>
                  <a:srgbClr val="F0A22E">
                    <a:shade val="75000"/>
                  </a:srgbClr>
                </a:solidFill>
              </a:rPr>
              <a:pPr>
                <a:defRPr/>
              </a:pPr>
              <a:t>24.02.2015</a:t>
            </a:fld>
            <a:endParaRPr lang="ru-RU">
              <a:solidFill>
                <a:srgbClr val="F0A22E">
                  <a:shade val="75000"/>
                </a:srgbClr>
              </a:solidFill>
            </a:endParaRPr>
          </a:p>
        </p:txBody>
      </p:sp>
      <p:sp>
        <p:nvSpPr>
          <p:cNvPr id="7" name="Нижний колонтитул 28"/>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8" name="Номер слайда 6"/>
          <p:cNvSpPr>
            <a:spLocks noGrp="1"/>
          </p:cNvSpPr>
          <p:nvPr>
            <p:ph type="sldNum" sz="quarter" idx="12"/>
          </p:nvPr>
        </p:nvSpPr>
        <p:spPr/>
        <p:txBody>
          <a:bodyPr/>
          <a:lstStyle>
            <a:lvl1pPr>
              <a:defRPr/>
            </a:lvl1pPr>
          </a:lstStyle>
          <a:p>
            <a:pPr>
              <a:defRPr/>
            </a:pPr>
            <a:fld id="{504986B9-3196-43EE-9B1A-555E59299770}"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410313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CC9CBF3D-A531-45AB-93BB-B4B06133C07C}"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smtClean="0"/>
            </a:lvl1pPr>
          </a:lstStyle>
          <a:p>
            <a:pPr>
              <a:defRPr/>
            </a:pPr>
            <a:fld id="{E4F2BD6F-6977-43CC-A20F-DFE357649898}" type="datetimeFigureOut">
              <a:rPr lang="ru-RU">
                <a:solidFill>
                  <a:srgbClr val="F0A22E">
                    <a:shade val="75000"/>
                  </a:srgbClr>
                </a:solidFill>
              </a:rPr>
              <a:pPr>
                <a:defRPr/>
              </a:pPr>
              <a:t>24.02.2015</a:t>
            </a:fld>
            <a:endParaRPr lang="ru-RU">
              <a:solidFill>
                <a:srgbClr val="F0A22E">
                  <a:shade val="75000"/>
                </a:srgb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7" name="Номер слайда 30"/>
          <p:cNvSpPr>
            <a:spLocks noGrp="1"/>
          </p:cNvSpPr>
          <p:nvPr>
            <p:ph type="sldNum" sz="quarter" idx="12"/>
          </p:nvPr>
        </p:nvSpPr>
        <p:spPr/>
        <p:txBody>
          <a:bodyPr/>
          <a:lstStyle>
            <a:lvl1pPr>
              <a:defRPr/>
            </a:lvl1pPr>
          </a:lstStyle>
          <a:p>
            <a:pPr>
              <a:defRPr/>
            </a:pPr>
            <a:fld id="{6E336F5F-0145-42E1-B958-53DD9C735030}"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349687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smtClean="0"/>
            </a:lvl1pPr>
          </a:lstStyle>
          <a:p>
            <a:pPr>
              <a:defRPr/>
            </a:pPr>
            <a:fld id="{82502D84-93D2-49E1-8D63-269D099DDBBB}" type="datetimeFigureOut">
              <a:rPr lang="ru-RU">
                <a:solidFill>
                  <a:srgbClr val="F0A22E">
                    <a:shade val="75000"/>
                  </a:srgbClr>
                </a:solidFill>
              </a:rPr>
              <a:pPr>
                <a:defRPr/>
              </a:pPr>
              <a:t>24.02.2015</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57DA26E-0E38-4B70-8ABA-A60791AEE673}"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161201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smtClean="0"/>
            </a:lvl1pPr>
          </a:lstStyle>
          <a:p>
            <a:pPr>
              <a:defRPr/>
            </a:pPr>
            <a:fld id="{74C7D8DB-6E92-4D60-8438-1984F226D860}" type="datetimeFigureOut">
              <a:rPr lang="ru-RU">
                <a:solidFill>
                  <a:srgbClr val="F0A22E">
                    <a:shade val="75000"/>
                  </a:srgbClr>
                </a:solidFill>
              </a:rPr>
              <a:pPr>
                <a:defRPr/>
              </a:pPr>
              <a:t>24.02.2015</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D93314A-613D-457B-93F9-1931F6C5FD28}" type="slidenum">
              <a:rPr lang="ru-RU">
                <a:solidFill>
                  <a:srgbClr val="F0A22E">
                    <a:shade val="75000"/>
                  </a:srgbClr>
                </a:solidFill>
              </a:rPr>
              <a:pPr>
                <a:defRPr/>
              </a:pPr>
              <a:t>‹#›</a:t>
            </a:fld>
            <a:endParaRPr lang="ru-RU">
              <a:solidFill>
                <a:srgbClr val="F0A22E">
                  <a:shade val="75000"/>
                </a:srgbClr>
              </a:solidFill>
            </a:endParaRPr>
          </a:p>
        </p:txBody>
      </p:sp>
    </p:spTree>
    <p:extLst>
      <p:ext uri="{BB962C8B-B14F-4D97-AF65-F5344CB8AC3E}">
        <p14:creationId xmlns:p14="http://schemas.microsoft.com/office/powerpoint/2010/main" val="661343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457200"/>
            <a:ext cx="82296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ижний колонтитул 2"/>
          <p:cNvSpPr>
            <a:spLocks noGrp="1"/>
          </p:cNvSpPr>
          <p:nvPr>
            <p:ph type="ftr" sz="quarter" idx="10"/>
          </p:nvPr>
        </p:nvSpPr>
        <p:spPr>
          <a:xfrm>
            <a:off x="3124200" y="6248400"/>
            <a:ext cx="2895600" cy="457200"/>
          </a:xfrm>
        </p:spPr>
        <p:txBody>
          <a:bodyPr/>
          <a:lstStyle>
            <a:lvl1pPr>
              <a:defRPr/>
            </a:lvl1pPr>
          </a:lstStyle>
          <a:p>
            <a:pPr>
              <a:defRPr/>
            </a:pPr>
            <a:endParaRPr lang="ru-RU">
              <a:solidFill>
                <a:srgbClr val="F0A22E">
                  <a:shade val="75000"/>
                </a:srgbClr>
              </a:solidFill>
            </a:endParaRPr>
          </a:p>
        </p:txBody>
      </p:sp>
      <p:sp>
        <p:nvSpPr>
          <p:cNvPr id="4" name="Номер слайда 3"/>
          <p:cNvSpPr>
            <a:spLocks noGrp="1"/>
          </p:cNvSpPr>
          <p:nvPr>
            <p:ph type="sldNum" sz="quarter" idx="11"/>
          </p:nvPr>
        </p:nvSpPr>
        <p:spPr>
          <a:xfrm>
            <a:off x="6553200" y="6248400"/>
            <a:ext cx="2133600" cy="457200"/>
          </a:xfrm>
        </p:spPr>
        <p:txBody>
          <a:bodyPr/>
          <a:lstStyle>
            <a:lvl1pPr>
              <a:defRPr/>
            </a:lvl1pPr>
          </a:lstStyle>
          <a:p>
            <a:pPr>
              <a:defRPr/>
            </a:pPr>
            <a:fld id="{010397CA-F2D6-4A3B-BB33-652C7F7BCE25}" type="slidenum">
              <a:rPr lang="ru-RU">
                <a:solidFill>
                  <a:srgbClr val="F0A22E">
                    <a:shade val="75000"/>
                  </a:srgbClr>
                </a:solidFill>
              </a:rPr>
              <a:pPr>
                <a:defRPr/>
              </a:pPr>
              <a:t>‹#›</a:t>
            </a:fld>
            <a:endParaRPr lang="ru-RU">
              <a:solidFill>
                <a:srgbClr val="F0A22E">
                  <a:shade val="75000"/>
                </a:srgbClr>
              </a:solidFill>
            </a:endParaRPr>
          </a:p>
        </p:txBody>
      </p:sp>
      <p:sp>
        <p:nvSpPr>
          <p:cNvPr id="5" name="Дата 4"/>
          <p:cNvSpPr>
            <a:spLocks noGrp="1"/>
          </p:cNvSpPr>
          <p:nvPr>
            <p:ph type="dt" sz="half" idx="12"/>
          </p:nvPr>
        </p:nvSpPr>
        <p:spPr>
          <a:xfrm>
            <a:off x="457200" y="6245225"/>
            <a:ext cx="2133600" cy="476250"/>
          </a:xfrm>
        </p:spPr>
        <p:txBody>
          <a:bodyPr/>
          <a:lstStyle>
            <a:lvl1pPr>
              <a:defRPr/>
            </a:lvl1pPr>
          </a:lstStyle>
          <a:p>
            <a:pPr>
              <a:defRPr/>
            </a:pPr>
            <a:fld id="{6992745C-DBC5-4E1A-B7F5-E8E5A45562BC}" type="datetimeFigureOut">
              <a:rPr lang="ru-RU">
                <a:solidFill>
                  <a:srgbClr val="F0A22E">
                    <a:shade val="75000"/>
                  </a:srgbClr>
                </a:solidFill>
              </a:rPr>
              <a:pPr>
                <a:defRPr/>
              </a:pPr>
              <a:t>24.02.2015</a:t>
            </a:fld>
            <a:endParaRPr lang="ru-RU">
              <a:solidFill>
                <a:srgbClr val="F0A22E">
                  <a:shade val="75000"/>
                </a:srgbClr>
              </a:solidFill>
            </a:endParaRPr>
          </a:p>
        </p:txBody>
      </p:sp>
    </p:spTree>
    <p:extLst>
      <p:ext uri="{BB962C8B-B14F-4D97-AF65-F5344CB8AC3E}">
        <p14:creationId xmlns:p14="http://schemas.microsoft.com/office/powerpoint/2010/main" val="2119444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780262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852445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99703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3549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28121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2327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9CBF3D-A531-45AB-93BB-B4B06133C07C}" type="datetimeFigureOut">
              <a:rPr lang="ru-RU" smtClean="0"/>
              <a:t>24.02.2015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5562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295487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489599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696568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422582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74272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731184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986802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918684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7702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C9CBF3D-A531-45AB-93BB-B4B06133C07C}"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41027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401538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774409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43472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111814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870493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70241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133284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011250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82347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C9CBF3D-A531-45AB-93BB-B4B06133C07C}" type="datetimeFigureOut">
              <a:rPr lang="ru-RU" smtClean="0"/>
              <a:t>24.02.2015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956992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587561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582977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01754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996355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71925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919278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114017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518324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58775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C9CBF3D-A531-45AB-93BB-B4B06133C07C}" type="datetimeFigureOut">
              <a:rPr lang="ru-RU" smtClean="0"/>
              <a:t>24.02.2015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188504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49466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591928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86513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795173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507655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65896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2118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307344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87336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CBF3D-A531-45AB-93BB-B4B06133C07C}" type="datetimeFigureOut">
              <a:rPr lang="ru-RU" smtClean="0"/>
              <a:t>24.02.2015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833436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79713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363762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40507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421531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805518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508190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30191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944176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10739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9CBF3D-A531-45AB-93BB-B4B06133C07C}"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A98B62-E5A2-4C4E-9757-A8FCEC6DD6D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499578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9653475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824771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86525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373459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40345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204831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2593344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3178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0EDC1-C89E-4F6A-A12A-C1573BDDD37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390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9CBF3D-A531-45AB-93BB-B4B06133C07C}" type="datetimeFigureOut">
              <a:rPr lang="ru-RU" smtClean="0"/>
              <a:t>24.02.2015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A98B62-E5A2-4C4E-9757-A8FCEC6DD6D8}" type="slidenum">
              <a:rPr lang="ru-RU" smtClean="0"/>
              <a:t>‹#›</a:t>
            </a:fld>
            <a:endParaRPr lang="ru-RU"/>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4DFFB-A1DC-4003-92E9-E5F1FF4EA98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632107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8859A3-08B1-4502-A1B0-030756CEF46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437961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B973E-3F41-4596-A26C-3CFDD439413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8131172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5EE39-0519-4C9E-9E27-0B7CF1C765E8}"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098510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A51F58-DFD1-4B79-943F-4B07BA86B2A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844023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E4ABC8-DA3A-4EEB-BDE0-3DAAF7D138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623517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6DF390-8712-4CD2-8A42-8B4FE0800FEA}"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2600011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CE622-F158-4332-8E21-779BDB0E118B}"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337449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0AE85A-8FB3-47C9-8428-45835180031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2500344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A37C6E-A504-4EFC-91C2-384182B4B9D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07616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C9CBF3D-A531-45AB-93BB-B4B06133C07C}" type="datetimeFigureOut">
              <a:rPr lang="ru-RU" smtClean="0"/>
              <a:t>24.02.2015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FA98B62-E5A2-4C4E-9757-A8FCEC6DD6D8}" type="slidenum">
              <a:rPr lang="ru-RU" smtClean="0"/>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43C110D-ADC2-4151-9243-F7B9ECA03645}"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283577806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43C110D-ADC2-4151-9243-F7B9ECA03645}"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624847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43C110D-ADC2-4151-9243-F7B9ECA03645}"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360826635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53"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defRPr>
            </a:lvl1pPr>
          </a:lstStyle>
          <a:p>
            <a:pPr fontAlgn="base">
              <a:spcBef>
                <a:spcPct val="0"/>
              </a:spcBef>
              <a:spcAft>
                <a:spcPct val="0"/>
              </a:spcAft>
              <a:defRPr/>
            </a:pPr>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fontAlgn="base">
              <a:spcBef>
                <a:spcPct val="0"/>
              </a:spcBef>
              <a:spcAft>
                <a:spcPct val="0"/>
              </a:spcAft>
              <a:defRPr/>
            </a:pPr>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latin typeface="Arial" charset="0"/>
              </a:defRPr>
            </a:lvl1pPr>
          </a:lstStyle>
          <a:p>
            <a:pPr fontAlgn="base">
              <a:spcBef>
                <a:spcPct val="0"/>
              </a:spcBef>
              <a:spcAft>
                <a:spcPct val="0"/>
              </a:spcAft>
              <a:defRPr/>
            </a:pPr>
            <a:fld id="{EB00D24F-1CAE-4352-8579-8B70D04E3378}" type="slidenum">
              <a:rPr lang="ru-RU">
                <a:solidFill>
                  <a:srgbClr val="F0A22E">
                    <a:shade val="75000"/>
                  </a:srgbClr>
                </a:solidFill>
              </a:rPr>
              <a:pPr fontAlgn="base">
                <a:spcBef>
                  <a:spcPct val="0"/>
                </a:spcBef>
                <a:spcAft>
                  <a:spcPct val="0"/>
                </a:spcAft>
                <a:defRPr/>
              </a:pPr>
              <a:t>‹#›</a:t>
            </a:fld>
            <a:endParaRPr lang="ru-RU" dirty="0">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Tree>
    <p:extLst>
      <p:ext uri="{BB962C8B-B14F-4D97-AF65-F5344CB8AC3E}">
        <p14:creationId xmlns:p14="http://schemas.microsoft.com/office/powerpoint/2010/main" val="37518177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34997173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13715879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25843236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306930979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128897621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83439548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0E0C9B1-0C00-45F0-95C7-53B7E9DE646D}"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280741401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27.jpeg"/><Relationship Id="rId5" Type="http://schemas.openxmlformats.org/officeDocument/2006/relationships/hyperlink" Target="http://download.akniga.ru/Pics/11/P12_1132.jpg"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6.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8.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764704"/>
            <a:ext cx="612068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0" i="0" u="none" strike="noStrike" kern="0" cap="none" spc="0" normalizeH="0" baseline="0" noProof="0" dirty="0" err="1" smtClean="0">
                <a:ln>
                  <a:noFill/>
                </a:ln>
                <a:solidFill>
                  <a:prstClr val="black"/>
                </a:solidFill>
                <a:effectLst/>
                <a:uLnTx/>
                <a:uFillTx/>
                <a:latin typeface="Calibri"/>
                <a:ea typeface="+mj-ea"/>
                <a:cs typeface="+mj-cs"/>
              </a:rPr>
              <a:t>Эшреш</a:t>
            </a:r>
            <a:r>
              <a:rPr kumimoji="0" lang="ru-RU" sz="4400" b="0" i="0" u="none" strike="noStrike" kern="0" cap="none" spc="0" normalizeH="0" baseline="0" noProof="0" dirty="0" smtClean="0">
                <a:ln>
                  <a:noFill/>
                </a:ln>
                <a:solidFill>
                  <a:prstClr val="black"/>
                </a:solidFill>
                <a:effectLst/>
                <a:uLnTx/>
                <a:uFillTx/>
                <a:latin typeface="Calibri"/>
                <a:ea typeface="+mj-ea"/>
                <a:cs typeface="+mj-cs"/>
              </a:rPr>
              <a:t> </a:t>
            </a:r>
            <a:r>
              <a:rPr kumimoji="0" lang="ru-RU" sz="4400" b="0" i="0" u="none" strike="noStrike" kern="0" cap="none" spc="0" normalizeH="0" baseline="0" noProof="0" dirty="0" err="1" smtClean="0">
                <a:ln>
                  <a:noFill/>
                </a:ln>
                <a:solidFill>
                  <a:prstClr val="black"/>
                </a:solidFill>
                <a:effectLst/>
                <a:uLnTx/>
                <a:uFillTx/>
                <a:latin typeface="Calibri"/>
                <a:ea typeface="+mj-ea"/>
                <a:cs typeface="+mj-cs"/>
              </a:rPr>
              <a:t>Шемьи</a:t>
            </a:r>
            <a:r>
              <a:rPr kumimoji="0" lang="ru-RU" sz="4400" b="0" i="0" u="none" strike="noStrike" kern="0" cap="none" spc="0" normalizeH="0" baseline="0" noProof="0" dirty="0" smtClean="0">
                <a:ln>
                  <a:noFill/>
                </a:ln>
                <a:solidFill>
                  <a:prstClr val="black"/>
                </a:solidFill>
                <a:effectLst/>
                <a:uLnTx/>
                <a:uFillTx/>
                <a:latin typeface="Calibri"/>
                <a:ea typeface="+mj-ea"/>
                <a:cs typeface="+mj-cs"/>
              </a:rPr>
              <a:t> – Заде </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5" name="Прямоугольник 4"/>
          <p:cNvSpPr/>
          <p:nvPr/>
        </p:nvSpPr>
        <p:spPr>
          <a:xfrm>
            <a:off x="2339752" y="2564904"/>
            <a:ext cx="4204997" cy="1766637"/>
          </a:xfrm>
          <a:prstGeom prst="rect">
            <a:avLst/>
          </a:prstGeom>
        </p:spPr>
        <p:txBody>
          <a:bodyPr wrap="none">
            <a:spAutoFit/>
          </a:bodyPr>
          <a:lstStyle/>
          <a:p>
            <a:pPr lvl="0" algn="ctr">
              <a:spcBef>
                <a:spcPct val="20000"/>
              </a:spcBef>
            </a:pPr>
            <a:r>
              <a:rPr lang="ru-RU" sz="3200" dirty="0" err="1" smtClean="0">
                <a:solidFill>
                  <a:prstClr val="black"/>
                </a:solidFill>
                <a:latin typeface="Calibri"/>
              </a:rPr>
              <a:t>Омюр</a:t>
            </a:r>
            <a:r>
              <a:rPr lang="ru-RU" sz="3200" dirty="0" smtClean="0">
                <a:solidFill>
                  <a:prstClr val="black"/>
                </a:solidFill>
                <a:latin typeface="Calibri"/>
              </a:rPr>
              <a:t> </a:t>
            </a:r>
            <a:r>
              <a:rPr lang="ru-RU" sz="3200" dirty="0" err="1" smtClean="0">
                <a:solidFill>
                  <a:prstClr val="black"/>
                </a:solidFill>
                <a:latin typeface="Calibri"/>
              </a:rPr>
              <a:t>ве</a:t>
            </a:r>
            <a:r>
              <a:rPr lang="ru-RU" sz="3200" dirty="0" smtClean="0">
                <a:solidFill>
                  <a:prstClr val="black"/>
                </a:solidFill>
                <a:latin typeface="Calibri"/>
              </a:rPr>
              <a:t> </a:t>
            </a:r>
            <a:r>
              <a:rPr lang="ru-RU" sz="3200" dirty="0" err="1" smtClean="0">
                <a:solidFill>
                  <a:prstClr val="black"/>
                </a:solidFill>
                <a:latin typeface="Calibri"/>
              </a:rPr>
              <a:t>иджадий</a:t>
            </a:r>
            <a:r>
              <a:rPr lang="ru-RU" sz="3200" dirty="0" smtClean="0">
                <a:solidFill>
                  <a:prstClr val="black"/>
                </a:solidFill>
                <a:latin typeface="Calibri"/>
              </a:rPr>
              <a:t> </a:t>
            </a:r>
            <a:r>
              <a:rPr lang="ru-RU" sz="3200" dirty="0" err="1" smtClean="0">
                <a:solidFill>
                  <a:prstClr val="black"/>
                </a:solidFill>
                <a:latin typeface="Calibri"/>
              </a:rPr>
              <a:t>ёлу</a:t>
            </a:r>
            <a:r>
              <a:rPr lang="ru-RU" sz="3200" dirty="0" smtClean="0">
                <a:solidFill>
                  <a:prstClr val="black"/>
                </a:solidFill>
                <a:latin typeface="Calibri"/>
              </a:rPr>
              <a:t>.</a:t>
            </a:r>
          </a:p>
          <a:p>
            <a:pPr lvl="0" algn="ctr">
              <a:spcBef>
                <a:spcPct val="20000"/>
              </a:spcBef>
            </a:pPr>
            <a:r>
              <a:rPr lang="ru-RU" sz="3200" dirty="0" smtClean="0">
                <a:solidFill>
                  <a:prstClr val="black"/>
                </a:solidFill>
                <a:latin typeface="Calibri"/>
              </a:rPr>
              <a:t>« </a:t>
            </a:r>
            <a:r>
              <a:rPr lang="ru-RU" sz="3200" dirty="0" err="1">
                <a:solidFill>
                  <a:prstClr val="black"/>
                </a:solidFill>
                <a:latin typeface="Calibri"/>
              </a:rPr>
              <a:t>Бабамнынъ</a:t>
            </a:r>
            <a:r>
              <a:rPr lang="ru-RU" sz="3200" dirty="0">
                <a:solidFill>
                  <a:prstClr val="black"/>
                </a:solidFill>
                <a:latin typeface="Calibri"/>
              </a:rPr>
              <a:t> </a:t>
            </a:r>
            <a:r>
              <a:rPr lang="ru-RU" sz="3200" dirty="0" err="1">
                <a:solidFill>
                  <a:prstClr val="black"/>
                </a:solidFill>
                <a:latin typeface="Calibri"/>
              </a:rPr>
              <a:t>васиети</a:t>
            </a:r>
            <a:r>
              <a:rPr lang="ru-RU" sz="3200" dirty="0" smtClean="0">
                <a:solidFill>
                  <a:prstClr val="black"/>
                </a:solidFill>
                <a:latin typeface="Calibri"/>
              </a:rPr>
              <a:t>»</a:t>
            </a:r>
          </a:p>
          <a:p>
            <a:pPr lvl="0" algn="ctr">
              <a:spcBef>
                <a:spcPct val="20000"/>
              </a:spcBef>
            </a:pPr>
            <a:endParaRPr lang="ru-RU" sz="3200" dirty="0">
              <a:solidFill>
                <a:prstClr val="black"/>
              </a:solidFill>
              <a:latin typeface="Calibri"/>
            </a:endParaRPr>
          </a:p>
        </p:txBody>
      </p:sp>
    </p:spTree>
    <p:extLst>
      <p:ext uri="{BB962C8B-B14F-4D97-AF65-F5344CB8AC3E}">
        <p14:creationId xmlns:p14="http://schemas.microsoft.com/office/powerpoint/2010/main" val="11499517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9" name="Picture 7" descr="getImage?photoId=157859479374&amp;photoTyp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6096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mall_35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58324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1200220358_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004495"/>
            <a:ext cx="5976937"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4356100" y="744538"/>
            <a:ext cx="43561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Эшреф Шемьи-заде 1908 сенеси июньнинъ 2-де Евпатория шеэринде халкъ оджасы къорантасында догъды.</a:t>
            </a:r>
          </a:p>
        </p:txBody>
      </p:sp>
      <p:sp>
        <p:nvSpPr>
          <p:cNvPr id="3077" name="Rectangle 5"/>
          <p:cNvSpPr>
            <a:spLocks noChangeArrowheads="1"/>
          </p:cNvSpPr>
          <p:nvPr/>
        </p:nvSpPr>
        <p:spPr bwMode="auto">
          <a:xfrm>
            <a:off x="468313" y="5589588"/>
            <a:ext cx="6192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mtClean="0">
                <a:solidFill>
                  <a:srgbClr val="000000"/>
                </a:solidFill>
              </a:rPr>
              <a:t>1927 сенеден башлап «Козь айдын» журналынынъ месуль кятиби, сонъра муаррири олып чалышты. </a:t>
            </a:r>
          </a:p>
        </p:txBody>
      </p:sp>
      <p:sp>
        <p:nvSpPr>
          <p:cNvPr id="3082" name="Rectangle 10"/>
          <p:cNvSpPr>
            <a:spLocks noChangeArrowheads="1"/>
          </p:cNvSpPr>
          <p:nvPr/>
        </p:nvSpPr>
        <p:spPr bwMode="auto">
          <a:xfrm>
            <a:off x="2484438" y="4941888"/>
            <a:ext cx="5616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mtClean="0">
                <a:solidFill>
                  <a:srgbClr val="000000"/>
                </a:solidFill>
              </a:rPr>
              <a:t>Догъгъан шеэринде мектепни битирген сонъ, область партия мектебинде окъуды. </a:t>
            </a:r>
            <a:br>
              <a:rPr lang="ru-RU" smtClean="0">
                <a:solidFill>
                  <a:srgbClr val="000000"/>
                </a:solidFill>
              </a:rPr>
            </a:br>
            <a:endParaRPr lang="ru-RU" smtClean="0">
              <a:solidFill>
                <a:srgbClr val="000000"/>
              </a:solidFill>
            </a:endParaRPr>
          </a:p>
        </p:txBody>
      </p:sp>
    </p:spTree>
    <p:extLst>
      <p:ext uri="{BB962C8B-B14F-4D97-AF65-F5344CB8AC3E}">
        <p14:creationId xmlns:p14="http://schemas.microsoft.com/office/powerpoint/2010/main" val="91410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2000"/>
                                        <p:tgtEl>
                                          <p:spTgt spid="3081"/>
                                        </p:tgtEl>
                                      </p:cBhvr>
                                    </p:animEffect>
                                  </p:childTnLst>
                                </p:cTn>
                              </p:par>
                            </p:childTnLst>
                          </p:cTn>
                        </p:par>
                        <p:par>
                          <p:cTn id="8" fill="hold" nodeType="afterGroup">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2000"/>
                                        <p:tgtEl>
                                          <p:spTgt spid="3076"/>
                                        </p:tgtEl>
                                      </p:cBhvr>
                                    </p:animEffect>
                                    <p:anim calcmode="lin" valueType="num">
                                      <p:cBhvr>
                                        <p:cTn id="12" dur="2000" fill="hold"/>
                                        <p:tgtEl>
                                          <p:spTgt spid="3076"/>
                                        </p:tgtEl>
                                        <p:attrNameLst>
                                          <p:attrName>ppt_x</p:attrName>
                                        </p:attrNameLst>
                                      </p:cBhvr>
                                      <p:tavLst>
                                        <p:tav tm="0">
                                          <p:val>
                                            <p:strVal val="#ppt_x"/>
                                          </p:val>
                                        </p:tav>
                                        <p:tav tm="100000">
                                          <p:val>
                                            <p:strVal val="#ppt_x"/>
                                          </p:val>
                                        </p:tav>
                                      </p:tavLst>
                                    </p:anim>
                                    <p:anim calcmode="lin" valueType="num">
                                      <p:cBhvr>
                                        <p:cTn id="13" dur="2000" fill="hold"/>
                                        <p:tgtEl>
                                          <p:spTgt spid="307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4000"/>
                            </p:stCondLst>
                            <p:childTnLst>
                              <p:par>
                                <p:cTn id="15" presetID="10" presetClass="entr" presetSubtype="0" fill="hold" nodeType="afterEffect">
                                  <p:stCondLst>
                                    <p:cond delay="2000"/>
                                  </p:stCondLst>
                                  <p:childTnLst>
                                    <p:set>
                                      <p:cBhvr>
                                        <p:cTn id="16" dur="1" fill="hold">
                                          <p:stCondLst>
                                            <p:cond delay="0"/>
                                          </p:stCondLst>
                                        </p:cTn>
                                        <p:tgtEl>
                                          <p:spTgt spid="3080"/>
                                        </p:tgtEl>
                                        <p:attrNameLst>
                                          <p:attrName>style.visibility</p:attrName>
                                        </p:attrNameLst>
                                      </p:cBhvr>
                                      <p:to>
                                        <p:strVal val="visible"/>
                                      </p:to>
                                    </p:set>
                                    <p:animEffect transition="in" filter="fade">
                                      <p:cBhvr>
                                        <p:cTn id="17" dur="2000"/>
                                        <p:tgtEl>
                                          <p:spTgt spid="3080"/>
                                        </p:tgtEl>
                                      </p:cBhvr>
                                    </p:animEffect>
                                  </p:childTnLst>
                                </p:cTn>
                              </p:par>
                            </p:childTnLst>
                          </p:cTn>
                        </p:par>
                        <p:par>
                          <p:cTn id="18" fill="hold" nodeType="afterGroup">
                            <p:stCondLst>
                              <p:cond delay="8000"/>
                            </p:stCondLst>
                            <p:childTnLst>
                              <p:par>
                                <p:cTn id="19" presetID="10" presetClass="exit" presetSubtype="0" fill="hold" nodeType="afterEffect">
                                  <p:stCondLst>
                                    <p:cond delay="0"/>
                                  </p:stCondLst>
                                  <p:childTnLst>
                                    <p:animEffect transition="out" filter="fade">
                                      <p:cBhvr>
                                        <p:cTn id="20" dur="2000"/>
                                        <p:tgtEl>
                                          <p:spTgt spid="3081"/>
                                        </p:tgtEl>
                                      </p:cBhvr>
                                    </p:animEffect>
                                    <p:set>
                                      <p:cBhvr>
                                        <p:cTn id="21" dur="1" fill="hold">
                                          <p:stCondLst>
                                            <p:cond delay="1999"/>
                                          </p:stCondLst>
                                        </p:cTn>
                                        <p:tgtEl>
                                          <p:spTgt spid="3081"/>
                                        </p:tgtEl>
                                        <p:attrNameLst>
                                          <p:attrName>style.visibility</p:attrName>
                                        </p:attrNameLst>
                                      </p:cBhvr>
                                      <p:to>
                                        <p:strVal val="hidden"/>
                                      </p:to>
                                    </p:set>
                                  </p:childTnLst>
                                </p:cTn>
                              </p:par>
                            </p:childTnLst>
                          </p:cTn>
                        </p:par>
                        <p:par>
                          <p:cTn id="22" fill="hold" nodeType="afterGroup">
                            <p:stCondLst>
                              <p:cond delay="10000"/>
                            </p:stCondLst>
                            <p:childTnLst>
                              <p:par>
                                <p:cTn id="23" presetID="42" presetClass="entr" presetSubtype="0" fill="hold" grpId="0" nodeType="after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fade">
                                      <p:cBhvr>
                                        <p:cTn id="25" dur="1000"/>
                                        <p:tgtEl>
                                          <p:spTgt spid="3082"/>
                                        </p:tgtEl>
                                      </p:cBhvr>
                                    </p:animEffect>
                                    <p:anim calcmode="lin" valueType="num">
                                      <p:cBhvr>
                                        <p:cTn id="26" dur="1000" fill="hold"/>
                                        <p:tgtEl>
                                          <p:spTgt spid="3082"/>
                                        </p:tgtEl>
                                        <p:attrNameLst>
                                          <p:attrName>ppt_x</p:attrName>
                                        </p:attrNameLst>
                                      </p:cBhvr>
                                      <p:tavLst>
                                        <p:tav tm="0">
                                          <p:val>
                                            <p:strVal val="#ppt_x"/>
                                          </p:val>
                                        </p:tav>
                                        <p:tav tm="100000">
                                          <p:val>
                                            <p:strVal val="#ppt_x"/>
                                          </p:val>
                                        </p:tav>
                                      </p:tavLst>
                                    </p:anim>
                                    <p:anim calcmode="lin" valueType="num">
                                      <p:cBhvr>
                                        <p:cTn id="27" dur="1000" fill="hold"/>
                                        <p:tgtEl>
                                          <p:spTgt spid="3082"/>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1000"/>
                            </p:stCondLst>
                            <p:childTnLst>
                              <p:par>
                                <p:cTn id="29" presetID="10" presetClass="entr" presetSubtype="0" fill="hold" nodeType="afterEffect">
                                  <p:stCondLst>
                                    <p:cond delay="4000"/>
                                  </p:stCondLst>
                                  <p:childTnLst>
                                    <p:set>
                                      <p:cBhvr>
                                        <p:cTn id="30" dur="1" fill="hold">
                                          <p:stCondLst>
                                            <p:cond delay="0"/>
                                          </p:stCondLst>
                                        </p:cTn>
                                        <p:tgtEl>
                                          <p:spTgt spid="3079"/>
                                        </p:tgtEl>
                                        <p:attrNameLst>
                                          <p:attrName>style.visibility</p:attrName>
                                        </p:attrNameLst>
                                      </p:cBhvr>
                                      <p:to>
                                        <p:strVal val="visible"/>
                                      </p:to>
                                    </p:set>
                                    <p:animEffect transition="in" filter="fade">
                                      <p:cBhvr>
                                        <p:cTn id="31" dur="2000"/>
                                        <p:tgtEl>
                                          <p:spTgt spid="3079"/>
                                        </p:tgtEl>
                                      </p:cBhvr>
                                    </p:animEffect>
                                  </p:childTnLst>
                                </p:cTn>
                              </p:par>
                            </p:childTnLst>
                          </p:cTn>
                        </p:par>
                        <p:par>
                          <p:cTn id="32" fill="hold" nodeType="afterGroup">
                            <p:stCondLst>
                              <p:cond delay="17000"/>
                            </p:stCondLst>
                            <p:childTnLst>
                              <p:par>
                                <p:cTn id="33" presetID="10" presetClass="exit" presetSubtype="0" fill="hold" nodeType="afterEffect">
                                  <p:stCondLst>
                                    <p:cond delay="0"/>
                                  </p:stCondLst>
                                  <p:childTnLst>
                                    <p:animEffect transition="out" filter="fade">
                                      <p:cBhvr>
                                        <p:cTn id="34" dur="2000"/>
                                        <p:tgtEl>
                                          <p:spTgt spid="3080"/>
                                        </p:tgtEl>
                                      </p:cBhvr>
                                    </p:animEffect>
                                    <p:set>
                                      <p:cBhvr>
                                        <p:cTn id="35" dur="1" fill="hold">
                                          <p:stCondLst>
                                            <p:cond delay="1999"/>
                                          </p:stCondLst>
                                        </p:cTn>
                                        <p:tgtEl>
                                          <p:spTgt spid="3080"/>
                                        </p:tgtEl>
                                        <p:attrNameLst>
                                          <p:attrName>style.visibility</p:attrName>
                                        </p:attrNameLst>
                                      </p:cBhvr>
                                      <p:to>
                                        <p:strVal val="hidden"/>
                                      </p:to>
                                    </p:set>
                                  </p:childTnLst>
                                </p:cTn>
                              </p:par>
                            </p:childTnLst>
                          </p:cTn>
                        </p:par>
                        <p:par>
                          <p:cTn id="36" fill="hold" nodeType="afterGroup">
                            <p:stCondLst>
                              <p:cond delay="19000"/>
                            </p:stCondLst>
                            <p:childTnLst>
                              <p:par>
                                <p:cTn id="37" presetID="42" presetClass="entr" presetSubtype="0" fill="hold" grpId="0" nodeType="afterEffect">
                                  <p:stCondLst>
                                    <p:cond delay="0"/>
                                  </p:stCondLst>
                                  <p:childTnLst>
                                    <p:set>
                                      <p:cBhvr>
                                        <p:cTn id="38" dur="1" fill="hold">
                                          <p:stCondLst>
                                            <p:cond delay="0"/>
                                          </p:stCondLst>
                                        </p:cTn>
                                        <p:tgtEl>
                                          <p:spTgt spid="3077"/>
                                        </p:tgtEl>
                                        <p:attrNameLst>
                                          <p:attrName>style.visibility</p:attrName>
                                        </p:attrNameLst>
                                      </p:cBhvr>
                                      <p:to>
                                        <p:strVal val="visible"/>
                                      </p:to>
                                    </p:set>
                                    <p:animEffect transition="in" filter="fade">
                                      <p:cBhvr>
                                        <p:cTn id="39" dur="1000"/>
                                        <p:tgtEl>
                                          <p:spTgt spid="3077"/>
                                        </p:tgtEl>
                                      </p:cBhvr>
                                    </p:animEffect>
                                    <p:anim calcmode="lin" valueType="num">
                                      <p:cBhvr>
                                        <p:cTn id="40" dur="1000" fill="hold"/>
                                        <p:tgtEl>
                                          <p:spTgt spid="3077"/>
                                        </p:tgtEl>
                                        <p:attrNameLst>
                                          <p:attrName>ppt_x</p:attrName>
                                        </p:attrNameLst>
                                      </p:cBhvr>
                                      <p:tavLst>
                                        <p:tav tm="0">
                                          <p:val>
                                            <p:strVal val="#ppt_x"/>
                                          </p:val>
                                        </p:tav>
                                        <p:tav tm="100000">
                                          <p:val>
                                            <p:strVal val="#ppt_x"/>
                                          </p:val>
                                        </p:tav>
                                      </p:tavLst>
                                    </p:anim>
                                    <p:anim calcmode="lin" valueType="num">
                                      <p:cBhvr>
                                        <p:cTn id="41"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8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900113"/>
            <a:ext cx="9458326" cy="865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ChangeArrowheads="1"/>
          </p:cNvSpPr>
          <p:nvPr/>
        </p:nvSpPr>
        <p:spPr bwMode="auto">
          <a:xfrm>
            <a:off x="4143375" y="217488"/>
            <a:ext cx="47863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Эшреф Шемьи-заденинъ къырымтатар эдебиятшынаслыгъына къошкъан иссеси пек къыйметли.</a:t>
            </a:r>
          </a:p>
        </p:txBody>
      </p:sp>
      <p:pic>
        <p:nvPicPr>
          <p:cNvPr id="2054" name="Picture 6" descr="Эшреф Шемьи-Зад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4420">
            <a:off x="755650" y="836613"/>
            <a:ext cx="3810000" cy="345757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8" descr="Книги бесплатно"/>
          <p:cNvSpPr>
            <a:spLocks noChangeAspect="1" noChangeArrowheads="1"/>
          </p:cNvSpPr>
          <p:nvPr/>
        </p:nvSpPr>
        <p:spPr bwMode="auto">
          <a:xfrm>
            <a:off x="4029075" y="3000375"/>
            <a:ext cx="10858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mtClean="0">
              <a:solidFill>
                <a:srgbClr val="000000"/>
              </a:solidFill>
            </a:endParaRPr>
          </a:p>
        </p:txBody>
      </p:sp>
      <p:sp>
        <p:nvSpPr>
          <p:cNvPr id="26630" name="Text Box 9"/>
          <p:cNvSpPr txBox="1">
            <a:spLocks noChangeArrowheads="1"/>
          </p:cNvSpPr>
          <p:nvPr/>
        </p:nvSpPr>
        <p:spPr bwMode="auto">
          <a:xfrm>
            <a:off x="5219700" y="1268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ru-RU" smtClean="0">
              <a:solidFill>
                <a:srgbClr val="000000"/>
              </a:solidFill>
            </a:endParaRPr>
          </a:p>
        </p:txBody>
      </p:sp>
      <p:sp>
        <p:nvSpPr>
          <p:cNvPr id="26631" name="AutoShape 11" descr=" (507x698, 76Kb)"/>
          <p:cNvSpPr>
            <a:spLocks noChangeAspect="1" noChangeArrowheads="1"/>
          </p:cNvSpPr>
          <p:nvPr/>
        </p:nvSpPr>
        <p:spPr bwMode="auto">
          <a:xfrm>
            <a:off x="2157413" y="104775"/>
            <a:ext cx="48291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mtClean="0">
              <a:solidFill>
                <a:srgbClr val="000000"/>
              </a:solidFill>
            </a:endParaRPr>
          </a:p>
        </p:txBody>
      </p:sp>
      <p:sp>
        <p:nvSpPr>
          <p:cNvPr id="2060" name="Text Box 12"/>
          <p:cNvSpPr txBox="1">
            <a:spLocks noChangeArrowheads="1"/>
          </p:cNvSpPr>
          <p:nvPr/>
        </p:nvSpPr>
        <p:spPr bwMode="auto">
          <a:xfrm>
            <a:off x="1258888" y="4365625"/>
            <a:ext cx="7489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ru-RU" sz="2800" smtClean="0">
                <a:solidFill>
                  <a:srgbClr val="333399"/>
                </a:solidFill>
                <a:latin typeface="Comic Sans MS" pitchFamily="66" charset="0"/>
              </a:rPr>
              <a:t>Труженик поэзии - Эшреф Шемьи-заде</a:t>
            </a:r>
            <a:r>
              <a:rPr lang="ru-RU" sz="2800" smtClean="0">
                <a:solidFill>
                  <a:srgbClr val="000000"/>
                </a:solidFill>
              </a:rPr>
              <a:t> </a:t>
            </a:r>
          </a:p>
        </p:txBody>
      </p:sp>
      <p:sp>
        <p:nvSpPr>
          <p:cNvPr id="26634" name="Rectangle 18"/>
          <p:cNvSpPr>
            <a:spLocks noChangeArrowheads="1"/>
          </p:cNvSpPr>
          <p:nvPr/>
        </p:nvSpPr>
        <p:spPr bwMode="auto">
          <a:xfrm>
            <a:off x="4899025" y="1700213"/>
            <a:ext cx="42449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ru-RU" i="1" smtClean="0">
                <a:solidFill>
                  <a:srgbClr val="333399"/>
                </a:solidFill>
              </a:rPr>
              <a:t>Если народ о свободе мечтает, </a:t>
            </a:r>
          </a:p>
          <a:p>
            <a:pPr fontAlgn="base">
              <a:spcBef>
                <a:spcPct val="0"/>
              </a:spcBef>
              <a:spcAft>
                <a:spcPct val="0"/>
              </a:spcAft>
            </a:pPr>
            <a:r>
              <a:rPr lang="ru-RU" i="1" smtClean="0">
                <a:solidFill>
                  <a:srgbClr val="333399"/>
                </a:solidFill>
              </a:rPr>
              <a:t>Надежду народа джигит оправдает. </a:t>
            </a:r>
          </a:p>
          <a:p>
            <a:pPr fontAlgn="base">
              <a:spcBef>
                <a:spcPct val="0"/>
              </a:spcBef>
              <a:spcAft>
                <a:spcPct val="0"/>
              </a:spcAft>
            </a:pPr>
            <a:r>
              <a:rPr lang="ru-RU" i="1" smtClean="0">
                <a:solidFill>
                  <a:srgbClr val="333399"/>
                </a:solidFill>
              </a:rPr>
              <a:t>Если поэта народ вдохновит, </a:t>
            </a:r>
          </a:p>
          <a:p>
            <a:pPr fontAlgn="base">
              <a:spcBef>
                <a:spcPct val="0"/>
              </a:spcBef>
              <a:spcAft>
                <a:spcPct val="0"/>
              </a:spcAft>
            </a:pPr>
            <a:r>
              <a:rPr lang="ru-RU" i="1" smtClean="0">
                <a:solidFill>
                  <a:srgbClr val="333399"/>
                </a:solidFill>
              </a:rPr>
              <a:t>То и славу поэта народ сохранит.</a:t>
            </a:r>
          </a:p>
        </p:txBody>
      </p:sp>
    </p:spTree>
    <p:extLst>
      <p:ext uri="{BB962C8B-B14F-4D97-AF65-F5344CB8AC3E}">
        <p14:creationId xmlns:p14="http://schemas.microsoft.com/office/powerpoint/2010/main" val="425650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dissolve">
                                      <p:cBhvr>
                                        <p:cTn id="11" dur="2000"/>
                                        <p:tgtEl>
                                          <p:spTgt spid="2054"/>
                                        </p:tgtEl>
                                      </p:cBhvr>
                                    </p:animEffect>
                                  </p:childTnLst>
                                </p:cTn>
                              </p:par>
                            </p:childTnLst>
                          </p:cTn>
                        </p:par>
                        <p:par>
                          <p:cTn id="12" fill="hold" nodeType="afterGroup">
                            <p:stCondLst>
                              <p:cond delay="2500"/>
                            </p:stCondLst>
                            <p:childTnLst>
                              <p:par>
                                <p:cTn id="13" presetID="13" presetClass="entr" presetSubtype="16" fill="hold" grpId="0" nodeType="afterEffect">
                                  <p:stCondLst>
                                    <p:cond delay="0"/>
                                  </p:stCondLst>
                                  <p:childTnLst>
                                    <p:set>
                                      <p:cBhvr>
                                        <p:cTn id="14" dur="1" fill="hold">
                                          <p:stCondLst>
                                            <p:cond delay="0"/>
                                          </p:stCondLst>
                                        </p:cTn>
                                        <p:tgtEl>
                                          <p:spTgt spid="2060"/>
                                        </p:tgtEl>
                                        <p:attrNameLst>
                                          <p:attrName>style.visibility</p:attrName>
                                        </p:attrNameLst>
                                      </p:cBhvr>
                                      <p:to>
                                        <p:strVal val="visible"/>
                                      </p:to>
                                    </p:set>
                                    <p:animEffect transition="in" filter="plus(in)">
                                      <p:cBhvr>
                                        <p:cTn id="15" dur="5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p:cNvPicPr>
            <a:picLocks noChangeAspect="1" noChangeArrowheads="1"/>
          </p:cNvPicPr>
          <p:nvPr/>
        </p:nvPicPr>
        <p:blipFill>
          <a:blip r:embed="rId3">
            <a:lum bright="40000" contrast="-70000"/>
            <a:extLst>
              <a:ext uri="{28A0092B-C50C-407E-A947-70E740481C1C}">
                <a14:useLocalDpi xmlns:a14="http://schemas.microsoft.com/office/drawing/2010/main" val="0"/>
              </a:ext>
            </a:extLst>
          </a:blip>
          <a:srcRect/>
          <a:stretch>
            <a:fillRect/>
          </a:stretch>
        </p:blipFill>
        <p:spPr bwMode="auto">
          <a:xfrm>
            <a:off x="0" y="3573463"/>
            <a:ext cx="91440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07063"/>
            <a:ext cx="96139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250825" y="404813"/>
            <a:ext cx="50419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Шиирлерни пек эрте язып башлагъанына бакъамадан, озюни истидатлы ве меракълы шаир оларакъ танытты.</a:t>
            </a:r>
          </a:p>
        </p:txBody>
      </p:sp>
      <p:sp>
        <p:nvSpPr>
          <p:cNvPr id="27653" name="AutoShape 7" descr="Запись арабских букв"/>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mtClean="0">
              <a:solidFill>
                <a:srgbClr val="000000"/>
              </a:solidFill>
            </a:endParaRPr>
          </a:p>
        </p:txBody>
      </p:sp>
      <p:sp>
        <p:nvSpPr>
          <p:cNvPr id="10248" name="Rectangle 8"/>
          <p:cNvSpPr>
            <a:spLocks noChangeArrowheads="1"/>
          </p:cNvSpPr>
          <p:nvPr/>
        </p:nvSpPr>
        <p:spPr bwMode="auto">
          <a:xfrm>
            <a:off x="179387" y="2840832"/>
            <a:ext cx="49688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dirty="0" err="1" smtClean="0">
                <a:solidFill>
                  <a:srgbClr val="000000"/>
                </a:solidFill>
              </a:rPr>
              <a:t>Чокъусы</a:t>
            </a:r>
            <a:r>
              <a:rPr lang="ru-RU" dirty="0" smtClean="0">
                <a:solidFill>
                  <a:srgbClr val="000000"/>
                </a:solidFill>
              </a:rPr>
              <a:t> </a:t>
            </a:r>
            <a:r>
              <a:rPr lang="ru-RU" dirty="0" err="1" smtClean="0">
                <a:solidFill>
                  <a:srgbClr val="000000"/>
                </a:solidFill>
              </a:rPr>
              <a:t>замандашларынынъ</a:t>
            </a:r>
            <a:r>
              <a:rPr lang="ru-RU" dirty="0" smtClean="0">
                <a:solidFill>
                  <a:srgbClr val="000000"/>
                </a:solidFill>
              </a:rPr>
              <a:t> </a:t>
            </a:r>
            <a:r>
              <a:rPr lang="ru-RU" dirty="0" err="1" smtClean="0">
                <a:solidFill>
                  <a:srgbClr val="000000"/>
                </a:solidFill>
              </a:rPr>
              <a:t>хатырлавларында</a:t>
            </a:r>
            <a:r>
              <a:rPr lang="ru-RU" dirty="0" smtClean="0">
                <a:solidFill>
                  <a:srgbClr val="000000"/>
                </a:solidFill>
              </a:rPr>
              <a:t> </a:t>
            </a:r>
            <a:r>
              <a:rPr lang="ru-RU" dirty="0" err="1" smtClean="0">
                <a:solidFill>
                  <a:srgbClr val="000000"/>
                </a:solidFill>
              </a:rPr>
              <a:t>олгъанына</a:t>
            </a:r>
            <a:r>
              <a:rPr lang="ru-RU" dirty="0" smtClean="0">
                <a:solidFill>
                  <a:srgbClr val="000000"/>
                </a:solidFill>
              </a:rPr>
              <a:t> коре,</a:t>
            </a:r>
          </a:p>
          <a:p>
            <a:pPr fontAlgn="base">
              <a:spcBef>
                <a:spcPct val="0"/>
              </a:spcBef>
              <a:spcAft>
                <a:spcPct val="0"/>
              </a:spcAft>
            </a:pPr>
            <a:r>
              <a:rPr lang="ru-RU" dirty="0" smtClean="0">
                <a:solidFill>
                  <a:srgbClr val="000000"/>
                </a:solidFill>
              </a:rPr>
              <a:t> Э. </a:t>
            </a:r>
            <a:r>
              <a:rPr lang="ru-RU" dirty="0" err="1" smtClean="0">
                <a:solidFill>
                  <a:srgbClr val="000000"/>
                </a:solidFill>
              </a:rPr>
              <a:t>Шемьи-заденинъ</a:t>
            </a:r>
            <a:r>
              <a:rPr lang="ru-RU" dirty="0" smtClean="0">
                <a:solidFill>
                  <a:srgbClr val="000000"/>
                </a:solidFill>
              </a:rPr>
              <a:t> </a:t>
            </a:r>
            <a:r>
              <a:rPr lang="ru-RU" dirty="0" err="1" smtClean="0">
                <a:solidFill>
                  <a:srgbClr val="000000"/>
                </a:solidFill>
              </a:rPr>
              <a:t>шиирлери</a:t>
            </a:r>
            <a:r>
              <a:rPr lang="ru-RU" dirty="0" smtClean="0">
                <a:solidFill>
                  <a:srgbClr val="000000"/>
                </a:solidFill>
              </a:rPr>
              <a:t> </a:t>
            </a:r>
            <a:r>
              <a:rPr lang="ru-RU" dirty="0" err="1" smtClean="0">
                <a:solidFill>
                  <a:srgbClr val="000000"/>
                </a:solidFill>
              </a:rPr>
              <a:t>неширде</a:t>
            </a:r>
            <a:r>
              <a:rPr lang="ru-RU" dirty="0" smtClean="0">
                <a:solidFill>
                  <a:srgbClr val="000000"/>
                </a:solidFill>
              </a:rPr>
              <a:t> </a:t>
            </a:r>
            <a:r>
              <a:rPr lang="ru-RU" dirty="0" err="1" smtClean="0">
                <a:solidFill>
                  <a:srgbClr val="000000"/>
                </a:solidFill>
              </a:rPr>
              <a:t>пейда</a:t>
            </a:r>
            <a:r>
              <a:rPr lang="ru-RU" dirty="0" smtClean="0">
                <a:solidFill>
                  <a:srgbClr val="000000"/>
                </a:solidFill>
              </a:rPr>
              <a:t> </a:t>
            </a:r>
            <a:r>
              <a:rPr lang="ru-RU" dirty="0" err="1" smtClean="0">
                <a:solidFill>
                  <a:srgbClr val="000000"/>
                </a:solidFill>
              </a:rPr>
              <a:t>олунувы</a:t>
            </a:r>
            <a:r>
              <a:rPr lang="ru-RU" dirty="0" smtClean="0">
                <a:solidFill>
                  <a:srgbClr val="000000"/>
                </a:solidFill>
              </a:rPr>
              <a:t> </a:t>
            </a:r>
            <a:r>
              <a:rPr lang="ru-RU" dirty="0" err="1" smtClean="0">
                <a:solidFill>
                  <a:srgbClr val="000000"/>
                </a:solidFill>
              </a:rPr>
              <a:t>окъуйджыларда</a:t>
            </a:r>
            <a:r>
              <a:rPr lang="ru-RU" dirty="0" smtClean="0">
                <a:solidFill>
                  <a:srgbClr val="000000"/>
                </a:solidFill>
              </a:rPr>
              <a:t> </a:t>
            </a:r>
            <a:r>
              <a:rPr lang="ru-RU" dirty="0" err="1" smtClean="0">
                <a:solidFill>
                  <a:srgbClr val="000000"/>
                </a:solidFill>
              </a:rPr>
              <a:t>буюк</a:t>
            </a:r>
            <a:r>
              <a:rPr lang="ru-RU" dirty="0" smtClean="0">
                <a:solidFill>
                  <a:srgbClr val="000000"/>
                </a:solidFill>
              </a:rPr>
              <a:t> </a:t>
            </a:r>
            <a:r>
              <a:rPr lang="ru-RU" dirty="0" err="1" smtClean="0">
                <a:solidFill>
                  <a:srgbClr val="000000"/>
                </a:solidFill>
              </a:rPr>
              <a:t>меракъ</a:t>
            </a:r>
            <a:r>
              <a:rPr lang="ru-RU" dirty="0" smtClean="0">
                <a:solidFill>
                  <a:srgbClr val="000000"/>
                </a:solidFill>
              </a:rPr>
              <a:t> </a:t>
            </a:r>
            <a:r>
              <a:rPr lang="ru-RU" dirty="0" err="1" smtClean="0">
                <a:solidFill>
                  <a:srgbClr val="000000"/>
                </a:solidFill>
              </a:rPr>
              <a:t>догъурды</a:t>
            </a:r>
            <a:r>
              <a:rPr lang="ru-RU" dirty="0" smtClean="0">
                <a:solidFill>
                  <a:srgbClr val="000000"/>
                </a:solidFill>
              </a:rPr>
              <a:t> </a:t>
            </a:r>
            <a:r>
              <a:rPr lang="ru-RU" dirty="0" err="1" smtClean="0">
                <a:solidFill>
                  <a:srgbClr val="000000"/>
                </a:solidFill>
              </a:rPr>
              <a:t>ве</a:t>
            </a:r>
            <a:r>
              <a:rPr lang="ru-RU" dirty="0" smtClean="0">
                <a:solidFill>
                  <a:srgbClr val="000000"/>
                </a:solidFill>
              </a:rPr>
              <a:t> </a:t>
            </a:r>
            <a:r>
              <a:rPr lang="ru-RU" dirty="0" err="1" smtClean="0">
                <a:solidFill>
                  <a:srgbClr val="000000"/>
                </a:solidFill>
              </a:rPr>
              <a:t>кенъ</a:t>
            </a:r>
            <a:r>
              <a:rPr lang="ru-RU" dirty="0" smtClean="0">
                <a:solidFill>
                  <a:srgbClr val="000000"/>
                </a:solidFill>
              </a:rPr>
              <a:t> </a:t>
            </a:r>
            <a:r>
              <a:rPr lang="ru-RU" dirty="0" err="1" smtClean="0">
                <a:solidFill>
                  <a:srgbClr val="000000"/>
                </a:solidFill>
              </a:rPr>
              <a:t>музакере</a:t>
            </a:r>
            <a:r>
              <a:rPr lang="ru-RU" dirty="0" smtClean="0">
                <a:solidFill>
                  <a:srgbClr val="000000"/>
                </a:solidFill>
              </a:rPr>
              <a:t> </a:t>
            </a:r>
            <a:r>
              <a:rPr lang="ru-RU" dirty="0" err="1" smtClean="0">
                <a:solidFill>
                  <a:srgbClr val="000000"/>
                </a:solidFill>
              </a:rPr>
              <a:t>этильди</a:t>
            </a:r>
            <a:r>
              <a:rPr lang="ru-RU" dirty="0" smtClean="0">
                <a:solidFill>
                  <a:srgbClr val="000000"/>
                </a:solidFill>
              </a:rPr>
              <a:t>.</a:t>
            </a:r>
          </a:p>
        </p:txBody>
      </p:sp>
      <p:sp>
        <p:nvSpPr>
          <p:cNvPr id="10249" name="Rectangle 9"/>
          <p:cNvSpPr>
            <a:spLocks noChangeArrowheads="1"/>
          </p:cNvSpPr>
          <p:nvPr/>
        </p:nvSpPr>
        <p:spPr bwMode="auto">
          <a:xfrm>
            <a:off x="322263" y="5876925"/>
            <a:ext cx="88217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mtClean="0">
                <a:solidFill>
                  <a:srgbClr val="FFFF66"/>
                </a:solidFill>
              </a:rPr>
              <a:t>Э. Шемьи-заденинъ эсерлери бир чокъ тиллерге терджиме этильди. Эдебий тенкъид ве ильмий эдебиятшынаслыкъ саасынынъ илерлевинеде пек буюк иссе къошты. </a:t>
            </a:r>
            <a:br>
              <a:rPr lang="ru-RU" smtClean="0">
                <a:solidFill>
                  <a:srgbClr val="FFFF66"/>
                </a:solidFill>
              </a:rPr>
            </a:br>
            <a:endParaRPr lang="ru-RU" smtClean="0">
              <a:solidFill>
                <a:srgbClr val="FFFF66"/>
              </a:solidFill>
            </a:endParaRPr>
          </a:p>
        </p:txBody>
      </p:sp>
      <p:grpSp>
        <p:nvGrpSpPr>
          <p:cNvPr id="2" name="Group 14"/>
          <p:cNvGrpSpPr>
            <a:grpSpLocks/>
          </p:cNvGrpSpPr>
          <p:nvPr/>
        </p:nvGrpSpPr>
        <p:grpSpPr bwMode="auto">
          <a:xfrm>
            <a:off x="5435600" y="188913"/>
            <a:ext cx="3124200" cy="4629150"/>
            <a:chOff x="3424" y="119"/>
            <a:chExt cx="1968" cy="2916"/>
          </a:xfrm>
        </p:grpSpPr>
        <p:pic>
          <p:nvPicPr>
            <p:cNvPr id="2765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119"/>
              <a:ext cx="1968"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2" descr="Эшреф Шемьи-Зад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5" y="346"/>
              <a:ext cx="95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7748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ipe(down)">
                                      <p:cBhvr>
                                        <p:cTn id="11" dur="500"/>
                                        <p:tgtEl>
                                          <p:spTgt spid="10245"/>
                                        </p:tgtEl>
                                      </p:cBhvr>
                                    </p:animEffect>
                                  </p:childTnLst>
                                </p:cTn>
                              </p:par>
                            </p:childTnLst>
                          </p:cTn>
                        </p:par>
                        <p:par>
                          <p:cTn id="12" fill="hold" nodeType="afterGroup">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wipe(down)">
                                      <p:cBhvr>
                                        <p:cTn id="15" dur="500"/>
                                        <p:tgtEl>
                                          <p:spTgt spid="10248"/>
                                        </p:tgtEl>
                                      </p:cBhvr>
                                    </p:animEffect>
                                  </p:childTnLst>
                                </p:cTn>
                              </p:par>
                            </p:childTnLst>
                          </p:cTn>
                        </p:par>
                        <p:par>
                          <p:cTn id="16" fill="hold" nodeType="afterGroup">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249"/>
                                        </p:tgtEl>
                                        <p:attrNameLst>
                                          <p:attrName>style.visibility</p:attrName>
                                        </p:attrNameLst>
                                      </p:cBhvr>
                                      <p:to>
                                        <p:strVal val="visible"/>
                                      </p:to>
                                    </p:set>
                                    <p:anim calcmode="lin" valueType="num">
                                      <p:cBhvr>
                                        <p:cTn id="19" dur="500" fill="hold"/>
                                        <p:tgtEl>
                                          <p:spTgt spid="1024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249"/>
                                        </p:tgtEl>
                                        <p:attrNameLst>
                                          <p:attrName>ppt_y</p:attrName>
                                        </p:attrNameLst>
                                      </p:cBhvr>
                                      <p:tavLst>
                                        <p:tav tm="0">
                                          <p:val>
                                            <p:strVal val="#ppt_y"/>
                                          </p:val>
                                        </p:tav>
                                        <p:tav tm="100000">
                                          <p:val>
                                            <p:strVal val="#ppt_y"/>
                                          </p:val>
                                        </p:tav>
                                      </p:tavLst>
                                    </p:anim>
                                    <p:anim calcmode="lin" valueType="num">
                                      <p:cBhvr>
                                        <p:cTn id="21" dur="500" fill="hold"/>
                                        <p:tgtEl>
                                          <p:spTgt spid="1024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24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8" grpId="0"/>
      <p:bldP spid="102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Большая советская энцикло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64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0" descr="Большая советская энциклопед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0"/>
            <a:ext cx="12954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1"/>
          <p:cNvSpPr>
            <a:spLocks noChangeArrowheads="1"/>
          </p:cNvSpPr>
          <p:nvPr/>
        </p:nvSpPr>
        <p:spPr bwMode="auto">
          <a:xfrm>
            <a:off x="539750" y="1484313"/>
            <a:ext cx="3492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mtClean="0">
                <a:solidFill>
                  <a:srgbClr val="000000"/>
                </a:solidFill>
              </a:rPr>
              <a:t>Яш шаир 27 яшында олгъанда, онынъ ады Буюк Совет Энциклопедиясына кирсетильди. </a:t>
            </a:r>
          </a:p>
        </p:txBody>
      </p:sp>
      <p:pic>
        <p:nvPicPr>
          <p:cNvPr id="17421" name="Picture 13" descr="Второе издание Большой советской энциклопеди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96975"/>
            <a:ext cx="38877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5707063"/>
            <a:ext cx="96139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19"/>
          <p:cNvSpPr>
            <a:spLocks noChangeArrowheads="1"/>
          </p:cNvSpPr>
          <p:nvPr/>
        </p:nvSpPr>
        <p:spPr bwMode="auto">
          <a:xfrm>
            <a:off x="323850" y="3524250"/>
            <a:ext cx="842486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Э. Шемьи-заденинъ иджады 1931 сенеси басылгъан «Кичик Совет Энциклопедиясы» саифелеринде акс олунгъаны киби «Буюк Совет Энциклопедиясында» да тасвирленди. Бу неширнинъ 1933 сенеси бастырылгъан 62 томында шаирге багъышлангъан макъаледе шойле къайд этиле! «Э. Шемьи-заденинъ сонъки девирдеки шиирлери лирик джошкъунлыкъ ве бедиий усталыкънен айырылып тура. Шаирнинъ фаалиети къырымтатар тилининъ инкишафы ичюн къыйметлидир».</a:t>
            </a:r>
          </a:p>
        </p:txBody>
      </p:sp>
    </p:spTree>
    <p:extLst>
      <p:ext uri="{BB962C8B-B14F-4D97-AF65-F5344CB8AC3E}">
        <p14:creationId xmlns:p14="http://schemas.microsoft.com/office/powerpoint/2010/main" val="1813446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dissolve">
                                      <p:cBhvr>
                                        <p:cTn id="7" dur="1000"/>
                                        <p:tgtEl>
                                          <p:spTgt spid="17421"/>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2000" fill="hold"/>
                                        <p:tgtEl>
                                          <p:spTgt spid="17419"/>
                                        </p:tgtEl>
                                        <p:attrNameLst>
                                          <p:attrName>ppt_w</p:attrName>
                                        </p:attrNameLst>
                                      </p:cBhvr>
                                      <p:tavLst>
                                        <p:tav tm="0">
                                          <p:val>
                                            <p:fltVal val="0"/>
                                          </p:val>
                                        </p:tav>
                                        <p:tav tm="100000">
                                          <p:val>
                                            <p:strVal val="#ppt_w"/>
                                          </p:val>
                                        </p:tav>
                                      </p:tavLst>
                                    </p:anim>
                                    <p:anim calcmode="lin" valueType="num">
                                      <p:cBhvr>
                                        <p:cTn id="12" dur="2000" fill="hold"/>
                                        <p:tgtEl>
                                          <p:spTgt spid="174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44675"/>
            <a:ext cx="1008063" cy="144145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7"/>
          <p:cNvGrpSpPr>
            <a:grpSpLocks/>
          </p:cNvGrpSpPr>
          <p:nvPr/>
        </p:nvGrpSpPr>
        <p:grpSpPr bwMode="auto">
          <a:xfrm>
            <a:off x="0" y="1773238"/>
            <a:ext cx="9144000" cy="5084762"/>
            <a:chOff x="0" y="1117"/>
            <a:chExt cx="5760" cy="3203"/>
          </a:xfrm>
        </p:grpSpPr>
        <p:pic>
          <p:nvPicPr>
            <p:cNvPr id="307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87"/>
              <a:ext cx="5760" cy="17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9" name="Rectangle 9"/>
            <p:cNvSpPr>
              <a:spLocks noChangeArrowheads="1"/>
            </p:cNvSpPr>
            <p:nvPr/>
          </p:nvSpPr>
          <p:spPr bwMode="auto">
            <a:xfrm>
              <a:off x="975" y="1117"/>
              <a:ext cx="3674" cy="2041"/>
            </a:xfrm>
            <a:prstGeom prst="rect">
              <a:avLst/>
            </a:pr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ru-RU" smtClean="0">
                <a:solidFill>
                  <a:srgbClr val="FFFFFF"/>
                </a:solidFill>
              </a:endParaRPr>
            </a:p>
          </p:txBody>
        </p:sp>
      </p:grpSp>
      <p:sp>
        <p:nvSpPr>
          <p:cNvPr id="16388" name="Rectangle 4"/>
          <p:cNvSpPr>
            <a:spLocks noChangeArrowheads="1"/>
          </p:cNvSpPr>
          <p:nvPr/>
        </p:nvSpPr>
        <p:spPr bwMode="auto">
          <a:xfrm>
            <a:off x="1763713" y="1916113"/>
            <a:ext cx="5041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dirty="0" smtClean="0">
                <a:solidFill>
                  <a:srgbClr val="000000"/>
                </a:solidFill>
              </a:rPr>
              <a:t>1930 </a:t>
            </a:r>
            <a:r>
              <a:rPr lang="ru-RU" dirty="0" err="1" smtClean="0">
                <a:solidFill>
                  <a:srgbClr val="000000"/>
                </a:solidFill>
              </a:rPr>
              <a:t>сенеси</a:t>
            </a:r>
            <a:r>
              <a:rPr lang="ru-RU" dirty="0" smtClean="0">
                <a:solidFill>
                  <a:srgbClr val="000000"/>
                </a:solidFill>
              </a:rPr>
              <a:t> </a:t>
            </a:r>
            <a:r>
              <a:rPr lang="ru-RU" dirty="0" err="1" smtClean="0">
                <a:solidFill>
                  <a:srgbClr val="000000"/>
                </a:solidFill>
              </a:rPr>
              <a:t>Москвагъа</a:t>
            </a:r>
            <a:r>
              <a:rPr lang="ru-RU" dirty="0" smtClean="0">
                <a:solidFill>
                  <a:srgbClr val="000000"/>
                </a:solidFill>
              </a:rPr>
              <a:t> </a:t>
            </a:r>
            <a:r>
              <a:rPr lang="ru-RU" dirty="0" err="1" smtClean="0">
                <a:solidFill>
                  <a:srgbClr val="000000"/>
                </a:solidFill>
              </a:rPr>
              <a:t>окъувыны</a:t>
            </a:r>
            <a:r>
              <a:rPr lang="ru-RU" dirty="0" smtClean="0">
                <a:solidFill>
                  <a:srgbClr val="000000"/>
                </a:solidFill>
              </a:rPr>
              <a:t> девам </a:t>
            </a:r>
            <a:r>
              <a:rPr lang="ru-RU" dirty="0" err="1" smtClean="0">
                <a:solidFill>
                  <a:srgbClr val="000000"/>
                </a:solidFill>
              </a:rPr>
              <a:t>этмек</a:t>
            </a:r>
            <a:r>
              <a:rPr lang="ru-RU" dirty="0" smtClean="0">
                <a:solidFill>
                  <a:srgbClr val="000000"/>
                </a:solidFill>
              </a:rPr>
              <a:t> </a:t>
            </a:r>
            <a:r>
              <a:rPr lang="ru-RU" dirty="0" err="1" smtClean="0">
                <a:solidFill>
                  <a:srgbClr val="000000"/>
                </a:solidFill>
              </a:rPr>
              <a:t>ичюн</a:t>
            </a:r>
            <a:r>
              <a:rPr lang="ru-RU" dirty="0" smtClean="0">
                <a:solidFill>
                  <a:srgbClr val="000000"/>
                </a:solidFill>
              </a:rPr>
              <a:t> </a:t>
            </a:r>
            <a:r>
              <a:rPr lang="ru-RU" dirty="0" err="1" smtClean="0">
                <a:solidFill>
                  <a:srgbClr val="000000"/>
                </a:solidFill>
              </a:rPr>
              <a:t>ёлланыла</a:t>
            </a:r>
            <a:r>
              <a:rPr lang="ru-RU" dirty="0" smtClean="0">
                <a:solidFill>
                  <a:srgbClr val="000000"/>
                </a:solidFill>
              </a:rPr>
              <a:t>. </a:t>
            </a:r>
            <a:r>
              <a:rPr lang="ru-RU" dirty="0" err="1" smtClean="0">
                <a:solidFill>
                  <a:srgbClr val="000000"/>
                </a:solidFill>
              </a:rPr>
              <a:t>Мында</a:t>
            </a:r>
            <a:r>
              <a:rPr lang="ru-RU" dirty="0" smtClean="0">
                <a:solidFill>
                  <a:srgbClr val="000000"/>
                </a:solidFill>
              </a:rPr>
              <a:t> Кинематография </a:t>
            </a:r>
            <a:r>
              <a:rPr lang="ru-RU" dirty="0" err="1" smtClean="0">
                <a:solidFill>
                  <a:srgbClr val="000000"/>
                </a:solidFill>
              </a:rPr>
              <a:t>окъув</a:t>
            </a:r>
            <a:r>
              <a:rPr lang="ru-RU" dirty="0" smtClean="0">
                <a:solidFill>
                  <a:srgbClr val="000000"/>
                </a:solidFill>
              </a:rPr>
              <a:t> </a:t>
            </a:r>
            <a:r>
              <a:rPr lang="ru-RU" dirty="0" err="1" smtClean="0">
                <a:solidFill>
                  <a:srgbClr val="000000"/>
                </a:solidFill>
              </a:rPr>
              <a:t>юртунынъ</a:t>
            </a:r>
            <a:r>
              <a:rPr lang="ru-RU" dirty="0" smtClean="0">
                <a:solidFill>
                  <a:srgbClr val="000000"/>
                </a:solidFill>
              </a:rPr>
              <a:t> </a:t>
            </a:r>
            <a:r>
              <a:rPr lang="ru-RU" dirty="0" err="1" smtClean="0">
                <a:solidFill>
                  <a:srgbClr val="000000"/>
                </a:solidFill>
              </a:rPr>
              <a:t>эдебий</a:t>
            </a:r>
            <a:r>
              <a:rPr lang="ru-RU" dirty="0" smtClean="0">
                <a:solidFill>
                  <a:srgbClr val="000000"/>
                </a:solidFill>
              </a:rPr>
              <a:t> сценария </a:t>
            </a:r>
            <a:r>
              <a:rPr lang="ru-RU" dirty="0" err="1" smtClean="0">
                <a:solidFill>
                  <a:srgbClr val="000000"/>
                </a:solidFill>
              </a:rPr>
              <a:t>болюгини</a:t>
            </a:r>
            <a:r>
              <a:rPr lang="ru-RU" dirty="0" smtClean="0">
                <a:solidFill>
                  <a:srgbClr val="000000"/>
                </a:solidFill>
              </a:rPr>
              <a:t> </a:t>
            </a:r>
            <a:r>
              <a:rPr lang="ru-RU" dirty="0" err="1" smtClean="0">
                <a:solidFill>
                  <a:srgbClr val="000000"/>
                </a:solidFill>
              </a:rPr>
              <a:t>битире</a:t>
            </a:r>
            <a:r>
              <a:rPr lang="ru-RU" dirty="0" smtClean="0">
                <a:solidFill>
                  <a:srgbClr val="000000"/>
                </a:solidFill>
              </a:rPr>
              <a:t>.</a:t>
            </a:r>
          </a:p>
        </p:txBody>
      </p:sp>
      <p:sp>
        <p:nvSpPr>
          <p:cNvPr id="16394" name="Rectangle 10"/>
          <p:cNvSpPr>
            <a:spLocks noChangeArrowheads="1"/>
          </p:cNvSpPr>
          <p:nvPr/>
        </p:nvSpPr>
        <p:spPr bwMode="auto">
          <a:xfrm>
            <a:off x="1692275" y="3213100"/>
            <a:ext cx="5257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dirty="0" smtClean="0">
                <a:solidFill>
                  <a:srgbClr val="000000"/>
                </a:solidFill>
              </a:rPr>
              <a:t>Шу </a:t>
            </a:r>
            <a:r>
              <a:rPr lang="ru-RU" dirty="0" err="1" smtClean="0">
                <a:solidFill>
                  <a:srgbClr val="000000"/>
                </a:solidFill>
              </a:rPr>
              <a:t>девирде</a:t>
            </a:r>
            <a:r>
              <a:rPr lang="ru-RU" dirty="0" smtClean="0">
                <a:solidFill>
                  <a:srgbClr val="000000"/>
                </a:solidFill>
              </a:rPr>
              <a:t> Э. </a:t>
            </a:r>
            <a:r>
              <a:rPr lang="ru-RU" dirty="0" err="1" smtClean="0">
                <a:solidFill>
                  <a:srgbClr val="000000"/>
                </a:solidFill>
              </a:rPr>
              <a:t>Шемьи-заденинъ</a:t>
            </a:r>
            <a:r>
              <a:rPr lang="ru-RU" dirty="0" smtClean="0">
                <a:solidFill>
                  <a:srgbClr val="000000"/>
                </a:solidFill>
              </a:rPr>
              <a:t> </a:t>
            </a:r>
            <a:r>
              <a:rPr lang="ru-RU" dirty="0" err="1" smtClean="0">
                <a:solidFill>
                  <a:srgbClr val="000000"/>
                </a:solidFill>
              </a:rPr>
              <a:t>ады</a:t>
            </a:r>
            <a:r>
              <a:rPr lang="ru-RU" dirty="0" smtClean="0">
                <a:solidFill>
                  <a:srgbClr val="000000"/>
                </a:solidFill>
              </a:rPr>
              <a:t> </a:t>
            </a:r>
            <a:r>
              <a:rPr lang="ru-RU" dirty="0" err="1" smtClean="0">
                <a:solidFill>
                  <a:srgbClr val="000000"/>
                </a:solidFill>
              </a:rPr>
              <a:t>буюк</a:t>
            </a:r>
            <a:r>
              <a:rPr lang="ru-RU" dirty="0" smtClean="0">
                <a:solidFill>
                  <a:srgbClr val="000000"/>
                </a:solidFill>
              </a:rPr>
              <a:t> лирик </a:t>
            </a:r>
            <a:r>
              <a:rPr lang="ru-RU" dirty="0" err="1" smtClean="0">
                <a:solidFill>
                  <a:srgbClr val="000000"/>
                </a:solidFill>
              </a:rPr>
              <a:t>шаир</a:t>
            </a:r>
            <a:r>
              <a:rPr lang="ru-RU" dirty="0" smtClean="0">
                <a:solidFill>
                  <a:srgbClr val="000000"/>
                </a:solidFill>
              </a:rPr>
              <a:t>, </a:t>
            </a:r>
            <a:r>
              <a:rPr lang="ru-RU" dirty="0" err="1" smtClean="0">
                <a:solidFill>
                  <a:srgbClr val="000000"/>
                </a:solidFill>
              </a:rPr>
              <a:t>бедиий</a:t>
            </a:r>
            <a:r>
              <a:rPr lang="ru-RU" dirty="0" smtClean="0">
                <a:solidFill>
                  <a:srgbClr val="000000"/>
                </a:solidFill>
              </a:rPr>
              <a:t> </a:t>
            </a:r>
            <a:r>
              <a:rPr lang="ru-RU" dirty="0" err="1" smtClean="0">
                <a:solidFill>
                  <a:srgbClr val="000000"/>
                </a:solidFill>
              </a:rPr>
              <a:t>сёз</a:t>
            </a:r>
            <a:r>
              <a:rPr lang="ru-RU" dirty="0" smtClean="0">
                <a:solidFill>
                  <a:srgbClr val="000000"/>
                </a:solidFill>
              </a:rPr>
              <a:t> </a:t>
            </a:r>
            <a:r>
              <a:rPr lang="ru-RU" dirty="0" err="1" smtClean="0">
                <a:solidFill>
                  <a:srgbClr val="000000"/>
                </a:solidFill>
              </a:rPr>
              <a:t>устасы</a:t>
            </a:r>
            <a:r>
              <a:rPr lang="ru-RU" dirty="0" smtClean="0">
                <a:solidFill>
                  <a:srgbClr val="000000"/>
                </a:solidFill>
              </a:rPr>
              <a:t> </a:t>
            </a:r>
            <a:r>
              <a:rPr lang="ru-RU" dirty="0" err="1" smtClean="0">
                <a:solidFill>
                  <a:srgbClr val="000000"/>
                </a:solidFill>
              </a:rPr>
              <a:t>киби</a:t>
            </a:r>
            <a:r>
              <a:rPr lang="ru-RU" dirty="0" smtClean="0">
                <a:solidFill>
                  <a:srgbClr val="000000"/>
                </a:solidFill>
              </a:rPr>
              <a:t> белли </a:t>
            </a:r>
            <a:r>
              <a:rPr lang="ru-RU" dirty="0" err="1" smtClean="0">
                <a:solidFill>
                  <a:srgbClr val="000000"/>
                </a:solidFill>
              </a:rPr>
              <a:t>ола</a:t>
            </a:r>
            <a:r>
              <a:rPr lang="ru-RU" dirty="0" smtClean="0">
                <a:solidFill>
                  <a:srgbClr val="000000"/>
                </a:solidFill>
              </a:rPr>
              <a:t> </a:t>
            </a:r>
            <a:r>
              <a:rPr lang="ru-RU" dirty="0" err="1" smtClean="0">
                <a:solidFill>
                  <a:srgbClr val="000000"/>
                </a:solidFill>
              </a:rPr>
              <a:t>ве</a:t>
            </a:r>
            <a:r>
              <a:rPr lang="ru-RU" dirty="0" smtClean="0">
                <a:solidFill>
                  <a:srgbClr val="000000"/>
                </a:solidFill>
              </a:rPr>
              <a:t> </a:t>
            </a:r>
            <a:r>
              <a:rPr lang="ru-RU" dirty="0" err="1" smtClean="0">
                <a:solidFill>
                  <a:srgbClr val="000000"/>
                </a:solidFill>
              </a:rPr>
              <a:t>къырымтатар</a:t>
            </a:r>
            <a:r>
              <a:rPr lang="ru-RU" dirty="0" smtClean="0">
                <a:solidFill>
                  <a:srgbClr val="000000"/>
                </a:solidFill>
              </a:rPr>
              <a:t> классик </a:t>
            </a:r>
            <a:r>
              <a:rPr lang="ru-RU" dirty="0" err="1" smtClean="0">
                <a:solidFill>
                  <a:srgbClr val="000000"/>
                </a:solidFill>
              </a:rPr>
              <a:t>шаирлери</a:t>
            </a:r>
            <a:r>
              <a:rPr lang="ru-RU" dirty="0" smtClean="0">
                <a:solidFill>
                  <a:srgbClr val="000000"/>
                </a:solidFill>
              </a:rPr>
              <a:t> –</a:t>
            </a:r>
          </a:p>
          <a:p>
            <a:pPr fontAlgn="base">
              <a:spcBef>
                <a:spcPct val="0"/>
              </a:spcBef>
              <a:spcAft>
                <a:spcPct val="0"/>
              </a:spcAft>
            </a:pPr>
            <a:r>
              <a:rPr lang="ru-RU" dirty="0" smtClean="0">
                <a:solidFill>
                  <a:srgbClr val="000000"/>
                </a:solidFill>
              </a:rPr>
              <a:t> Б. </a:t>
            </a:r>
            <a:r>
              <a:rPr lang="ru-RU" dirty="0" err="1" smtClean="0">
                <a:solidFill>
                  <a:srgbClr val="000000"/>
                </a:solidFill>
              </a:rPr>
              <a:t>Чобан</a:t>
            </a:r>
            <a:r>
              <a:rPr lang="ru-RU" dirty="0" smtClean="0">
                <a:solidFill>
                  <a:srgbClr val="000000"/>
                </a:solidFill>
              </a:rPr>
              <a:t>-заде, </a:t>
            </a:r>
            <a:r>
              <a:rPr lang="ru-RU" dirty="0" err="1" smtClean="0">
                <a:solidFill>
                  <a:srgbClr val="000000"/>
                </a:solidFill>
              </a:rPr>
              <a:t>Шевкъий</a:t>
            </a:r>
            <a:r>
              <a:rPr lang="ru-RU" dirty="0" smtClean="0">
                <a:solidFill>
                  <a:srgbClr val="000000"/>
                </a:solidFill>
              </a:rPr>
              <a:t> </a:t>
            </a:r>
            <a:r>
              <a:rPr lang="ru-RU" dirty="0" err="1" smtClean="0">
                <a:solidFill>
                  <a:srgbClr val="000000"/>
                </a:solidFill>
              </a:rPr>
              <a:t>Бекторе</a:t>
            </a:r>
            <a:r>
              <a:rPr lang="ru-RU" dirty="0" smtClean="0">
                <a:solidFill>
                  <a:srgbClr val="000000"/>
                </a:solidFill>
              </a:rPr>
              <a:t>, А. </a:t>
            </a:r>
            <a:r>
              <a:rPr lang="ru-RU" dirty="0" err="1" smtClean="0">
                <a:solidFill>
                  <a:srgbClr val="000000"/>
                </a:solidFill>
              </a:rPr>
              <a:t>Лятиф</a:t>
            </a:r>
            <a:r>
              <a:rPr lang="ru-RU" dirty="0" smtClean="0">
                <a:solidFill>
                  <a:srgbClr val="000000"/>
                </a:solidFill>
              </a:rPr>
              <a:t>-заде, А. </a:t>
            </a:r>
            <a:r>
              <a:rPr lang="ru-RU" dirty="0" err="1" smtClean="0">
                <a:solidFill>
                  <a:srgbClr val="000000"/>
                </a:solidFill>
              </a:rPr>
              <a:t>Гирайбайларнен</a:t>
            </a:r>
            <a:r>
              <a:rPr lang="ru-RU" dirty="0" smtClean="0">
                <a:solidFill>
                  <a:srgbClr val="000000"/>
                </a:solidFill>
              </a:rPr>
              <a:t> </a:t>
            </a:r>
            <a:r>
              <a:rPr lang="ru-RU" dirty="0" err="1" smtClean="0">
                <a:solidFill>
                  <a:srgbClr val="000000"/>
                </a:solidFill>
              </a:rPr>
              <a:t>бир</a:t>
            </a:r>
            <a:r>
              <a:rPr lang="ru-RU" dirty="0" smtClean="0">
                <a:solidFill>
                  <a:srgbClr val="000000"/>
                </a:solidFill>
              </a:rPr>
              <a:t> </a:t>
            </a:r>
            <a:r>
              <a:rPr lang="ru-RU" dirty="0" err="1" smtClean="0">
                <a:solidFill>
                  <a:srgbClr val="000000"/>
                </a:solidFill>
              </a:rPr>
              <a:t>сырагъа</a:t>
            </a:r>
            <a:r>
              <a:rPr lang="ru-RU" dirty="0" smtClean="0">
                <a:solidFill>
                  <a:srgbClr val="000000"/>
                </a:solidFill>
              </a:rPr>
              <a:t> </a:t>
            </a:r>
            <a:r>
              <a:rPr lang="ru-RU" dirty="0" err="1" smtClean="0">
                <a:solidFill>
                  <a:srgbClr val="000000"/>
                </a:solidFill>
              </a:rPr>
              <a:t>къоюла</a:t>
            </a:r>
            <a:r>
              <a:rPr lang="ru-RU" dirty="0" smtClean="0">
                <a:solidFill>
                  <a:srgbClr val="000000"/>
                </a:solidFill>
              </a:rPr>
              <a:t>.</a:t>
            </a:r>
          </a:p>
        </p:txBody>
      </p:sp>
      <p:pic>
        <p:nvPicPr>
          <p:cNvPr id="163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25342">
            <a:off x="6300788" y="692150"/>
            <a:ext cx="941387" cy="1439863"/>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260350"/>
            <a:ext cx="912813" cy="136842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538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8"/>
                                        </p:tgtEl>
                                        <p:attrNameLst>
                                          <p:attrName>style.visibility</p:attrName>
                                        </p:attrNameLst>
                                      </p:cBhvr>
                                      <p:to>
                                        <p:strVal val="visible"/>
                                      </p:to>
                                    </p:set>
                                    <p:anim calcmode="discrete" valueType="clr">
                                      <p:cBhvr override="childStyle">
                                        <p:cTn id="7" dur="8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8"/>
                                        </p:tgtEl>
                                        <p:attrNameLst>
                                          <p:attrName>fillcolor</p:attrName>
                                        </p:attrNameLst>
                                      </p:cBhvr>
                                      <p:tavLst>
                                        <p:tav tm="0">
                                          <p:val>
                                            <p:clrVal>
                                              <a:schemeClr val="accent2"/>
                                            </p:clrVal>
                                          </p:val>
                                        </p:tav>
                                        <p:tav tm="50000">
                                          <p:val>
                                            <p:clrVal>
                                              <a:schemeClr val="hlink"/>
                                            </p:clrVal>
                                          </p:val>
                                        </p:tav>
                                      </p:tavLst>
                                    </p:anim>
                                    <p:set>
                                      <p:cBhvr>
                                        <p:cTn id="9" dur="80"/>
                                        <p:tgtEl>
                                          <p:spTgt spid="16388"/>
                                        </p:tgtEl>
                                        <p:attrNameLst>
                                          <p:attrName>fill.type</p:attrName>
                                        </p:attrNameLst>
                                      </p:cBhvr>
                                      <p:to>
                                        <p:strVal val="solid"/>
                                      </p:to>
                                    </p:set>
                                  </p:childTnLst>
                                </p:cTn>
                              </p:par>
                            </p:childTnLst>
                          </p:cTn>
                        </p:par>
                        <p:par>
                          <p:cTn id="10" fill="hold" nodeType="afterGroup">
                            <p:stCondLst>
                              <p:cond delay="4480"/>
                            </p:stCondLst>
                            <p:childTnLst>
                              <p:par>
                                <p:cTn id="11" presetID="27" presetClass="entr" presetSubtype="0" fill="hold" grpId="0" nodeType="afterEffect">
                                  <p:stCondLst>
                                    <p:cond delay="3000"/>
                                  </p:stCondLst>
                                  <p:iterate type="lt">
                                    <p:tmPct val="50000"/>
                                  </p:iterate>
                                  <p:childTnLst>
                                    <p:set>
                                      <p:cBhvr>
                                        <p:cTn id="12" dur="1" fill="hold">
                                          <p:stCondLst>
                                            <p:cond delay="0"/>
                                          </p:stCondLst>
                                        </p:cTn>
                                        <p:tgtEl>
                                          <p:spTgt spid="16394"/>
                                        </p:tgtEl>
                                        <p:attrNameLst>
                                          <p:attrName>style.visibility</p:attrName>
                                        </p:attrNameLst>
                                      </p:cBhvr>
                                      <p:to>
                                        <p:strVal val="visible"/>
                                      </p:to>
                                    </p:set>
                                    <p:anim calcmode="discrete" valueType="clr">
                                      <p:cBhvr override="childStyle">
                                        <p:cTn id="13"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394"/>
                                        </p:tgtEl>
                                        <p:attrNameLst>
                                          <p:attrName>fillcolor</p:attrName>
                                        </p:attrNameLst>
                                      </p:cBhvr>
                                      <p:tavLst>
                                        <p:tav tm="0">
                                          <p:val>
                                            <p:clrVal>
                                              <a:schemeClr val="accent2"/>
                                            </p:clrVal>
                                          </p:val>
                                        </p:tav>
                                        <p:tav tm="50000">
                                          <p:val>
                                            <p:clrVal>
                                              <a:schemeClr val="hlink"/>
                                            </p:clrVal>
                                          </p:val>
                                        </p:tav>
                                      </p:tavLst>
                                    </p:anim>
                                    <p:set>
                                      <p:cBhvr>
                                        <p:cTn id="15" dur="80"/>
                                        <p:tgtEl>
                                          <p:spTgt spid="16394"/>
                                        </p:tgtEl>
                                        <p:attrNameLst>
                                          <p:attrName>fill.type</p:attrName>
                                        </p:attrNameLst>
                                      </p:cBhvr>
                                      <p:to>
                                        <p:strVal val="solid"/>
                                      </p:to>
                                    </p:set>
                                  </p:childTnLst>
                                </p:cTn>
                              </p:par>
                            </p:childTnLst>
                          </p:cTn>
                        </p:par>
                        <p:par>
                          <p:cTn id="16" fill="hold" nodeType="afterGroup">
                            <p:stCondLst>
                              <p:cond delay="14400"/>
                            </p:stCondLst>
                            <p:childTnLst>
                              <p:par>
                                <p:cTn id="17" presetID="10" presetClass="entr" presetSubtype="0" fill="hold" nodeType="afterEffect">
                                  <p:stCondLst>
                                    <p:cond delay="0"/>
                                  </p:stCondLst>
                                  <p:childTnLst>
                                    <p:set>
                                      <p:cBhvr>
                                        <p:cTn id="18" dur="1" fill="hold">
                                          <p:stCondLst>
                                            <p:cond delay="0"/>
                                          </p:stCondLst>
                                        </p:cTn>
                                        <p:tgtEl>
                                          <p:spTgt spid="16397"/>
                                        </p:tgtEl>
                                        <p:attrNameLst>
                                          <p:attrName>style.visibility</p:attrName>
                                        </p:attrNameLst>
                                      </p:cBhvr>
                                      <p:to>
                                        <p:strVal val="visible"/>
                                      </p:to>
                                    </p:set>
                                    <p:animEffect transition="in" filter="fade">
                                      <p:cBhvr>
                                        <p:cTn id="19" dur="2000"/>
                                        <p:tgtEl>
                                          <p:spTgt spid="16397"/>
                                        </p:tgtEl>
                                      </p:cBhvr>
                                    </p:animEffect>
                                  </p:childTnLst>
                                </p:cTn>
                              </p:par>
                            </p:childTnLst>
                          </p:cTn>
                        </p:par>
                        <p:par>
                          <p:cTn id="20" fill="hold" nodeType="afterGroup">
                            <p:stCondLst>
                              <p:cond delay="16400"/>
                            </p:stCondLst>
                            <p:childTnLst>
                              <p:par>
                                <p:cTn id="21" presetID="10" presetClass="entr" presetSubtype="0" fill="hold" nodeType="afterEffect">
                                  <p:stCondLst>
                                    <p:cond delay="0"/>
                                  </p:stCondLst>
                                  <p:childTnLst>
                                    <p:set>
                                      <p:cBhvr>
                                        <p:cTn id="22" dur="1" fill="hold">
                                          <p:stCondLst>
                                            <p:cond delay="0"/>
                                          </p:stCondLst>
                                        </p:cTn>
                                        <p:tgtEl>
                                          <p:spTgt spid="16396"/>
                                        </p:tgtEl>
                                        <p:attrNameLst>
                                          <p:attrName>style.visibility</p:attrName>
                                        </p:attrNameLst>
                                      </p:cBhvr>
                                      <p:to>
                                        <p:strVal val="visible"/>
                                      </p:to>
                                    </p:set>
                                    <p:animEffect transition="in" filter="fade">
                                      <p:cBhvr>
                                        <p:cTn id="23" dur="2000"/>
                                        <p:tgtEl>
                                          <p:spTgt spid="16396"/>
                                        </p:tgtEl>
                                      </p:cBhvr>
                                    </p:animEffect>
                                  </p:childTnLst>
                                </p:cTn>
                              </p:par>
                            </p:childTnLst>
                          </p:cTn>
                        </p:par>
                        <p:par>
                          <p:cTn id="24" fill="hold" nodeType="afterGroup">
                            <p:stCondLst>
                              <p:cond delay="18400"/>
                            </p:stCondLst>
                            <p:childTnLst>
                              <p:par>
                                <p:cTn id="25" presetID="10" presetClass="entr" presetSubtype="0" fill="hold" nodeType="afterEffect">
                                  <p:stCondLst>
                                    <p:cond delay="0"/>
                                  </p:stCondLst>
                                  <p:childTnLst>
                                    <p:set>
                                      <p:cBhvr>
                                        <p:cTn id="26" dur="1" fill="hold">
                                          <p:stCondLst>
                                            <p:cond delay="0"/>
                                          </p:stCondLst>
                                        </p:cTn>
                                        <p:tgtEl>
                                          <p:spTgt spid="16395"/>
                                        </p:tgtEl>
                                        <p:attrNameLst>
                                          <p:attrName>style.visibility</p:attrName>
                                        </p:attrNameLst>
                                      </p:cBhvr>
                                      <p:to>
                                        <p:strVal val="visible"/>
                                      </p:to>
                                    </p:set>
                                    <p:animEffect transition="in" filter="fade">
                                      <p:cBhvr>
                                        <p:cTn id="27"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33588"/>
            <a:ext cx="30130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8913"/>
            <a:ext cx="409575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1258888" y="981075"/>
            <a:ext cx="74882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Э. Шемьи-заденинъ биринджи шиирлери даа мектепте окъугъан йыллары язылгъан ве 1925 сенеси бастырылгъан. Бекир Чобан-заде озюнинъ къырымтатар эдебияты акъкъындаки макъалесинде келеджекте Э. Шемьи-заде буюк шаир оладжагъына ишанч бильдирди.</a:t>
            </a:r>
            <a:br>
              <a:rPr lang="ru-RU" smtClean="0">
                <a:solidFill>
                  <a:srgbClr val="000000"/>
                </a:solidFill>
              </a:rPr>
            </a:br>
            <a:r>
              <a:rPr lang="ru-RU" smtClean="0">
                <a:solidFill>
                  <a:srgbClr val="000000"/>
                </a:solidFill>
              </a:rPr>
              <a:t/>
            </a:r>
            <a:br>
              <a:rPr lang="ru-RU" smtClean="0">
                <a:solidFill>
                  <a:srgbClr val="000000"/>
                </a:solidFill>
              </a:rPr>
            </a:br>
            <a:endParaRPr lang="ru-RU" smtClean="0">
              <a:solidFill>
                <a:srgbClr val="000000"/>
              </a:solidFill>
            </a:endParaRPr>
          </a:p>
        </p:txBody>
      </p:sp>
    </p:spTree>
    <p:extLst>
      <p:ext uri="{BB962C8B-B14F-4D97-AF65-F5344CB8AC3E}">
        <p14:creationId xmlns:p14="http://schemas.microsoft.com/office/powerpoint/2010/main" val="4075367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r="-2" b="24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5398">
            <a:off x="684213" y="476250"/>
            <a:ext cx="352901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2124075" y="3927852"/>
            <a:ext cx="64055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dirty="0" smtClean="0">
                <a:solidFill>
                  <a:srgbClr val="000000"/>
                </a:solidFill>
              </a:rPr>
              <a:t> Э. </a:t>
            </a:r>
            <a:r>
              <a:rPr lang="ru-RU" dirty="0" err="1" smtClean="0">
                <a:solidFill>
                  <a:srgbClr val="000000"/>
                </a:solidFill>
              </a:rPr>
              <a:t>Шемьи</a:t>
            </a:r>
            <a:r>
              <a:rPr lang="ru-RU" dirty="0" smtClean="0">
                <a:solidFill>
                  <a:srgbClr val="000000"/>
                </a:solidFill>
              </a:rPr>
              <a:t>-заде </a:t>
            </a:r>
            <a:r>
              <a:rPr lang="ru-RU" dirty="0" err="1" smtClean="0">
                <a:solidFill>
                  <a:srgbClr val="000000"/>
                </a:solidFill>
              </a:rPr>
              <a:t>озюни</a:t>
            </a:r>
            <a:r>
              <a:rPr lang="ru-RU" dirty="0" smtClean="0">
                <a:solidFill>
                  <a:srgbClr val="000000"/>
                </a:solidFill>
              </a:rPr>
              <a:t>  </a:t>
            </a:r>
            <a:r>
              <a:rPr lang="ru-RU" dirty="0" err="1" smtClean="0">
                <a:solidFill>
                  <a:srgbClr val="000000"/>
                </a:solidFill>
              </a:rPr>
              <a:t>эдебиятшынас</a:t>
            </a:r>
            <a:r>
              <a:rPr lang="ru-RU" dirty="0" smtClean="0">
                <a:solidFill>
                  <a:srgbClr val="000000"/>
                </a:solidFill>
              </a:rPr>
              <a:t> </a:t>
            </a:r>
            <a:r>
              <a:rPr lang="ru-RU" dirty="0" err="1" smtClean="0">
                <a:solidFill>
                  <a:srgbClr val="000000"/>
                </a:solidFill>
              </a:rPr>
              <a:t>ве</a:t>
            </a:r>
            <a:r>
              <a:rPr lang="ru-RU" dirty="0" smtClean="0">
                <a:solidFill>
                  <a:srgbClr val="000000"/>
                </a:solidFill>
              </a:rPr>
              <a:t> </a:t>
            </a:r>
            <a:r>
              <a:rPr lang="ru-RU" dirty="0" err="1" smtClean="0">
                <a:solidFill>
                  <a:srgbClr val="000000"/>
                </a:solidFill>
              </a:rPr>
              <a:t>терджиман</a:t>
            </a:r>
            <a:r>
              <a:rPr lang="ru-RU" dirty="0" smtClean="0">
                <a:solidFill>
                  <a:srgbClr val="000000"/>
                </a:solidFill>
              </a:rPr>
              <a:t> </a:t>
            </a:r>
            <a:r>
              <a:rPr lang="ru-RU" dirty="0" err="1" smtClean="0">
                <a:solidFill>
                  <a:srgbClr val="000000"/>
                </a:solidFill>
              </a:rPr>
              <a:t>оларакъ</a:t>
            </a:r>
            <a:r>
              <a:rPr lang="ru-RU" dirty="0" smtClean="0">
                <a:solidFill>
                  <a:srgbClr val="000000"/>
                </a:solidFill>
              </a:rPr>
              <a:t> </a:t>
            </a:r>
            <a:r>
              <a:rPr lang="ru-RU" dirty="0" err="1" smtClean="0">
                <a:solidFill>
                  <a:srgbClr val="000000"/>
                </a:solidFill>
              </a:rPr>
              <a:t>танытты</a:t>
            </a:r>
            <a:r>
              <a:rPr lang="ru-RU" dirty="0" smtClean="0">
                <a:solidFill>
                  <a:srgbClr val="000000"/>
                </a:solidFill>
              </a:rPr>
              <a:t>. </a:t>
            </a:r>
            <a:r>
              <a:rPr lang="ru-RU" dirty="0" err="1" smtClean="0">
                <a:solidFill>
                  <a:srgbClr val="000000"/>
                </a:solidFill>
              </a:rPr>
              <a:t>Мектеплер</a:t>
            </a:r>
            <a:r>
              <a:rPr lang="ru-RU" dirty="0" smtClean="0">
                <a:solidFill>
                  <a:srgbClr val="000000"/>
                </a:solidFill>
              </a:rPr>
              <a:t> </a:t>
            </a:r>
            <a:r>
              <a:rPr lang="ru-RU" dirty="0" err="1" smtClean="0">
                <a:solidFill>
                  <a:srgbClr val="000000"/>
                </a:solidFill>
              </a:rPr>
              <a:t>ичюн</a:t>
            </a:r>
            <a:r>
              <a:rPr lang="ru-RU" dirty="0" smtClean="0">
                <a:solidFill>
                  <a:srgbClr val="000000"/>
                </a:solidFill>
              </a:rPr>
              <a:t> </a:t>
            </a:r>
            <a:r>
              <a:rPr lang="ru-RU" dirty="0" err="1" smtClean="0">
                <a:solidFill>
                  <a:srgbClr val="000000"/>
                </a:solidFill>
              </a:rPr>
              <a:t>бир</a:t>
            </a:r>
            <a:r>
              <a:rPr lang="ru-RU" dirty="0" smtClean="0">
                <a:solidFill>
                  <a:srgbClr val="000000"/>
                </a:solidFill>
              </a:rPr>
              <a:t> сыра «</a:t>
            </a:r>
            <a:r>
              <a:rPr lang="ru-RU" dirty="0" err="1" smtClean="0">
                <a:solidFill>
                  <a:srgbClr val="000000"/>
                </a:solidFill>
              </a:rPr>
              <a:t>Хрестоматиялар</a:t>
            </a:r>
            <a:r>
              <a:rPr lang="ru-RU" dirty="0" smtClean="0">
                <a:solidFill>
                  <a:srgbClr val="000000"/>
                </a:solidFill>
              </a:rPr>
              <a:t>» </a:t>
            </a:r>
            <a:r>
              <a:rPr lang="ru-RU" dirty="0" err="1" smtClean="0">
                <a:solidFill>
                  <a:srgbClr val="000000"/>
                </a:solidFill>
              </a:rPr>
              <a:t>язды</a:t>
            </a:r>
            <a:r>
              <a:rPr lang="ru-RU" dirty="0" smtClean="0">
                <a:solidFill>
                  <a:srgbClr val="000000"/>
                </a:solidFill>
              </a:rPr>
              <a:t>. </a:t>
            </a:r>
            <a:r>
              <a:rPr lang="ru-RU" dirty="0" err="1" smtClean="0">
                <a:solidFill>
                  <a:srgbClr val="000000"/>
                </a:solidFill>
              </a:rPr>
              <a:t>Къырымтатар</a:t>
            </a:r>
            <a:r>
              <a:rPr lang="ru-RU" dirty="0" smtClean="0">
                <a:solidFill>
                  <a:srgbClr val="000000"/>
                </a:solidFill>
              </a:rPr>
              <a:t> </a:t>
            </a:r>
            <a:r>
              <a:rPr lang="ru-RU" dirty="0" err="1" smtClean="0">
                <a:solidFill>
                  <a:srgbClr val="000000"/>
                </a:solidFill>
              </a:rPr>
              <a:t>тилине</a:t>
            </a:r>
            <a:r>
              <a:rPr lang="ru-RU" dirty="0" smtClean="0">
                <a:solidFill>
                  <a:srgbClr val="000000"/>
                </a:solidFill>
              </a:rPr>
              <a:t> </a:t>
            </a:r>
          </a:p>
          <a:p>
            <a:pPr fontAlgn="base">
              <a:spcBef>
                <a:spcPct val="0"/>
              </a:spcBef>
              <a:spcAft>
                <a:spcPct val="0"/>
              </a:spcAft>
            </a:pPr>
            <a:r>
              <a:rPr lang="ru-RU" dirty="0" smtClean="0">
                <a:solidFill>
                  <a:srgbClr val="000000"/>
                </a:solidFill>
              </a:rPr>
              <a:t>А. С. </a:t>
            </a:r>
            <a:r>
              <a:rPr lang="ru-RU" dirty="0" err="1" smtClean="0">
                <a:solidFill>
                  <a:srgbClr val="000000"/>
                </a:solidFill>
              </a:rPr>
              <a:t>Пушкиннинъ</a:t>
            </a:r>
            <a:r>
              <a:rPr lang="ru-RU" dirty="0" smtClean="0">
                <a:solidFill>
                  <a:srgbClr val="000000"/>
                </a:solidFill>
              </a:rPr>
              <a:t> «</a:t>
            </a:r>
            <a:r>
              <a:rPr lang="ru-RU" dirty="0" err="1" smtClean="0">
                <a:solidFill>
                  <a:srgbClr val="000000"/>
                </a:solidFill>
              </a:rPr>
              <a:t>Багъчасарай</a:t>
            </a:r>
            <a:r>
              <a:rPr lang="ru-RU" dirty="0" smtClean="0">
                <a:solidFill>
                  <a:srgbClr val="000000"/>
                </a:solidFill>
              </a:rPr>
              <a:t> </a:t>
            </a:r>
            <a:r>
              <a:rPr lang="ru-RU" dirty="0" err="1" smtClean="0">
                <a:solidFill>
                  <a:srgbClr val="000000"/>
                </a:solidFill>
              </a:rPr>
              <a:t>чешмеси</a:t>
            </a:r>
            <a:r>
              <a:rPr lang="ru-RU" dirty="0" smtClean="0">
                <a:solidFill>
                  <a:srgbClr val="000000"/>
                </a:solidFill>
              </a:rPr>
              <a:t>» </a:t>
            </a:r>
            <a:r>
              <a:rPr lang="ru-RU" dirty="0" err="1" smtClean="0">
                <a:solidFill>
                  <a:srgbClr val="000000"/>
                </a:solidFill>
              </a:rPr>
              <a:t>дестаныны</a:t>
            </a:r>
            <a:r>
              <a:rPr lang="ru-RU" dirty="0" smtClean="0">
                <a:solidFill>
                  <a:srgbClr val="000000"/>
                </a:solidFill>
              </a:rPr>
              <a:t>,</a:t>
            </a:r>
          </a:p>
          <a:p>
            <a:pPr fontAlgn="base">
              <a:spcBef>
                <a:spcPct val="0"/>
              </a:spcBef>
              <a:spcAft>
                <a:spcPct val="0"/>
              </a:spcAft>
            </a:pPr>
            <a:r>
              <a:rPr lang="ru-RU" dirty="0" smtClean="0">
                <a:solidFill>
                  <a:srgbClr val="000000"/>
                </a:solidFill>
              </a:rPr>
              <a:t>Т. </a:t>
            </a:r>
            <a:r>
              <a:rPr lang="ru-RU" dirty="0" err="1" smtClean="0">
                <a:solidFill>
                  <a:srgbClr val="000000"/>
                </a:solidFill>
              </a:rPr>
              <a:t>Шевченковнынъ</a:t>
            </a:r>
            <a:r>
              <a:rPr lang="ru-RU" dirty="0" smtClean="0">
                <a:solidFill>
                  <a:srgbClr val="000000"/>
                </a:solidFill>
              </a:rPr>
              <a:t> «</a:t>
            </a:r>
            <a:r>
              <a:rPr lang="ru-RU" dirty="0" err="1" smtClean="0">
                <a:solidFill>
                  <a:srgbClr val="000000"/>
                </a:solidFill>
              </a:rPr>
              <a:t>Васиет</a:t>
            </a:r>
            <a:r>
              <a:rPr lang="ru-RU" dirty="0" smtClean="0">
                <a:solidFill>
                  <a:srgbClr val="000000"/>
                </a:solidFill>
              </a:rPr>
              <a:t>» </a:t>
            </a:r>
            <a:r>
              <a:rPr lang="ru-RU" dirty="0" err="1" smtClean="0">
                <a:solidFill>
                  <a:srgbClr val="000000"/>
                </a:solidFill>
              </a:rPr>
              <a:t>адлы</a:t>
            </a:r>
            <a:r>
              <a:rPr lang="ru-RU" dirty="0" smtClean="0">
                <a:solidFill>
                  <a:srgbClr val="000000"/>
                </a:solidFill>
              </a:rPr>
              <a:t> </a:t>
            </a:r>
            <a:r>
              <a:rPr lang="ru-RU" dirty="0" err="1" smtClean="0">
                <a:solidFill>
                  <a:srgbClr val="000000"/>
                </a:solidFill>
              </a:rPr>
              <a:t>шиирини</a:t>
            </a:r>
            <a:r>
              <a:rPr lang="ru-RU" dirty="0" smtClean="0">
                <a:solidFill>
                  <a:srgbClr val="000000"/>
                </a:solidFill>
              </a:rPr>
              <a:t>, Шекспир, Навои, Толстой, Мицкевич, Маяковский, </a:t>
            </a:r>
            <a:r>
              <a:rPr lang="ru-RU" dirty="0" err="1" smtClean="0">
                <a:solidFill>
                  <a:srgbClr val="000000"/>
                </a:solidFill>
              </a:rPr>
              <a:t>Есениннинъ</a:t>
            </a:r>
            <a:r>
              <a:rPr lang="ru-RU" dirty="0" smtClean="0">
                <a:solidFill>
                  <a:srgbClr val="000000"/>
                </a:solidFill>
              </a:rPr>
              <a:t> </a:t>
            </a:r>
            <a:r>
              <a:rPr lang="ru-RU" dirty="0" err="1" smtClean="0">
                <a:solidFill>
                  <a:srgbClr val="000000"/>
                </a:solidFill>
              </a:rPr>
              <a:t>эсерлерини</a:t>
            </a:r>
            <a:r>
              <a:rPr lang="ru-RU" dirty="0" smtClean="0">
                <a:solidFill>
                  <a:srgbClr val="000000"/>
                </a:solidFill>
              </a:rPr>
              <a:t> </a:t>
            </a:r>
            <a:r>
              <a:rPr lang="ru-RU" dirty="0" err="1" smtClean="0">
                <a:solidFill>
                  <a:srgbClr val="000000"/>
                </a:solidFill>
              </a:rPr>
              <a:t>терджиме</a:t>
            </a:r>
            <a:r>
              <a:rPr lang="ru-RU" dirty="0" smtClean="0">
                <a:solidFill>
                  <a:srgbClr val="000000"/>
                </a:solidFill>
              </a:rPr>
              <a:t> </a:t>
            </a:r>
            <a:r>
              <a:rPr lang="ru-RU" dirty="0" err="1" smtClean="0">
                <a:solidFill>
                  <a:srgbClr val="000000"/>
                </a:solidFill>
              </a:rPr>
              <a:t>этти</a:t>
            </a:r>
            <a:r>
              <a:rPr lang="ru-RU" dirty="0" smtClean="0">
                <a:solidFill>
                  <a:srgbClr val="000000"/>
                </a:solidFill>
              </a:rPr>
              <a:t>. </a:t>
            </a:r>
          </a:p>
          <a:p>
            <a:pPr fontAlgn="base">
              <a:spcBef>
                <a:spcPct val="0"/>
              </a:spcBef>
              <a:spcAft>
                <a:spcPct val="0"/>
              </a:spcAft>
            </a:pPr>
            <a:r>
              <a:rPr lang="ru-RU" dirty="0" err="1" smtClean="0">
                <a:solidFill>
                  <a:srgbClr val="000000"/>
                </a:solidFill>
              </a:rPr>
              <a:t>Шаирнинъ</a:t>
            </a:r>
            <a:r>
              <a:rPr lang="ru-RU" dirty="0" smtClean="0">
                <a:solidFill>
                  <a:srgbClr val="000000"/>
                </a:solidFill>
              </a:rPr>
              <a:t> </a:t>
            </a:r>
            <a:r>
              <a:rPr lang="ru-RU" dirty="0" err="1" smtClean="0">
                <a:solidFill>
                  <a:srgbClr val="000000"/>
                </a:solidFill>
              </a:rPr>
              <a:t>шиирлери</a:t>
            </a:r>
            <a:r>
              <a:rPr lang="ru-RU" dirty="0" smtClean="0">
                <a:solidFill>
                  <a:srgbClr val="000000"/>
                </a:solidFill>
              </a:rPr>
              <a:t> де </a:t>
            </a:r>
            <a:r>
              <a:rPr lang="ru-RU" dirty="0" err="1" smtClean="0">
                <a:solidFill>
                  <a:srgbClr val="000000"/>
                </a:solidFill>
              </a:rPr>
              <a:t>бир</a:t>
            </a:r>
            <a:r>
              <a:rPr lang="ru-RU" dirty="0" smtClean="0">
                <a:solidFill>
                  <a:srgbClr val="000000"/>
                </a:solidFill>
              </a:rPr>
              <a:t> </a:t>
            </a:r>
            <a:r>
              <a:rPr lang="ru-RU" dirty="0" err="1" smtClean="0">
                <a:solidFill>
                  <a:srgbClr val="000000"/>
                </a:solidFill>
              </a:rPr>
              <a:t>чокъ</a:t>
            </a:r>
            <a:r>
              <a:rPr lang="ru-RU" dirty="0" smtClean="0">
                <a:solidFill>
                  <a:srgbClr val="000000"/>
                </a:solidFill>
              </a:rPr>
              <a:t> </a:t>
            </a:r>
            <a:r>
              <a:rPr lang="ru-RU" dirty="0" err="1" smtClean="0">
                <a:solidFill>
                  <a:srgbClr val="000000"/>
                </a:solidFill>
              </a:rPr>
              <a:t>тиллерге</a:t>
            </a:r>
            <a:r>
              <a:rPr lang="ru-RU" dirty="0" smtClean="0">
                <a:solidFill>
                  <a:srgbClr val="000000"/>
                </a:solidFill>
              </a:rPr>
              <a:t> </a:t>
            </a:r>
            <a:r>
              <a:rPr lang="ru-RU" dirty="0" err="1" smtClean="0">
                <a:solidFill>
                  <a:srgbClr val="000000"/>
                </a:solidFill>
              </a:rPr>
              <a:t>терджиме</a:t>
            </a:r>
            <a:r>
              <a:rPr lang="ru-RU" dirty="0" smtClean="0">
                <a:solidFill>
                  <a:srgbClr val="000000"/>
                </a:solidFill>
              </a:rPr>
              <a:t> </a:t>
            </a:r>
            <a:r>
              <a:rPr lang="ru-RU" dirty="0" err="1" smtClean="0">
                <a:solidFill>
                  <a:srgbClr val="000000"/>
                </a:solidFill>
              </a:rPr>
              <a:t>этильген</a:t>
            </a:r>
            <a:r>
              <a:rPr lang="ru-RU" dirty="0" smtClean="0">
                <a:solidFill>
                  <a:srgbClr val="000000"/>
                </a:solidFill>
              </a:rPr>
              <a:t>.</a:t>
            </a:r>
            <a:br>
              <a:rPr lang="ru-RU" dirty="0" smtClean="0">
                <a:solidFill>
                  <a:srgbClr val="000000"/>
                </a:solidFill>
              </a:rPr>
            </a:br>
            <a:r>
              <a:rPr lang="ru-RU" dirty="0" smtClean="0">
                <a:solidFill>
                  <a:srgbClr val="000000"/>
                </a:solidFill>
              </a:rPr>
              <a:t/>
            </a:r>
            <a:br>
              <a:rPr lang="ru-RU" dirty="0" smtClean="0">
                <a:solidFill>
                  <a:srgbClr val="000000"/>
                </a:solidFill>
              </a:rPr>
            </a:br>
            <a:endParaRPr lang="ru-RU" dirty="0" smtClean="0">
              <a:solidFill>
                <a:srgbClr val="000000"/>
              </a:solidFill>
            </a:endParaRPr>
          </a:p>
        </p:txBody>
      </p:sp>
      <p:sp>
        <p:nvSpPr>
          <p:cNvPr id="32773" name="AutoShape 11" descr="Просмотреть картинку полностью.">
            <a:hlinkClick r:id="rId5"/>
          </p:cNvPr>
          <p:cNvSpPr>
            <a:spLocks noChangeAspect="1" noChangeArrowheads="1"/>
          </p:cNvSpPr>
          <p:nvPr/>
        </p:nvSpPr>
        <p:spPr bwMode="auto">
          <a:xfrm>
            <a:off x="4148138" y="3048000"/>
            <a:ext cx="847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mtClean="0">
              <a:solidFill>
                <a:srgbClr val="000000"/>
              </a:solidFill>
            </a:endParaRPr>
          </a:p>
        </p:txBody>
      </p:sp>
      <p:pic>
        <p:nvPicPr>
          <p:cNvPr id="32774" name="Picture 13" descr="Просмотреть картинку полностью.">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138113"/>
            <a:ext cx="374491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34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129"/>
                                        </p:tgtEl>
                                        <p:attrNameLst>
                                          <p:attrName>style.visibility</p:attrName>
                                        </p:attrNameLst>
                                      </p:cBhvr>
                                      <p:to>
                                        <p:strVal val="visible"/>
                                      </p:to>
                                    </p:set>
                                    <p:animEffect transition="in" filter="fade">
                                      <p:cBhvr>
                                        <p:cTn id="11"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0" y="-442913"/>
            <a:ext cx="91440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8" descr="montaj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913" y="1052513"/>
            <a:ext cx="29892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1116013" y="1700213"/>
            <a:ext cx="424973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Озь фаалиети ичюн Э. Шемьи-заде дженктен эвель йыллары ве сюргюнлик девринде бир къач керелер репрессиягъа огъратыла. 1949 сененинъ октябрь айында 25 йылгъа апске къапатыла. Апсте ве лагерьлерде 8 йыл кечире. </a:t>
            </a:r>
            <a:br>
              <a:rPr lang="ru-RU" smtClean="0">
                <a:solidFill>
                  <a:srgbClr val="000000"/>
                </a:solidFill>
              </a:rPr>
            </a:br>
            <a:r>
              <a:rPr lang="ru-RU" smtClean="0">
                <a:solidFill>
                  <a:srgbClr val="00FFFF"/>
                </a:solidFill>
              </a:rPr>
              <a:t/>
            </a:r>
            <a:br>
              <a:rPr lang="ru-RU" smtClean="0">
                <a:solidFill>
                  <a:srgbClr val="00FFFF"/>
                </a:solidFill>
              </a:rPr>
            </a:br>
            <a:endParaRPr lang="ru-RU" smtClean="0">
              <a:solidFill>
                <a:srgbClr val="00FFFF"/>
              </a:solidFill>
            </a:endParaRPr>
          </a:p>
        </p:txBody>
      </p:sp>
      <p:sp>
        <p:nvSpPr>
          <p:cNvPr id="33797" name="Rectangle 5"/>
          <p:cNvSpPr>
            <a:spLocks noChangeArrowheads="1"/>
          </p:cNvSpPr>
          <p:nvPr/>
        </p:nvSpPr>
        <p:spPr bwMode="auto">
          <a:xfrm>
            <a:off x="4356100" y="5229225"/>
            <a:ext cx="45354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Дженктен сонъ девирде Шемьи-заде миллетининъ башына кельген мусибетлер акъкъында яза. </a:t>
            </a:r>
          </a:p>
        </p:txBody>
      </p:sp>
      <p:sp>
        <p:nvSpPr>
          <p:cNvPr id="6153" name="Rectangle 9"/>
          <p:cNvSpPr>
            <a:spLocks noChangeArrowheads="1"/>
          </p:cNvSpPr>
          <p:nvPr/>
        </p:nvSpPr>
        <p:spPr bwMode="auto">
          <a:xfrm>
            <a:off x="0" y="681722"/>
            <a:ext cx="687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dirty="0">
                <a:solidFill>
                  <a:srgbClr val="000000"/>
                </a:solidFill>
              </a:rPr>
              <a:t>Э. </a:t>
            </a:r>
            <a:r>
              <a:rPr lang="ru-RU" dirty="0" err="1">
                <a:solidFill>
                  <a:srgbClr val="000000"/>
                </a:solidFill>
              </a:rPr>
              <a:t>Шемьи</a:t>
            </a:r>
            <a:r>
              <a:rPr lang="ru-RU" dirty="0">
                <a:solidFill>
                  <a:srgbClr val="000000"/>
                </a:solidFill>
              </a:rPr>
              <a:t>-заде </a:t>
            </a:r>
            <a:r>
              <a:rPr lang="ru-RU" dirty="0" smtClean="0">
                <a:solidFill>
                  <a:srgbClr val="000000"/>
                </a:solidFill>
              </a:rPr>
              <a:t>1937 </a:t>
            </a:r>
            <a:r>
              <a:rPr lang="ru-RU" dirty="0" err="1" smtClean="0">
                <a:solidFill>
                  <a:srgbClr val="000000"/>
                </a:solidFill>
              </a:rPr>
              <a:t>сенеси</a:t>
            </a:r>
            <a:r>
              <a:rPr lang="ru-RU" dirty="0" smtClean="0">
                <a:solidFill>
                  <a:srgbClr val="000000"/>
                </a:solidFill>
              </a:rPr>
              <a:t> </a:t>
            </a:r>
            <a:r>
              <a:rPr lang="ru-RU" dirty="0" err="1" smtClean="0">
                <a:solidFill>
                  <a:srgbClr val="000000"/>
                </a:solidFill>
              </a:rPr>
              <a:t>репрессиягъа</a:t>
            </a:r>
            <a:r>
              <a:rPr lang="ru-RU" dirty="0" smtClean="0">
                <a:solidFill>
                  <a:srgbClr val="000000"/>
                </a:solidFill>
              </a:rPr>
              <a:t> </a:t>
            </a:r>
            <a:r>
              <a:rPr lang="ru-RU" dirty="0" err="1" smtClean="0">
                <a:solidFill>
                  <a:srgbClr val="000000"/>
                </a:solidFill>
              </a:rPr>
              <a:t>огъратыла</a:t>
            </a:r>
            <a:r>
              <a:rPr lang="ru-RU" dirty="0" smtClean="0">
                <a:solidFill>
                  <a:srgbClr val="000000"/>
                </a:solidFill>
              </a:rPr>
              <a:t>. </a:t>
            </a:r>
            <a:r>
              <a:rPr lang="ru-RU" dirty="0" err="1">
                <a:solidFill>
                  <a:srgbClr val="000000"/>
                </a:solidFill>
              </a:rPr>
              <a:t>Э</a:t>
            </a:r>
            <a:r>
              <a:rPr lang="ru-RU" dirty="0" err="1" smtClean="0">
                <a:solidFill>
                  <a:srgbClr val="000000"/>
                </a:solidFill>
              </a:rPr>
              <a:t>ки</a:t>
            </a:r>
            <a:r>
              <a:rPr lang="ru-RU" dirty="0" smtClean="0">
                <a:solidFill>
                  <a:srgbClr val="000000"/>
                </a:solidFill>
              </a:rPr>
              <a:t> </a:t>
            </a:r>
            <a:r>
              <a:rPr lang="ru-RU" dirty="0" err="1" smtClean="0">
                <a:solidFill>
                  <a:srgbClr val="000000"/>
                </a:solidFill>
              </a:rPr>
              <a:t>кере</a:t>
            </a:r>
            <a:r>
              <a:rPr lang="ru-RU" dirty="0" smtClean="0">
                <a:solidFill>
                  <a:srgbClr val="000000"/>
                </a:solidFill>
              </a:rPr>
              <a:t> совет </a:t>
            </a:r>
            <a:r>
              <a:rPr lang="ru-RU" dirty="0" err="1" smtClean="0">
                <a:solidFill>
                  <a:srgbClr val="000000"/>
                </a:solidFill>
              </a:rPr>
              <a:t>лагерьлеринде</a:t>
            </a:r>
            <a:r>
              <a:rPr lang="ru-RU" dirty="0" smtClean="0">
                <a:solidFill>
                  <a:srgbClr val="000000"/>
                </a:solidFill>
              </a:rPr>
              <a:t> </a:t>
            </a:r>
            <a:r>
              <a:rPr lang="ru-RU" dirty="0" err="1" smtClean="0">
                <a:solidFill>
                  <a:srgbClr val="000000"/>
                </a:solidFill>
              </a:rPr>
              <a:t>муддет</a:t>
            </a:r>
            <a:r>
              <a:rPr lang="ru-RU" dirty="0" smtClean="0">
                <a:solidFill>
                  <a:srgbClr val="000000"/>
                </a:solidFill>
              </a:rPr>
              <a:t> </a:t>
            </a:r>
            <a:r>
              <a:rPr lang="ru-RU" dirty="0" err="1" smtClean="0">
                <a:solidFill>
                  <a:srgbClr val="000000"/>
                </a:solidFill>
              </a:rPr>
              <a:t>кечире</a:t>
            </a:r>
            <a:r>
              <a:rPr lang="ru-RU" dirty="0" smtClean="0">
                <a:solidFill>
                  <a:srgbClr val="000000"/>
                </a:solidFill>
              </a:rPr>
              <a:t>. </a:t>
            </a:r>
          </a:p>
        </p:txBody>
      </p:sp>
      <p:pic>
        <p:nvPicPr>
          <p:cNvPr id="33799" name="Picture 9" descr="montaj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860800"/>
            <a:ext cx="367188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10"/>
          <p:cNvSpPr txBox="1">
            <a:spLocks noChangeArrowheads="1"/>
          </p:cNvSpPr>
          <p:nvPr/>
        </p:nvSpPr>
        <p:spPr bwMode="auto">
          <a:xfrm>
            <a:off x="376238" y="6211888"/>
            <a:ext cx="181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ru-RU" sz="1000" smtClean="0">
                <a:solidFill>
                  <a:srgbClr val="000000"/>
                </a:solidFill>
              </a:rPr>
              <a:t>И. Асаниннынъ архивинден</a:t>
            </a:r>
          </a:p>
        </p:txBody>
      </p:sp>
      <p:sp>
        <p:nvSpPr>
          <p:cNvPr id="33801" name="Text Box 11"/>
          <p:cNvSpPr txBox="1">
            <a:spLocks noChangeArrowheads="1"/>
          </p:cNvSpPr>
          <p:nvPr/>
        </p:nvSpPr>
        <p:spPr bwMode="auto">
          <a:xfrm>
            <a:off x="5795963" y="4797425"/>
            <a:ext cx="181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ru-RU" sz="1000" smtClean="0">
                <a:solidFill>
                  <a:srgbClr val="000000"/>
                </a:solidFill>
              </a:rPr>
              <a:t>И. Асаниннынъ архивинден</a:t>
            </a:r>
          </a:p>
        </p:txBody>
      </p:sp>
    </p:spTree>
    <p:extLst>
      <p:ext uri="{BB962C8B-B14F-4D97-AF65-F5344CB8AC3E}">
        <p14:creationId xmlns:p14="http://schemas.microsoft.com/office/powerpoint/2010/main" val="333674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wheel(4)">
                                      <p:cBhvr>
                                        <p:cTn id="7"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1" descr="PIC_0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90316">
            <a:off x="971550" y="260350"/>
            <a:ext cx="31448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3571875" y="2928938"/>
            <a:ext cx="53292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Шаирнинъ иджадында «Козьяш дивар» дестаны айры ерни тута. Бу эсернинъ бир къысмы «Тогъан къая» джыйынтыгъына кирген эди.</a:t>
            </a:r>
          </a:p>
          <a:p>
            <a:pPr fontAlgn="base">
              <a:spcBef>
                <a:spcPct val="0"/>
              </a:spcBef>
              <a:spcAft>
                <a:spcPct val="0"/>
              </a:spcAft>
            </a:pPr>
            <a:r>
              <a:rPr lang="ru-RU" smtClean="0">
                <a:solidFill>
                  <a:srgbClr val="000000"/>
                </a:solidFill>
              </a:rPr>
              <a:t>Толу колемде дестан 1990 сенеси «Йылдыз» меджмуасында басылды.</a:t>
            </a:r>
          </a:p>
        </p:txBody>
      </p:sp>
    </p:spTree>
    <p:extLst>
      <p:ext uri="{BB962C8B-B14F-4D97-AF65-F5344CB8AC3E}">
        <p14:creationId xmlns:p14="http://schemas.microsoft.com/office/powerpoint/2010/main" val="718504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7189"/>
                                        </p:tgtEl>
                                        <p:attrNameLst>
                                          <p:attrName>style.visibility</p:attrName>
                                        </p:attrNameLst>
                                      </p:cBhvr>
                                      <p:to>
                                        <p:strVal val="visible"/>
                                      </p:to>
                                    </p:set>
                                    <p:animEffect transition="in" filter="wipe(left)">
                                      <p:cBhvr>
                                        <p:cTn id="11" dur="10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900113"/>
            <a:ext cx="9458326" cy="865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4000500" y="377825"/>
            <a:ext cx="49291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Э. Шемьи-заде бир сыра шиирлер джыйынтыкълары ве эдебиятшынаслыкъта китаплар бастырды. Джыйынтыкъларынынъ бирине Озьбекистаннынъ шаиреси Зульфиянынъ шиирлери терджиме этип кирсетильген. Къырымтатар ве озьбек эдебиятларынынъ инкишафына къошкъан буюк сынъырсыз иссеси ичюн </a:t>
            </a:r>
            <a:r>
              <a:rPr lang="ru-RU" b="1" smtClean="0">
                <a:solidFill>
                  <a:srgbClr val="000000"/>
                </a:solidFill>
              </a:rPr>
              <a:t>Эшреф Шемьи-задеге </a:t>
            </a:r>
          </a:p>
          <a:p>
            <a:pPr fontAlgn="base">
              <a:spcBef>
                <a:spcPct val="0"/>
              </a:spcBef>
              <a:spcAft>
                <a:spcPct val="0"/>
              </a:spcAft>
            </a:pPr>
            <a:r>
              <a:rPr lang="ru-RU" b="1" smtClean="0">
                <a:solidFill>
                  <a:srgbClr val="000000"/>
                </a:solidFill>
              </a:rPr>
              <a:t>1968 сенеси Озьбекистанда нам къазангъан медениет эрбабы унваны берильди.</a:t>
            </a:r>
            <a:br>
              <a:rPr lang="ru-RU" b="1" smtClean="0">
                <a:solidFill>
                  <a:srgbClr val="000000"/>
                </a:solidFill>
              </a:rPr>
            </a:br>
            <a:r>
              <a:rPr lang="ru-RU" b="1" smtClean="0">
                <a:solidFill>
                  <a:srgbClr val="000000"/>
                </a:solidFill>
              </a:rPr>
              <a:t/>
            </a:r>
            <a:br>
              <a:rPr lang="ru-RU" b="1" smtClean="0">
                <a:solidFill>
                  <a:srgbClr val="000000"/>
                </a:solidFill>
              </a:rPr>
            </a:br>
            <a:endParaRPr lang="ru-RU" b="1" smtClean="0">
              <a:solidFill>
                <a:srgbClr val="000000"/>
              </a:solidFill>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9275"/>
            <a:ext cx="2330450" cy="374332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b6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284538"/>
            <a:ext cx="1905000" cy="29718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045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dissolve">
                                      <p:cBhvr>
                                        <p:cTn id="11" dur="2000"/>
                                        <p:tgtEl>
                                          <p:spTgt spid="8197"/>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dissolve">
                                      <p:cBhvr>
                                        <p:cTn id="15"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098" y="116632"/>
            <a:ext cx="9144000" cy="5509200"/>
          </a:xfrm>
          <a:prstGeom prst="rect">
            <a:avLst/>
          </a:prstGeom>
        </p:spPr>
        <p:txBody>
          <a:bodyPr wrap="square">
            <a:spAutoFit/>
          </a:bodyPr>
          <a:lstStyle/>
          <a:p>
            <a:pPr lvl="0" algn="ctr"/>
            <a:r>
              <a:rPr lang="ru-RU" sz="3200" dirty="0" err="1">
                <a:solidFill>
                  <a:prstClr val="black"/>
                </a:solidFill>
                <a:latin typeface="Times New Roman" pitchFamily="18" charset="0"/>
                <a:cs typeface="Times New Roman" pitchFamily="18" charset="0"/>
              </a:rPr>
              <a:t>Дерснинъ</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макъсады</a:t>
            </a:r>
            <a:r>
              <a:rPr lang="ru-RU" sz="3200" dirty="0" smtClean="0">
                <a:solidFill>
                  <a:prstClr val="black"/>
                </a:solidFill>
                <a:latin typeface="Times New Roman" pitchFamily="18" charset="0"/>
                <a:cs typeface="Times New Roman" pitchFamily="18" charset="0"/>
              </a:rPr>
              <a:t>:</a:t>
            </a:r>
          </a:p>
          <a:p>
            <a:pPr lvl="0" algn="ctr"/>
            <a:endParaRPr lang="ru-RU" sz="3200" dirty="0">
              <a:solidFill>
                <a:prstClr val="black"/>
              </a:solidFill>
              <a:latin typeface="Times New Roman" pitchFamily="18" charset="0"/>
              <a:cs typeface="Times New Roman" pitchFamily="18" charset="0"/>
            </a:endParaRPr>
          </a:p>
          <a:p>
            <a:pPr lvl="0"/>
            <a:r>
              <a:rPr lang="ru-RU" sz="3200" dirty="0">
                <a:solidFill>
                  <a:prstClr val="black"/>
                </a:solidFill>
                <a:latin typeface="Times New Roman" pitchFamily="18" charset="0"/>
                <a:cs typeface="Times New Roman" pitchFamily="18" charset="0"/>
              </a:rPr>
              <a:t>1.Шаирнинъ </a:t>
            </a:r>
            <a:r>
              <a:rPr lang="ru-RU" sz="3200" dirty="0" err="1">
                <a:solidFill>
                  <a:prstClr val="black"/>
                </a:solidFill>
                <a:latin typeface="Times New Roman" pitchFamily="18" charset="0"/>
                <a:cs typeface="Times New Roman" pitchFamily="18" charset="0"/>
              </a:rPr>
              <a:t>омюр</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ёлу</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ве</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иджадынен</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таныш</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этмек</a:t>
            </a:r>
            <a:r>
              <a:rPr lang="ru-RU" sz="3200" dirty="0">
                <a:solidFill>
                  <a:prstClr val="black"/>
                </a:solidFill>
                <a:latin typeface="Times New Roman" pitchFamily="18" charset="0"/>
                <a:cs typeface="Times New Roman" pitchFamily="18" charset="0"/>
              </a:rPr>
              <a:t>.</a:t>
            </a:r>
          </a:p>
          <a:p>
            <a:pPr lvl="0"/>
            <a:r>
              <a:rPr lang="ru-RU" sz="3200" dirty="0">
                <a:solidFill>
                  <a:prstClr val="black"/>
                </a:solidFill>
                <a:latin typeface="Times New Roman" pitchFamily="18" charset="0"/>
                <a:cs typeface="Times New Roman" pitchFamily="18" charset="0"/>
              </a:rPr>
              <a:t>2. </a:t>
            </a:r>
            <a:r>
              <a:rPr lang="ru-RU" sz="3200" dirty="0" err="1">
                <a:solidFill>
                  <a:prstClr val="black"/>
                </a:solidFill>
                <a:latin typeface="Times New Roman" pitchFamily="18" charset="0"/>
                <a:cs typeface="Times New Roman" pitchFamily="18" charset="0"/>
              </a:rPr>
              <a:t>Э.Шемьи</a:t>
            </a:r>
            <a:r>
              <a:rPr lang="ru-RU" sz="3200" dirty="0">
                <a:solidFill>
                  <a:prstClr val="black"/>
                </a:solidFill>
                <a:latin typeface="Times New Roman" pitchFamily="18" charset="0"/>
                <a:cs typeface="Times New Roman" pitchFamily="18" charset="0"/>
              </a:rPr>
              <a:t> – </a:t>
            </a:r>
            <a:r>
              <a:rPr lang="ru-RU" sz="3200" dirty="0" err="1">
                <a:solidFill>
                  <a:prstClr val="black"/>
                </a:solidFill>
                <a:latin typeface="Times New Roman" pitchFamily="18" charset="0"/>
                <a:cs typeface="Times New Roman" pitchFamily="18" charset="0"/>
              </a:rPr>
              <a:t>заденинъ</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озь</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халкъынынъ</a:t>
            </a:r>
            <a:endParaRPr lang="ru-RU" sz="3200" dirty="0">
              <a:solidFill>
                <a:prstClr val="black"/>
              </a:solidFill>
              <a:latin typeface="Times New Roman" pitchFamily="18" charset="0"/>
              <a:cs typeface="Times New Roman" pitchFamily="18" charset="0"/>
            </a:endParaRPr>
          </a:p>
          <a:p>
            <a:pPr lvl="0"/>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юрегини</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анълагъаныны</a:t>
            </a:r>
            <a:r>
              <a:rPr lang="ru-RU" sz="3200" dirty="0" smtClean="0">
                <a:solidFill>
                  <a:prstClr val="black"/>
                </a:solidFill>
                <a:latin typeface="Times New Roman" pitchFamily="18" charset="0"/>
                <a:cs typeface="Times New Roman" pitchFamily="18" charset="0"/>
              </a:rPr>
              <a:t>, </a:t>
            </a:r>
            <a:r>
              <a:rPr lang="ru-RU" sz="3200" dirty="0" err="1" smtClean="0">
                <a:solidFill>
                  <a:prstClr val="black"/>
                </a:solidFill>
                <a:latin typeface="Times New Roman" pitchFamily="18" charset="0"/>
                <a:cs typeface="Times New Roman" pitchFamily="18" charset="0"/>
              </a:rPr>
              <a:t>онъа</a:t>
            </a:r>
            <a:r>
              <a:rPr lang="ru-RU" sz="3200" dirty="0" smtClean="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беслеген</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буюк</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севги</a:t>
            </a:r>
            <a:r>
              <a:rPr lang="ru-RU" sz="3200" dirty="0">
                <a:solidFill>
                  <a:prstClr val="black"/>
                </a:solidFill>
                <a:latin typeface="Times New Roman" pitchFamily="18" charset="0"/>
                <a:cs typeface="Times New Roman" pitchFamily="18" charset="0"/>
              </a:rPr>
              <a:t> </a:t>
            </a:r>
          </a:p>
          <a:p>
            <a:pPr lvl="0"/>
            <a:r>
              <a:rPr lang="ru-RU" sz="3200" dirty="0" err="1">
                <a:solidFill>
                  <a:prstClr val="black"/>
                </a:solidFill>
                <a:latin typeface="Times New Roman" pitchFamily="18" charset="0"/>
                <a:cs typeface="Times New Roman" pitchFamily="18" charset="0"/>
              </a:rPr>
              <a:t>дуйгъусыны</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косьтермек</a:t>
            </a:r>
            <a:r>
              <a:rPr lang="ru-RU" sz="3200" dirty="0">
                <a:solidFill>
                  <a:prstClr val="black"/>
                </a:solidFill>
                <a:latin typeface="Times New Roman" pitchFamily="18" charset="0"/>
                <a:cs typeface="Times New Roman" pitchFamily="18" charset="0"/>
              </a:rPr>
              <a:t>.</a:t>
            </a:r>
          </a:p>
          <a:p>
            <a:pPr lvl="0"/>
            <a:r>
              <a:rPr lang="ru-RU" sz="3200" dirty="0">
                <a:solidFill>
                  <a:prstClr val="black"/>
                </a:solidFill>
                <a:latin typeface="Times New Roman" pitchFamily="18" charset="0"/>
                <a:cs typeface="Times New Roman" pitchFamily="18" charset="0"/>
              </a:rPr>
              <a:t>3. </a:t>
            </a:r>
            <a:r>
              <a:rPr lang="ru-RU" sz="3200" dirty="0" err="1">
                <a:solidFill>
                  <a:prstClr val="black"/>
                </a:solidFill>
                <a:latin typeface="Times New Roman" pitchFamily="18" charset="0"/>
                <a:cs typeface="Times New Roman" pitchFamily="18" charset="0"/>
              </a:rPr>
              <a:t>Мустакъиль</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окъув</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алышкъанлыкъларыны</a:t>
            </a:r>
            <a:endParaRPr lang="ru-RU" sz="3200" dirty="0">
              <a:solidFill>
                <a:prstClr val="black"/>
              </a:solidFill>
              <a:latin typeface="Times New Roman" pitchFamily="18" charset="0"/>
              <a:cs typeface="Times New Roman" pitchFamily="18" charset="0"/>
            </a:endParaRPr>
          </a:p>
          <a:p>
            <a:pPr lvl="0"/>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инкишаф</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этмек</a:t>
            </a:r>
            <a:r>
              <a:rPr lang="ru-RU" sz="3200" dirty="0">
                <a:solidFill>
                  <a:prstClr val="black"/>
                </a:solidFill>
                <a:latin typeface="Times New Roman" pitchFamily="18" charset="0"/>
                <a:cs typeface="Times New Roman" pitchFamily="18" charset="0"/>
              </a:rPr>
              <a:t>.</a:t>
            </a:r>
          </a:p>
          <a:p>
            <a:pPr lvl="0"/>
            <a:r>
              <a:rPr lang="ru-RU" sz="3200" dirty="0">
                <a:solidFill>
                  <a:prstClr val="black"/>
                </a:solidFill>
                <a:latin typeface="Times New Roman" pitchFamily="18" charset="0"/>
                <a:cs typeface="Times New Roman" pitchFamily="18" charset="0"/>
              </a:rPr>
              <a:t>4. </a:t>
            </a:r>
            <a:r>
              <a:rPr lang="ru-RU" sz="3200" dirty="0" err="1">
                <a:solidFill>
                  <a:prstClr val="black"/>
                </a:solidFill>
                <a:latin typeface="Times New Roman" pitchFamily="18" charset="0"/>
                <a:cs typeface="Times New Roman" pitchFamily="18" charset="0"/>
              </a:rPr>
              <a:t>Сез</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хазинелерини</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зенгинлештирмек</a:t>
            </a:r>
            <a:r>
              <a:rPr lang="ru-RU" sz="3200" dirty="0">
                <a:solidFill>
                  <a:prstClr val="black"/>
                </a:solidFill>
                <a:latin typeface="Times New Roman" pitchFamily="18" charset="0"/>
                <a:cs typeface="Times New Roman" pitchFamily="18" charset="0"/>
              </a:rPr>
              <a:t>.</a:t>
            </a:r>
          </a:p>
          <a:p>
            <a:pPr lvl="0"/>
            <a:r>
              <a:rPr lang="ru-RU" sz="3200" dirty="0">
                <a:solidFill>
                  <a:prstClr val="black"/>
                </a:solidFill>
                <a:latin typeface="Times New Roman" pitchFamily="18" charset="0"/>
                <a:cs typeface="Times New Roman" pitchFamily="18" charset="0"/>
              </a:rPr>
              <a:t>5.Талебелерге </a:t>
            </a:r>
            <a:r>
              <a:rPr lang="ru-RU" sz="3200" dirty="0" err="1">
                <a:solidFill>
                  <a:prstClr val="black"/>
                </a:solidFill>
                <a:latin typeface="Times New Roman" pitchFamily="18" charset="0"/>
                <a:cs typeface="Times New Roman" pitchFamily="18" charset="0"/>
              </a:rPr>
              <a:t>Ватангъа</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севги</a:t>
            </a:r>
            <a:endParaRPr lang="ru-RU" sz="3200" dirty="0">
              <a:solidFill>
                <a:prstClr val="black"/>
              </a:solidFill>
              <a:latin typeface="Times New Roman" pitchFamily="18" charset="0"/>
              <a:cs typeface="Times New Roman" pitchFamily="18" charset="0"/>
            </a:endParaRPr>
          </a:p>
          <a:p>
            <a:pPr lvl="0"/>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дуйгъуларыны</a:t>
            </a:r>
            <a:r>
              <a:rPr lang="ru-RU" sz="3200" dirty="0">
                <a:solidFill>
                  <a:prstClr val="black"/>
                </a:solidFill>
                <a:latin typeface="Times New Roman" pitchFamily="18" charset="0"/>
                <a:cs typeface="Times New Roman" pitchFamily="18" charset="0"/>
              </a:rPr>
              <a:t> </a:t>
            </a:r>
            <a:r>
              <a:rPr lang="ru-RU" sz="3200" dirty="0" err="1">
                <a:solidFill>
                  <a:prstClr val="black"/>
                </a:solidFill>
                <a:latin typeface="Times New Roman" pitchFamily="18" charset="0"/>
                <a:cs typeface="Times New Roman" pitchFamily="18" charset="0"/>
              </a:rPr>
              <a:t>ашламакъ</a:t>
            </a:r>
            <a:r>
              <a:rPr lang="ru-RU" sz="32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363434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rot="-169882">
            <a:off x="1042988" y="1193800"/>
            <a:ext cx="4213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ru-RU" smtClean="0">
                <a:solidFill>
                  <a:srgbClr val="000000"/>
                </a:solidFill>
              </a:rPr>
              <a:t>Озюнинъ 70-йыллыгъына учь ай къалгъанда, мартнынъ 11, 1978 сене Москвада вефат этти. </a:t>
            </a:r>
          </a:p>
        </p:txBody>
      </p:sp>
      <p:sp>
        <p:nvSpPr>
          <p:cNvPr id="14339" name="Rectangle 6"/>
          <p:cNvSpPr>
            <a:spLocks noChangeArrowheads="1"/>
          </p:cNvSpPr>
          <p:nvPr/>
        </p:nvSpPr>
        <p:spPr bwMode="auto">
          <a:xfrm>
            <a:off x="500063" y="214313"/>
            <a:ext cx="8215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mtClean="0">
                <a:solidFill>
                  <a:srgbClr val="000000"/>
                </a:solidFill>
              </a:rPr>
              <a:t>Сюргюнликтен сонъ о Ташкентте яшады, сонъки йыллары исе Москвада. </a:t>
            </a:r>
          </a:p>
        </p:txBody>
      </p:sp>
      <p:sp>
        <p:nvSpPr>
          <p:cNvPr id="14340" name="Rectangle 7"/>
          <p:cNvSpPr>
            <a:spLocks noChangeArrowheads="1"/>
          </p:cNvSpPr>
          <p:nvPr/>
        </p:nvSpPr>
        <p:spPr bwMode="auto">
          <a:xfrm>
            <a:off x="539750" y="3933825"/>
            <a:ext cx="33131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mtClean="0">
                <a:solidFill>
                  <a:srgbClr val="000000"/>
                </a:solidFill>
              </a:rPr>
              <a:t>Амма васиетине коре Къырымгъа алып келинди ве Ислям Терек районынынъ Акъчора коюнде мусульман къабристанында дефн этильди. </a:t>
            </a:r>
          </a:p>
        </p:txBody>
      </p:sp>
      <p:pic>
        <p:nvPicPr>
          <p:cNvPr id="143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5421">
            <a:off x="3995738" y="2565400"/>
            <a:ext cx="4752975"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750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14340"/>
                                        </p:tgtEl>
                                        <p:attrNameLst>
                                          <p:attrName>style.visibility</p:attrName>
                                        </p:attrNameLst>
                                      </p:cBhvr>
                                      <p:to>
                                        <p:strVal val="visible"/>
                                      </p:to>
                                    </p:set>
                                    <p:animEffect transition="in" filter="fade">
                                      <p:cBhvr>
                                        <p:cTn id="15" dur="2000"/>
                                        <p:tgtEl>
                                          <p:spTgt spid="14340"/>
                                        </p:tgtEl>
                                      </p:cBhvr>
                                    </p:animEffect>
                                  </p:childTnLst>
                                </p:cTn>
                              </p:par>
                            </p:childTnLst>
                          </p:cTn>
                        </p:par>
                        <p:par>
                          <p:cTn id="16" fill="hold" nodeType="afterGroup">
                            <p:stCondLst>
                              <p:cond delay="6500"/>
                            </p:stCondLst>
                            <p:childTnLst>
                              <p:par>
                                <p:cTn id="17" presetID="9" presetClass="entr" presetSubtype="0" fill="hold" nodeType="afterEffect">
                                  <p:stCondLst>
                                    <p:cond delay="0"/>
                                  </p:stCondLst>
                                  <p:childTnLst>
                                    <p:set>
                                      <p:cBhvr>
                                        <p:cTn id="18" dur="1" fill="hold">
                                          <p:stCondLst>
                                            <p:cond delay="0"/>
                                          </p:stCondLst>
                                        </p:cTn>
                                        <p:tgtEl>
                                          <p:spTgt spid="14345"/>
                                        </p:tgtEl>
                                        <p:attrNameLst>
                                          <p:attrName>style.visibility</p:attrName>
                                        </p:attrNameLst>
                                      </p:cBhvr>
                                      <p:to>
                                        <p:strVal val="visible"/>
                                      </p:to>
                                    </p:set>
                                    <p:animEffect transition="in" filter="dissolve">
                                      <p:cBhvr>
                                        <p:cTn id="19"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340768"/>
            <a:ext cx="5703997" cy="1766637"/>
          </a:xfrm>
          <a:prstGeom prst="rect">
            <a:avLst/>
          </a:prstGeom>
        </p:spPr>
        <p:txBody>
          <a:bodyPr wrap="none">
            <a:spAutoFit/>
          </a:bodyPr>
          <a:lstStyle/>
          <a:p>
            <a:pPr lvl="0" algn="ctr">
              <a:spcBef>
                <a:spcPct val="20000"/>
              </a:spcBef>
            </a:pPr>
            <a:r>
              <a:rPr lang="ru-RU" sz="3200" dirty="0">
                <a:solidFill>
                  <a:prstClr val="black"/>
                </a:solidFill>
                <a:latin typeface="Calibri"/>
              </a:rPr>
              <a:t>« </a:t>
            </a:r>
            <a:r>
              <a:rPr lang="ru-RU" sz="3200" dirty="0" err="1">
                <a:solidFill>
                  <a:prstClr val="black"/>
                </a:solidFill>
                <a:latin typeface="Calibri"/>
              </a:rPr>
              <a:t>Бабамнынъ</a:t>
            </a:r>
            <a:r>
              <a:rPr lang="ru-RU" sz="3200" dirty="0">
                <a:solidFill>
                  <a:prstClr val="black"/>
                </a:solidFill>
                <a:latin typeface="Calibri"/>
              </a:rPr>
              <a:t> </a:t>
            </a:r>
            <a:r>
              <a:rPr lang="ru-RU" sz="3200" dirty="0" err="1">
                <a:solidFill>
                  <a:prstClr val="black"/>
                </a:solidFill>
                <a:latin typeface="Calibri"/>
              </a:rPr>
              <a:t>васиети</a:t>
            </a:r>
            <a:r>
              <a:rPr lang="ru-RU" sz="3200" dirty="0" smtClean="0">
                <a:solidFill>
                  <a:prstClr val="black"/>
                </a:solidFill>
                <a:latin typeface="Calibri"/>
              </a:rPr>
              <a:t>»</a:t>
            </a:r>
          </a:p>
          <a:p>
            <a:pPr lvl="0" algn="ctr">
              <a:spcBef>
                <a:spcPct val="20000"/>
              </a:spcBef>
            </a:pPr>
            <a:endParaRPr lang="ru-RU" sz="3200" dirty="0" smtClean="0">
              <a:solidFill>
                <a:prstClr val="black"/>
              </a:solidFill>
              <a:latin typeface="Calibri"/>
            </a:endParaRPr>
          </a:p>
          <a:p>
            <a:pPr lvl="0" algn="ctr">
              <a:spcBef>
                <a:spcPct val="20000"/>
              </a:spcBef>
            </a:pPr>
            <a:r>
              <a:rPr lang="ru-RU" sz="3200" dirty="0" smtClean="0">
                <a:solidFill>
                  <a:prstClr val="black"/>
                </a:solidFill>
                <a:latin typeface="Calibri"/>
              </a:rPr>
              <a:t>« </a:t>
            </a:r>
            <a:r>
              <a:rPr lang="ru-RU" sz="3200" dirty="0" err="1" smtClean="0">
                <a:solidFill>
                  <a:prstClr val="black"/>
                </a:solidFill>
                <a:latin typeface="Calibri"/>
              </a:rPr>
              <a:t>Аслыхан</a:t>
            </a:r>
            <a:r>
              <a:rPr lang="ru-RU" sz="3200" dirty="0" smtClean="0">
                <a:solidFill>
                  <a:prstClr val="black"/>
                </a:solidFill>
                <a:latin typeface="Calibri"/>
              </a:rPr>
              <a:t>» </a:t>
            </a:r>
            <a:r>
              <a:rPr lang="ru-RU" sz="3200" dirty="0" err="1" smtClean="0">
                <a:solidFill>
                  <a:prstClr val="black"/>
                </a:solidFill>
                <a:latin typeface="Calibri"/>
              </a:rPr>
              <a:t>дестанындан</a:t>
            </a:r>
            <a:r>
              <a:rPr lang="ru-RU" sz="3200" dirty="0" smtClean="0">
                <a:solidFill>
                  <a:prstClr val="black"/>
                </a:solidFill>
                <a:latin typeface="Calibri"/>
              </a:rPr>
              <a:t> парча</a:t>
            </a:r>
          </a:p>
        </p:txBody>
      </p:sp>
    </p:spTree>
    <p:extLst>
      <p:ext uri="{BB962C8B-B14F-4D97-AF65-F5344CB8AC3E}">
        <p14:creationId xmlns:p14="http://schemas.microsoft.com/office/powerpoint/2010/main" val="6869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15681772"/>
              </p:ext>
            </p:extLst>
          </p:nvPr>
        </p:nvGraphicFramePr>
        <p:xfrm>
          <a:off x="251520" y="980728"/>
          <a:ext cx="8496944" cy="5688632"/>
        </p:xfrm>
        <a:graphic>
          <a:graphicData uri="http://schemas.openxmlformats.org/drawingml/2006/table">
            <a:tbl>
              <a:tblPr firstRow="1" bandRow="1">
                <a:tableStyleId>{5C22544A-7EE6-4342-B048-85BDC9FD1C3A}</a:tableStyleId>
              </a:tblPr>
              <a:tblGrid>
                <a:gridCol w="4248472"/>
                <a:gridCol w="4248472"/>
              </a:tblGrid>
              <a:tr h="5688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Насиат</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Акъсыз</a:t>
                      </a:r>
                      <a:r>
                        <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Къыймет</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Тотай</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Фикирлешип</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Шукюр</a:t>
                      </a:r>
                      <a:r>
                        <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этюв</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Мердлик</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Видждан</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Куньджюлик</a:t>
                      </a:r>
                      <a:endParaRPr kumimoji="0" lang="ru-RU" sz="2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Хайыр</a:t>
                      </a:r>
                      <a:endParaRPr lang="ru-RU" sz="2800" dirty="0">
                        <a:solidFill>
                          <a:schemeClr val="bg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Наставление</a:t>
                      </a:r>
                    </a:p>
                    <a:p>
                      <a:r>
                        <a:rPr lang="ru-RU" sz="2800" b="0" dirty="0" smtClean="0">
                          <a:solidFill>
                            <a:srgbClr val="FFFF00"/>
                          </a:solidFill>
                          <a:latin typeface="Times New Roman" pitchFamily="18" charset="0"/>
                          <a:cs typeface="Times New Roman" pitchFamily="18" charset="0"/>
                        </a:rPr>
                        <a:t>Несправедливый</a:t>
                      </a:r>
                    </a:p>
                    <a:p>
                      <a:r>
                        <a:rPr lang="ru-RU" sz="2800" b="0" dirty="0" smtClean="0">
                          <a:solidFill>
                            <a:srgbClr val="FFFF00"/>
                          </a:solidFill>
                          <a:latin typeface="Times New Roman" pitchFamily="18" charset="0"/>
                          <a:cs typeface="Times New Roman" pitchFamily="18" charset="0"/>
                        </a:rPr>
                        <a:t>Ценность</a:t>
                      </a:r>
                    </a:p>
                    <a:p>
                      <a:r>
                        <a:rPr lang="ru-RU" sz="2800" b="0" dirty="0" smtClean="0">
                          <a:solidFill>
                            <a:srgbClr val="FFFF00"/>
                          </a:solidFill>
                          <a:latin typeface="Times New Roman" pitchFamily="18" charset="0"/>
                          <a:cs typeface="Times New Roman" pitchFamily="18" charset="0"/>
                        </a:rPr>
                        <a:t>Невеста</a:t>
                      </a:r>
                    </a:p>
                    <a:p>
                      <a:r>
                        <a:rPr lang="ru-RU" sz="2800" b="0" dirty="0" smtClean="0">
                          <a:solidFill>
                            <a:srgbClr val="FFFF00"/>
                          </a:solidFill>
                          <a:latin typeface="Times New Roman" pitchFamily="18" charset="0"/>
                          <a:cs typeface="Times New Roman" pitchFamily="18" charset="0"/>
                        </a:rPr>
                        <a:t>Советуясь</a:t>
                      </a:r>
                    </a:p>
                    <a:p>
                      <a:r>
                        <a:rPr lang="ru-RU" sz="2800" b="0" dirty="0" smtClean="0">
                          <a:solidFill>
                            <a:srgbClr val="FFFF00"/>
                          </a:solidFill>
                          <a:latin typeface="Times New Roman" pitchFamily="18" charset="0"/>
                          <a:cs typeface="Times New Roman" pitchFamily="18" charset="0"/>
                        </a:rPr>
                        <a:t>Довольствоваться</a:t>
                      </a:r>
                    </a:p>
                    <a:p>
                      <a:r>
                        <a:rPr lang="ru-RU" sz="2800" b="0" dirty="0" smtClean="0">
                          <a:solidFill>
                            <a:srgbClr val="FFFF00"/>
                          </a:solidFill>
                          <a:latin typeface="Times New Roman" pitchFamily="18" charset="0"/>
                          <a:cs typeface="Times New Roman" pitchFamily="18" charset="0"/>
                        </a:rPr>
                        <a:t>Мужество,</a:t>
                      </a:r>
                      <a:r>
                        <a:rPr lang="ru-RU" sz="2800" b="0" baseline="0" dirty="0" smtClean="0">
                          <a:solidFill>
                            <a:srgbClr val="FFFF00"/>
                          </a:solidFill>
                          <a:latin typeface="Times New Roman" pitchFamily="18" charset="0"/>
                          <a:cs typeface="Times New Roman" pitchFamily="18" charset="0"/>
                        </a:rPr>
                        <a:t> благородство</a:t>
                      </a:r>
                    </a:p>
                    <a:p>
                      <a:r>
                        <a:rPr lang="ru-RU" sz="2800" b="0" baseline="0" dirty="0" smtClean="0">
                          <a:solidFill>
                            <a:srgbClr val="FFFF00"/>
                          </a:solidFill>
                          <a:latin typeface="Times New Roman" pitchFamily="18" charset="0"/>
                          <a:cs typeface="Times New Roman" pitchFamily="18" charset="0"/>
                        </a:rPr>
                        <a:t>Совесть</a:t>
                      </a:r>
                    </a:p>
                    <a:p>
                      <a:r>
                        <a:rPr lang="ru-RU" sz="2800" b="0" baseline="0" dirty="0" smtClean="0">
                          <a:solidFill>
                            <a:srgbClr val="FFFF00"/>
                          </a:solidFill>
                          <a:latin typeface="Times New Roman" pitchFamily="18" charset="0"/>
                          <a:cs typeface="Times New Roman" pitchFamily="18" charset="0"/>
                        </a:rPr>
                        <a:t>Зависть</a:t>
                      </a:r>
                    </a:p>
                    <a:p>
                      <a:r>
                        <a:rPr lang="ru-RU" sz="2800" b="0" baseline="0" dirty="0" smtClean="0">
                          <a:solidFill>
                            <a:srgbClr val="FFFF00"/>
                          </a:solidFill>
                          <a:latin typeface="Times New Roman" pitchFamily="18" charset="0"/>
                          <a:cs typeface="Times New Roman" pitchFamily="18" charset="0"/>
                        </a:rPr>
                        <a:t>Добро, польза</a:t>
                      </a:r>
                      <a:endParaRPr lang="ru-RU" sz="2800" b="0" dirty="0">
                        <a:solidFill>
                          <a:srgbClr val="FFFF00"/>
                        </a:solidFill>
                        <a:latin typeface="Times New Roman" pitchFamily="18" charset="0"/>
                        <a:cs typeface="Times New Roman" pitchFamily="18" charset="0"/>
                      </a:endParaRPr>
                    </a:p>
                  </a:txBody>
                  <a:tcPr>
                    <a:noFill/>
                  </a:tcPr>
                </a:tc>
              </a:tr>
            </a:tbl>
          </a:graphicData>
        </a:graphic>
      </p:graphicFrame>
      <p:sp>
        <p:nvSpPr>
          <p:cNvPr id="4" name="TextBox 3"/>
          <p:cNvSpPr txBox="1"/>
          <p:nvPr/>
        </p:nvSpPr>
        <p:spPr>
          <a:xfrm>
            <a:off x="2987824" y="163972"/>
            <a:ext cx="2760307" cy="707886"/>
          </a:xfrm>
          <a:prstGeom prst="rect">
            <a:avLst/>
          </a:prstGeom>
          <a:noFill/>
        </p:spPr>
        <p:txBody>
          <a:bodyPr wrap="none" rtlCol="0">
            <a:spAutoFit/>
          </a:bodyPr>
          <a:lstStyle/>
          <a:p>
            <a:r>
              <a:rPr lang="ru-RU" sz="4000" dirty="0" err="1" smtClean="0">
                <a:latin typeface="Times New Roman" pitchFamily="18" charset="0"/>
                <a:cs typeface="Times New Roman" pitchFamily="18" charset="0"/>
              </a:rPr>
              <a:t>Лугъат</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иши</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66082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6242" y="507030"/>
            <a:ext cx="2867259" cy="523220"/>
          </a:xfrm>
          <a:prstGeom prst="rect">
            <a:avLst/>
          </a:prstGeom>
        </p:spPr>
        <p:txBody>
          <a:bodyPr wrap="none">
            <a:spAutoFit/>
          </a:bodyPr>
          <a:lstStyle/>
          <a:p>
            <a:pPr lvl="0" algn="ctr">
              <a:spcBef>
                <a:spcPct val="20000"/>
              </a:spcBef>
            </a:pPr>
            <a:r>
              <a:rPr lang="ru-RU" sz="2800" dirty="0" smtClean="0">
                <a:solidFill>
                  <a:prstClr val="black"/>
                </a:solidFill>
                <a:latin typeface="Times New Roman" pitchFamily="18" charset="0"/>
                <a:cs typeface="Times New Roman" pitchFamily="18" charset="0"/>
              </a:rPr>
              <a:t>Баш </a:t>
            </a:r>
            <a:r>
              <a:rPr lang="ru-RU" sz="2800" dirty="0" err="1" smtClean="0">
                <a:solidFill>
                  <a:prstClr val="black"/>
                </a:solidFill>
                <a:latin typeface="Times New Roman" pitchFamily="18" charset="0"/>
                <a:cs typeface="Times New Roman" pitchFamily="18" charset="0"/>
              </a:rPr>
              <a:t>къараманлар</a:t>
            </a:r>
            <a:endParaRPr lang="ru-RU" sz="2800" dirty="0" smtClean="0">
              <a:solidFill>
                <a:prstClr val="black"/>
              </a:solidFill>
              <a:latin typeface="Times New Roman" pitchFamily="18" charset="0"/>
              <a:cs typeface="Times New Roman" pitchFamily="18" charset="0"/>
            </a:endParaRPr>
          </a:p>
        </p:txBody>
      </p:sp>
      <p:sp>
        <p:nvSpPr>
          <p:cNvPr id="3" name="Овал 2"/>
          <p:cNvSpPr/>
          <p:nvPr/>
        </p:nvSpPr>
        <p:spPr>
          <a:xfrm>
            <a:off x="2483768" y="1196752"/>
            <a:ext cx="4392488" cy="23762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err="1" smtClean="0">
                <a:solidFill>
                  <a:schemeClr val="bg1"/>
                </a:solidFill>
                <a:latin typeface="Times New Roman" pitchFamily="18" charset="0"/>
                <a:cs typeface="Times New Roman" pitchFamily="18" charset="0"/>
              </a:rPr>
              <a:t>Бекбав</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акъай</a:t>
            </a:r>
            <a:endParaRPr lang="ru-RU" sz="2800" b="1" dirty="0">
              <a:solidFill>
                <a:schemeClr val="bg1"/>
              </a:solidFill>
              <a:latin typeface="Times New Roman" pitchFamily="18" charset="0"/>
              <a:cs typeface="Times New Roman" pitchFamily="18" charset="0"/>
            </a:endParaRPr>
          </a:p>
        </p:txBody>
      </p:sp>
      <p:sp>
        <p:nvSpPr>
          <p:cNvPr id="5" name="Скругленный прямоугольник 4"/>
          <p:cNvSpPr/>
          <p:nvPr/>
        </p:nvSpPr>
        <p:spPr>
          <a:xfrm>
            <a:off x="467544" y="4219330"/>
            <a:ext cx="2138536" cy="1562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latin typeface="Times New Roman" pitchFamily="18" charset="0"/>
                <a:cs typeface="Times New Roman" pitchFamily="18" charset="0"/>
              </a:rPr>
              <a:t>Эмирхан</a:t>
            </a:r>
            <a:endParaRPr lang="ru-RU" sz="2800" b="1" dirty="0">
              <a:latin typeface="Times New Roman" pitchFamily="18" charset="0"/>
              <a:cs typeface="Times New Roman" pitchFamily="18" charset="0"/>
            </a:endParaRPr>
          </a:p>
        </p:txBody>
      </p:sp>
      <p:sp>
        <p:nvSpPr>
          <p:cNvPr id="6" name="Скругленный прямоугольник 5"/>
          <p:cNvSpPr/>
          <p:nvPr/>
        </p:nvSpPr>
        <p:spPr>
          <a:xfrm>
            <a:off x="3352185" y="4797152"/>
            <a:ext cx="2138536" cy="1562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latin typeface="Times New Roman" pitchFamily="18" charset="0"/>
                <a:cs typeface="Times New Roman" pitchFamily="18" charset="0"/>
              </a:rPr>
              <a:t>Умерхан</a:t>
            </a:r>
            <a:endParaRPr lang="ru-RU" sz="2800" b="1" dirty="0">
              <a:latin typeface="Times New Roman" pitchFamily="18" charset="0"/>
              <a:cs typeface="Times New Roman" pitchFamily="18" charset="0"/>
            </a:endParaRPr>
          </a:p>
        </p:txBody>
      </p:sp>
      <p:sp>
        <p:nvSpPr>
          <p:cNvPr id="7" name="Скругленный прямоугольник 6"/>
          <p:cNvSpPr/>
          <p:nvPr/>
        </p:nvSpPr>
        <p:spPr>
          <a:xfrm>
            <a:off x="6585520" y="4213380"/>
            <a:ext cx="2138536" cy="1562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latin typeface="Times New Roman" pitchFamily="18" charset="0"/>
                <a:cs typeface="Times New Roman" pitchFamily="18" charset="0"/>
              </a:rPr>
              <a:t>Темирхан</a:t>
            </a:r>
            <a:endParaRPr lang="ru-RU" sz="2800" b="1" dirty="0">
              <a:latin typeface="Times New Roman" pitchFamily="18" charset="0"/>
              <a:cs typeface="Times New Roman" pitchFamily="18" charset="0"/>
            </a:endParaRPr>
          </a:p>
        </p:txBody>
      </p:sp>
      <p:sp>
        <p:nvSpPr>
          <p:cNvPr id="8" name="Стрелка вниз 7"/>
          <p:cNvSpPr/>
          <p:nvPr/>
        </p:nvSpPr>
        <p:spPr>
          <a:xfrm rot="2728599">
            <a:off x="2363764" y="2984735"/>
            <a:ext cx="484632" cy="115082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Стрелка вниз 8"/>
          <p:cNvSpPr/>
          <p:nvPr/>
        </p:nvSpPr>
        <p:spPr>
          <a:xfrm>
            <a:off x="4401535" y="3580707"/>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Стрелка вниз 9"/>
          <p:cNvSpPr/>
          <p:nvPr/>
        </p:nvSpPr>
        <p:spPr>
          <a:xfrm rot="19721897">
            <a:off x="6411936" y="3038593"/>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90606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069624" y="2164388"/>
            <a:ext cx="2736304" cy="24628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800" b="1" dirty="0" err="1" smtClean="0">
                <a:solidFill>
                  <a:schemeClr val="bg1"/>
                </a:solidFill>
                <a:latin typeface="Times New Roman" pitchFamily="18" charset="0"/>
                <a:cs typeface="Times New Roman" pitchFamily="18" charset="0"/>
              </a:rPr>
              <a:t>Бекбав</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акъай</a:t>
            </a:r>
            <a:endParaRPr lang="ru-RU" sz="2800" b="1" dirty="0">
              <a:solidFill>
                <a:schemeClr val="bg1"/>
              </a:solidFill>
              <a:latin typeface="Times New Roman" pitchFamily="18" charset="0"/>
              <a:cs typeface="Times New Roman" pitchFamily="18" charset="0"/>
            </a:endParaRPr>
          </a:p>
        </p:txBody>
      </p:sp>
      <p:sp>
        <p:nvSpPr>
          <p:cNvPr id="10" name="Стрелка вниз 9"/>
          <p:cNvSpPr/>
          <p:nvPr/>
        </p:nvSpPr>
        <p:spPr>
          <a:xfrm rot="18931705" flipV="1">
            <a:off x="2560824" y="1441397"/>
            <a:ext cx="484632" cy="144598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Стрелка вниз 10"/>
          <p:cNvSpPr/>
          <p:nvPr/>
        </p:nvSpPr>
        <p:spPr>
          <a:xfrm rot="21089515" flipV="1">
            <a:off x="3788277" y="734141"/>
            <a:ext cx="484632" cy="148913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3" name="Стрелка вниз 12"/>
          <p:cNvSpPr/>
          <p:nvPr/>
        </p:nvSpPr>
        <p:spPr>
          <a:xfrm rot="12983496" flipV="1">
            <a:off x="2780181" y="4055059"/>
            <a:ext cx="422302" cy="1659627"/>
          </a:xfrm>
          <a:prstGeom prst="downArrow">
            <a:avLst>
              <a:gd name="adj1" fmla="val 65263"/>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4" name="Стрелка вниз 13"/>
          <p:cNvSpPr/>
          <p:nvPr/>
        </p:nvSpPr>
        <p:spPr>
          <a:xfrm rot="4299139" flipV="1">
            <a:off x="6138120" y="1982211"/>
            <a:ext cx="484632" cy="144598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5" name="Стрелка вниз 14"/>
          <p:cNvSpPr/>
          <p:nvPr/>
        </p:nvSpPr>
        <p:spPr>
          <a:xfrm rot="15979887" flipV="1">
            <a:off x="2098475" y="2812402"/>
            <a:ext cx="484632" cy="144598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6" name="Стрелка вниз 15"/>
          <p:cNvSpPr/>
          <p:nvPr/>
        </p:nvSpPr>
        <p:spPr>
          <a:xfrm rot="5682313" flipV="1">
            <a:off x="6294091" y="2978700"/>
            <a:ext cx="484632" cy="148828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Стрелка вниз 16"/>
          <p:cNvSpPr/>
          <p:nvPr/>
        </p:nvSpPr>
        <p:spPr>
          <a:xfrm rot="7346876" flipV="1">
            <a:off x="5856569" y="3817990"/>
            <a:ext cx="484632" cy="158378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8" name="Стрелка вниз 17"/>
          <p:cNvSpPr/>
          <p:nvPr/>
        </p:nvSpPr>
        <p:spPr>
          <a:xfrm rot="10800000" flipV="1">
            <a:off x="4361654" y="4572914"/>
            <a:ext cx="484632" cy="159238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cxnSp>
        <p:nvCxnSpPr>
          <p:cNvPr id="4" name="Прямая со стрелкой 3"/>
          <p:cNvCxnSpPr/>
          <p:nvPr/>
        </p:nvCxnSpPr>
        <p:spPr>
          <a:xfrm>
            <a:off x="-1764704" y="404664"/>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 name="Стрелка вверх 4"/>
          <p:cNvSpPr/>
          <p:nvPr/>
        </p:nvSpPr>
        <p:spPr>
          <a:xfrm rot="1665365">
            <a:off x="5185444" y="838028"/>
            <a:ext cx="484632" cy="1520442"/>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32164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2180" y="1340768"/>
            <a:ext cx="8087022" cy="2923877"/>
          </a:xfrm>
          <a:prstGeom prst="rect">
            <a:avLst/>
          </a:prstGeom>
        </p:spPr>
        <p:txBody>
          <a:bodyPr wrap="none">
            <a:spAutoFit/>
          </a:bodyPr>
          <a:lstStyle/>
          <a:p>
            <a:pPr algn="ctr">
              <a:spcBef>
                <a:spcPct val="20000"/>
              </a:spcBef>
            </a:pPr>
            <a:r>
              <a:rPr lang="ru-RU" sz="4000" b="1" dirty="0" err="1" smtClean="0">
                <a:solidFill>
                  <a:prstClr val="black"/>
                </a:solidFill>
                <a:latin typeface="Times New Roman" pitchFamily="18" charset="0"/>
                <a:cs typeface="Times New Roman" pitchFamily="18" charset="0"/>
              </a:rPr>
              <a:t>Яшайышнынъ</a:t>
            </a:r>
            <a:r>
              <a:rPr lang="ru-RU" sz="4000" b="1" dirty="0" smtClean="0">
                <a:solidFill>
                  <a:prstClr val="black"/>
                </a:solidFill>
                <a:latin typeface="Times New Roman" pitchFamily="18" charset="0"/>
                <a:cs typeface="Times New Roman" pitchFamily="18" charset="0"/>
              </a:rPr>
              <a:t> </a:t>
            </a:r>
            <a:r>
              <a:rPr lang="ru-RU" sz="4000" b="1" dirty="0" err="1" smtClean="0">
                <a:solidFill>
                  <a:prstClr val="black"/>
                </a:solidFill>
                <a:latin typeface="Times New Roman" pitchFamily="18" charset="0"/>
                <a:cs typeface="Times New Roman" pitchFamily="18" charset="0"/>
              </a:rPr>
              <a:t>темели</a:t>
            </a:r>
            <a:r>
              <a:rPr lang="ru-RU" sz="4000" b="1" dirty="0" smtClean="0">
                <a:solidFill>
                  <a:prstClr val="black"/>
                </a:solidFill>
                <a:latin typeface="Times New Roman" pitchFamily="18" charset="0"/>
                <a:cs typeface="Times New Roman" pitchFamily="18" charset="0"/>
              </a:rPr>
              <a:t> –</a:t>
            </a:r>
          </a:p>
          <a:p>
            <a:pPr algn="ctr">
              <a:spcBef>
                <a:spcPct val="20000"/>
              </a:spcBef>
            </a:pPr>
            <a:r>
              <a:rPr lang="ru-RU" sz="4000" b="1" dirty="0" err="1">
                <a:solidFill>
                  <a:prstClr val="black"/>
                </a:solidFill>
                <a:latin typeface="Times New Roman" pitchFamily="18" charset="0"/>
                <a:cs typeface="Times New Roman" pitchFamily="18" charset="0"/>
              </a:rPr>
              <a:t>с</a:t>
            </a:r>
            <a:r>
              <a:rPr lang="ru-RU" sz="4000" b="1" dirty="0" err="1" smtClean="0">
                <a:solidFill>
                  <a:prstClr val="black"/>
                </a:solidFill>
                <a:latin typeface="Times New Roman" pitchFamily="18" charset="0"/>
                <a:cs typeface="Times New Roman" pitchFamily="18" charset="0"/>
              </a:rPr>
              <a:t>агълыкъ</a:t>
            </a:r>
            <a:r>
              <a:rPr lang="ru-RU" sz="4000" b="1" dirty="0" smtClean="0">
                <a:solidFill>
                  <a:prstClr val="black"/>
                </a:solidFill>
                <a:latin typeface="Times New Roman" pitchFamily="18" charset="0"/>
                <a:cs typeface="Times New Roman" pitchFamily="18" charset="0"/>
              </a:rPr>
              <a:t>, </a:t>
            </a:r>
            <a:r>
              <a:rPr lang="ru-RU" sz="4000" b="1" dirty="0" err="1" smtClean="0">
                <a:solidFill>
                  <a:prstClr val="black"/>
                </a:solidFill>
                <a:latin typeface="Times New Roman" pitchFamily="18" charset="0"/>
                <a:cs typeface="Times New Roman" pitchFamily="18" charset="0"/>
              </a:rPr>
              <a:t>мердлик</a:t>
            </a:r>
            <a:r>
              <a:rPr lang="ru-RU" sz="4000" b="1" dirty="0" smtClean="0">
                <a:solidFill>
                  <a:prstClr val="black"/>
                </a:solidFill>
                <a:latin typeface="Times New Roman" pitchFamily="18" charset="0"/>
                <a:cs typeface="Times New Roman" pitchFamily="18" charset="0"/>
              </a:rPr>
              <a:t>, </a:t>
            </a:r>
            <a:r>
              <a:rPr lang="ru-RU" sz="4000" b="1" dirty="0" err="1" smtClean="0">
                <a:solidFill>
                  <a:prstClr val="black"/>
                </a:solidFill>
                <a:latin typeface="Times New Roman" pitchFamily="18" charset="0"/>
                <a:cs typeface="Times New Roman" pitchFamily="18" charset="0"/>
              </a:rPr>
              <a:t>видждандыр</a:t>
            </a:r>
            <a:r>
              <a:rPr lang="ru-RU" sz="4000" b="1" dirty="0" smtClean="0">
                <a:solidFill>
                  <a:prstClr val="black"/>
                </a:solidFill>
                <a:latin typeface="Times New Roman" pitchFamily="18" charset="0"/>
                <a:cs typeface="Times New Roman" pitchFamily="18" charset="0"/>
              </a:rPr>
              <a:t>.</a:t>
            </a:r>
          </a:p>
          <a:p>
            <a:pPr algn="ctr">
              <a:spcBef>
                <a:spcPct val="20000"/>
              </a:spcBef>
            </a:pPr>
            <a:r>
              <a:rPr lang="ru-RU" sz="4000" b="1" dirty="0" err="1" smtClean="0">
                <a:solidFill>
                  <a:prstClr val="black"/>
                </a:solidFill>
                <a:latin typeface="Times New Roman" pitchFamily="18" charset="0"/>
                <a:cs typeface="Times New Roman" pitchFamily="18" charset="0"/>
              </a:rPr>
              <a:t>Видждансызлыкъ</a:t>
            </a:r>
            <a:r>
              <a:rPr lang="ru-RU" sz="4000" b="1" dirty="0" smtClean="0">
                <a:solidFill>
                  <a:prstClr val="black"/>
                </a:solidFill>
                <a:latin typeface="Times New Roman" pitchFamily="18" charset="0"/>
                <a:cs typeface="Times New Roman" pitchFamily="18" charset="0"/>
              </a:rPr>
              <a:t>, </a:t>
            </a:r>
            <a:r>
              <a:rPr lang="ru-RU" sz="4000" b="1" dirty="0" err="1" smtClean="0">
                <a:solidFill>
                  <a:prstClr val="black"/>
                </a:solidFill>
                <a:latin typeface="Times New Roman" pitchFamily="18" charset="0"/>
                <a:cs typeface="Times New Roman" pitchFamily="18" charset="0"/>
              </a:rPr>
              <a:t>куньджюлик</a:t>
            </a:r>
            <a:r>
              <a:rPr lang="ru-RU" sz="4000" b="1" dirty="0" smtClean="0">
                <a:solidFill>
                  <a:prstClr val="black"/>
                </a:solidFill>
                <a:latin typeface="Times New Roman" pitchFamily="18" charset="0"/>
                <a:cs typeface="Times New Roman" pitchFamily="18" charset="0"/>
              </a:rPr>
              <a:t>- </a:t>
            </a:r>
          </a:p>
          <a:p>
            <a:pPr algn="ctr">
              <a:spcBef>
                <a:spcPct val="20000"/>
              </a:spcBef>
            </a:pPr>
            <a:r>
              <a:rPr lang="ru-RU" sz="4000" b="1" dirty="0" err="1">
                <a:solidFill>
                  <a:prstClr val="black"/>
                </a:solidFill>
                <a:latin typeface="Times New Roman" pitchFamily="18" charset="0"/>
                <a:cs typeface="Times New Roman" pitchFamily="18" charset="0"/>
              </a:rPr>
              <a:t>а</a:t>
            </a:r>
            <a:r>
              <a:rPr lang="ru-RU" sz="4000" b="1" dirty="0" err="1" smtClean="0">
                <a:solidFill>
                  <a:prstClr val="black"/>
                </a:solidFill>
                <a:latin typeface="Times New Roman" pitchFamily="18" charset="0"/>
                <a:cs typeface="Times New Roman" pitchFamily="18" charset="0"/>
              </a:rPr>
              <a:t>дам</a:t>
            </a:r>
            <a:r>
              <a:rPr lang="ru-RU" sz="4000" b="1" dirty="0" smtClean="0">
                <a:solidFill>
                  <a:prstClr val="black"/>
                </a:solidFill>
                <a:latin typeface="Times New Roman" pitchFamily="18" charset="0"/>
                <a:cs typeface="Times New Roman" pitchFamily="18" charset="0"/>
              </a:rPr>
              <a:t> </a:t>
            </a:r>
            <a:r>
              <a:rPr lang="ru-RU" sz="4000" b="1" dirty="0" err="1" smtClean="0">
                <a:solidFill>
                  <a:prstClr val="black"/>
                </a:solidFill>
                <a:latin typeface="Times New Roman" pitchFamily="18" charset="0"/>
                <a:cs typeface="Times New Roman" pitchFamily="18" charset="0"/>
              </a:rPr>
              <a:t>ичюн</a:t>
            </a:r>
            <a:r>
              <a:rPr lang="ru-RU" sz="4000" b="1" dirty="0" smtClean="0">
                <a:solidFill>
                  <a:prstClr val="black"/>
                </a:solidFill>
                <a:latin typeface="Times New Roman" pitchFamily="18" charset="0"/>
                <a:cs typeface="Times New Roman" pitchFamily="18" charset="0"/>
              </a:rPr>
              <a:t> </a:t>
            </a:r>
            <a:r>
              <a:rPr lang="ru-RU" sz="4000" b="1" dirty="0" err="1" smtClean="0">
                <a:solidFill>
                  <a:prstClr val="black"/>
                </a:solidFill>
                <a:latin typeface="Times New Roman" pitchFamily="18" charset="0"/>
                <a:cs typeface="Times New Roman" pitchFamily="18" charset="0"/>
              </a:rPr>
              <a:t>зиндандыр</a:t>
            </a:r>
            <a:r>
              <a:rPr lang="ru-RU" sz="4000" b="1" dirty="0" smtClean="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650745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4108" y="1356725"/>
            <a:ext cx="6421566" cy="2640723"/>
          </a:xfrm>
          <a:prstGeom prst="rect">
            <a:avLst/>
          </a:prstGeom>
        </p:spPr>
        <p:txBody>
          <a:bodyPr wrap="none">
            <a:spAutoFit/>
          </a:bodyPr>
          <a:lstStyle/>
          <a:p>
            <a:pPr algn="ctr">
              <a:spcBef>
                <a:spcPct val="20000"/>
              </a:spcBef>
            </a:pPr>
            <a:r>
              <a:rPr lang="ru-RU" sz="3600" b="1" dirty="0" smtClean="0">
                <a:solidFill>
                  <a:prstClr val="black"/>
                </a:solidFill>
                <a:latin typeface="Times New Roman" pitchFamily="18" charset="0"/>
                <a:cs typeface="Times New Roman" pitchFamily="18" charset="0"/>
              </a:rPr>
              <a:t>Терек </a:t>
            </a:r>
            <a:r>
              <a:rPr lang="ru-RU" sz="3600" b="1" dirty="0" err="1" smtClean="0">
                <a:solidFill>
                  <a:prstClr val="black"/>
                </a:solidFill>
                <a:latin typeface="Times New Roman" pitchFamily="18" charset="0"/>
                <a:cs typeface="Times New Roman" pitchFamily="18" charset="0"/>
              </a:rPr>
              <a:t>сынса</a:t>
            </a:r>
            <a:r>
              <a:rPr lang="ru-RU" sz="3600" b="1" dirty="0" smtClean="0">
                <a:solidFill>
                  <a:prstClr val="black"/>
                </a:solidFill>
                <a:latin typeface="Times New Roman" pitchFamily="18" charset="0"/>
                <a:cs typeface="Times New Roman" pitchFamily="18" charset="0"/>
              </a:rPr>
              <a:t> – тал </a:t>
            </a:r>
            <a:r>
              <a:rPr lang="ru-RU" sz="3600" b="1" dirty="0" err="1" smtClean="0">
                <a:solidFill>
                  <a:prstClr val="black"/>
                </a:solidFill>
                <a:latin typeface="Times New Roman" pitchFamily="18" charset="0"/>
                <a:cs typeface="Times New Roman" pitchFamily="18" charset="0"/>
              </a:rPr>
              <a:t>къалыр</a:t>
            </a:r>
            <a:r>
              <a:rPr lang="ru-RU" sz="3600" b="1" dirty="0" smtClean="0">
                <a:solidFill>
                  <a:prstClr val="black"/>
                </a:solidFill>
                <a:latin typeface="Times New Roman" pitchFamily="18" charset="0"/>
                <a:cs typeface="Times New Roman" pitchFamily="18" charset="0"/>
              </a:rPr>
              <a:t>,</a:t>
            </a:r>
          </a:p>
          <a:p>
            <a:pPr algn="ctr">
              <a:spcBef>
                <a:spcPct val="20000"/>
              </a:spcBef>
            </a:pPr>
            <a:r>
              <a:rPr lang="ru-RU" sz="3600" b="1" dirty="0" err="1" smtClean="0">
                <a:solidFill>
                  <a:prstClr val="black"/>
                </a:solidFill>
                <a:latin typeface="Times New Roman" pitchFamily="18" charset="0"/>
                <a:cs typeface="Times New Roman" pitchFamily="18" charset="0"/>
              </a:rPr>
              <a:t>Джуйрек</a:t>
            </a:r>
            <a:r>
              <a:rPr lang="ru-RU" sz="3600" b="1" dirty="0" smtClean="0">
                <a:solidFill>
                  <a:prstClr val="black"/>
                </a:solidFill>
                <a:latin typeface="Times New Roman" pitchFamily="18" charset="0"/>
                <a:cs typeface="Times New Roman" pitchFamily="18" charset="0"/>
              </a:rPr>
              <a:t> </a:t>
            </a:r>
            <a:r>
              <a:rPr lang="ru-RU" sz="3600" b="1" dirty="0" err="1" smtClean="0">
                <a:solidFill>
                  <a:prstClr val="black"/>
                </a:solidFill>
                <a:latin typeface="Times New Roman" pitchFamily="18" charset="0"/>
                <a:cs typeface="Times New Roman" pitchFamily="18" charset="0"/>
              </a:rPr>
              <a:t>ольсе</a:t>
            </a:r>
            <a:r>
              <a:rPr lang="ru-RU" sz="3600" b="1" dirty="0" smtClean="0">
                <a:solidFill>
                  <a:prstClr val="black"/>
                </a:solidFill>
                <a:latin typeface="Times New Roman" pitchFamily="18" charset="0"/>
                <a:cs typeface="Times New Roman" pitchFamily="18" charset="0"/>
              </a:rPr>
              <a:t> – нал </a:t>
            </a:r>
            <a:r>
              <a:rPr lang="ru-RU" sz="3600" b="1" dirty="0" err="1" smtClean="0">
                <a:solidFill>
                  <a:prstClr val="black"/>
                </a:solidFill>
                <a:latin typeface="Times New Roman" pitchFamily="18" charset="0"/>
                <a:cs typeface="Times New Roman" pitchFamily="18" charset="0"/>
              </a:rPr>
              <a:t>къалыр</a:t>
            </a:r>
            <a:r>
              <a:rPr lang="ru-RU" sz="3600" b="1" dirty="0" smtClean="0">
                <a:solidFill>
                  <a:prstClr val="black"/>
                </a:solidFill>
                <a:latin typeface="Times New Roman" pitchFamily="18" charset="0"/>
                <a:cs typeface="Times New Roman" pitchFamily="18" charset="0"/>
              </a:rPr>
              <a:t>.</a:t>
            </a:r>
          </a:p>
          <a:p>
            <a:pPr algn="ctr">
              <a:spcBef>
                <a:spcPct val="20000"/>
              </a:spcBef>
            </a:pPr>
            <a:r>
              <a:rPr lang="ru-RU" sz="3600" b="1" dirty="0" err="1" smtClean="0">
                <a:solidFill>
                  <a:prstClr val="black"/>
                </a:solidFill>
                <a:latin typeface="Times New Roman" pitchFamily="18" charset="0"/>
                <a:cs typeface="Times New Roman" pitchFamily="18" charset="0"/>
              </a:rPr>
              <a:t>Йигитликтен</a:t>
            </a:r>
            <a:r>
              <a:rPr lang="ru-RU" sz="3600" b="1" dirty="0" smtClean="0">
                <a:solidFill>
                  <a:prstClr val="black"/>
                </a:solidFill>
                <a:latin typeface="Times New Roman" pitchFamily="18" charset="0"/>
                <a:cs typeface="Times New Roman" pitchFamily="18" charset="0"/>
              </a:rPr>
              <a:t> </a:t>
            </a:r>
            <a:r>
              <a:rPr lang="ru-RU" sz="3600" b="1" dirty="0" err="1" smtClean="0">
                <a:solidFill>
                  <a:prstClr val="black"/>
                </a:solidFill>
                <a:latin typeface="Times New Roman" pitchFamily="18" charset="0"/>
                <a:cs typeface="Times New Roman" pitchFamily="18" charset="0"/>
              </a:rPr>
              <a:t>къайтманъыз</a:t>
            </a:r>
            <a:r>
              <a:rPr lang="ru-RU" sz="3600" b="1" dirty="0" smtClean="0">
                <a:solidFill>
                  <a:prstClr val="black"/>
                </a:solidFill>
                <a:latin typeface="Times New Roman" pitchFamily="18" charset="0"/>
                <a:cs typeface="Times New Roman" pitchFamily="18" charset="0"/>
              </a:rPr>
              <a:t>,</a:t>
            </a:r>
          </a:p>
          <a:p>
            <a:pPr algn="ctr">
              <a:spcBef>
                <a:spcPct val="20000"/>
              </a:spcBef>
            </a:pPr>
            <a:r>
              <a:rPr lang="ru-RU" sz="3600" b="1" dirty="0" err="1" smtClean="0">
                <a:solidFill>
                  <a:prstClr val="black"/>
                </a:solidFill>
                <a:latin typeface="Times New Roman" pitchFamily="18" charset="0"/>
                <a:cs typeface="Times New Roman" pitchFamily="18" charset="0"/>
              </a:rPr>
              <a:t>Йигит</a:t>
            </a:r>
            <a:r>
              <a:rPr lang="ru-RU" sz="3600" b="1" dirty="0" smtClean="0">
                <a:solidFill>
                  <a:prstClr val="black"/>
                </a:solidFill>
                <a:latin typeface="Times New Roman" pitchFamily="18" charset="0"/>
                <a:cs typeface="Times New Roman" pitchFamily="18" charset="0"/>
              </a:rPr>
              <a:t> </a:t>
            </a:r>
            <a:r>
              <a:rPr lang="ru-RU" sz="3600" b="1" dirty="0" err="1" smtClean="0">
                <a:solidFill>
                  <a:prstClr val="black"/>
                </a:solidFill>
                <a:latin typeface="Times New Roman" pitchFamily="18" charset="0"/>
                <a:cs typeface="Times New Roman" pitchFamily="18" charset="0"/>
              </a:rPr>
              <a:t>ольсе</a:t>
            </a:r>
            <a:r>
              <a:rPr lang="ru-RU" sz="3600" b="1" dirty="0" smtClean="0">
                <a:solidFill>
                  <a:prstClr val="black"/>
                </a:solidFill>
                <a:latin typeface="Times New Roman" pitchFamily="18" charset="0"/>
                <a:cs typeface="Times New Roman" pitchFamily="18" charset="0"/>
              </a:rPr>
              <a:t> – нам </a:t>
            </a:r>
            <a:r>
              <a:rPr lang="ru-RU" sz="3600" b="1" dirty="0" err="1" smtClean="0">
                <a:solidFill>
                  <a:prstClr val="black"/>
                </a:solidFill>
                <a:latin typeface="Times New Roman" pitchFamily="18" charset="0"/>
                <a:cs typeface="Times New Roman" pitchFamily="18" charset="0"/>
              </a:rPr>
              <a:t>къалыр</a:t>
            </a:r>
            <a:r>
              <a:rPr lang="ru-RU" sz="3600" b="1" dirty="0" smtClean="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976022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08912" cy="4031873"/>
          </a:xfrm>
          <a:prstGeom prst="rect">
            <a:avLst/>
          </a:prstGeom>
        </p:spPr>
        <p:txBody>
          <a:bodyPr wrap="square">
            <a:spAutoFit/>
          </a:bodyPr>
          <a:lstStyle/>
          <a:p>
            <a:pPr algn="ctr">
              <a:spcBef>
                <a:spcPct val="20000"/>
              </a:spcBef>
            </a:pPr>
            <a:r>
              <a:rPr lang="ru-RU" sz="3200" dirty="0" err="1" smtClean="0">
                <a:solidFill>
                  <a:prstClr val="black"/>
                </a:solidFill>
                <a:latin typeface="Calibri"/>
              </a:rPr>
              <a:t>Эвге</a:t>
            </a:r>
            <a:r>
              <a:rPr lang="ru-RU" sz="3200" dirty="0" smtClean="0">
                <a:solidFill>
                  <a:prstClr val="black"/>
                </a:solidFill>
                <a:latin typeface="Calibri"/>
              </a:rPr>
              <a:t> </a:t>
            </a:r>
            <a:r>
              <a:rPr lang="ru-RU" sz="3200" dirty="0" err="1" smtClean="0">
                <a:solidFill>
                  <a:prstClr val="black"/>
                </a:solidFill>
                <a:latin typeface="Calibri"/>
              </a:rPr>
              <a:t>вазифе</a:t>
            </a:r>
            <a:r>
              <a:rPr lang="ru-RU" sz="3200" dirty="0" smtClean="0">
                <a:solidFill>
                  <a:prstClr val="black"/>
                </a:solidFill>
                <a:latin typeface="Calibri"/>
              </a:rPr>
              <a:t>:</a:t>
            </a:r>
          </a:p>
          <a:p>
            <a:pPr algn="ctr">
              <a:spcBef>
                <a:spcPct val="20000"/>
              </a:spcBef>
            </a:pPr>
            <a:endParaRPr lang="ru-RU" sz="3200" dirty="0">
              <a:solidFill>
                <a:prstClr val="black"/>
              </a:solidFill>
              <a:latin typeface="Calibri"/>
            </a:endParaRPr>
          </a:p>
          <a:p>
            <a:pPr marL="514350" indent="-514350">
              <a:spcBef>
                <a:spcPct val="20000"/>
              </a:spcBef>
              <a:buAutoNum type="arabicPeriod"/>
            </a:pPr>
            <a:r>
              <a:rPr lang="ru-RU" sz="3200" dirty="0" err="1" smtClean="0">
                <a:solidFill>
                  <a:prstClr val="black"/>
                </a:solidFill>
                <a:latin typeface="Calibri"/>
              </a:rPr>
              <a:t>Достлукъ</a:t>
            </a:r>
            <a:r>
              <a:rPr lang="ru-RU" sz="3200" dirty="0" smtClean="0">
                <a:solidFill>
                  <a:prstClr val="black"/>
                </a:solidFill>
                <a:latin typeface="Calibri"/>
              </a:rPr>
              <a:t>, </a:t>
            </a:r>
            <a:r>
              <a:rPr lang="ru-RU" sz="3200" dirty="0" err="1" smtClean="0">
                <a:solidFill>
                  <a:prstClr val="black"/>
                </a:solidFill>
                <a:latin typeface="Calibri"/>
              </a:rPr>
              <a:t>муаббетлик</a:t>
            </a:r>
            <a:r>
              <a:rPr lang="ru-RU" sz="3200" dirty="0" smtClean="0">
                <a:solidFill>
                  <a:prstClr val="black"/>
                </a:solidFill>
                <a:latin typeface="Calibri"/>
              </a:rPr>
              <a:t>  </a:t>
            </a:r>
            <a:r>
              <a:rPr lang="ru-RU" sz="3200" dirty="0" err="1" smtClean="0">
                <a:solidFill>
                  <a:prstClr val="black"/>
                </a:solidFill>
                <a:latin typeface="Calibri"/>
              </a:rPr>
              <a:t>акъкъында</a:t>
            </a:r>
            <a:r>
              <a:rPr lang="ru-RU" sz="3200" dirty="0" smtClean="0">
                <a:solidFill>
                  <a:prstClr val="black"/>
                </a:solidFill>
                <a:latin typeface="Calibri"/>
              </a:rPr>
              <a:t> </a:t>
            </a:r>
            <a:r>
              <a:rPr lang="ru-RU" sz="3200" dirty="0" err="1" smtClean="0">
                <a:solidFill>
                  <a:prstClr val="black"/>
                </a:solidFill>
                <a:latin typeface="Calibri"/>
              </a:rPr>
              <a:t>агъзавий</a:t>
            </a:r>
            <a:r>
              <a:rPr lang="ru-RU" sz="3200" dirty="0" smtClean="0">
                <a:solidFill>
                  <a:prstClr val="black"/>
                </a:solidFill>
                <a:latin typeface="Calibri"/>
              </a:rPr>
              <a:t> </a:t>
            </a:r>
            <a:r>
              <a:rPr lang="ru-RU" sz="3200" dirty="0" err="1" smtClean="0">
                <a:solidFill>
                  <a:prstClr val="black"/>
                </a:solidFill>
                <a:latin typeface="Calibri"/>
              </a:rPr>
              <a:t>беян</a:t>
            </a:r>
            <a:r>
              <a:rPr lang="ru-RU" sz="3200" dirty="0" smtClean="0">
                <a:solidFill>
                  <a:prstClr val="black"/>
                </a:solidFill>
                <a:latin typeface="Calibri"/>
              </a:rPr>
              <a:t> </a:t>
            </a:r>
            <a:r>
              <a:rPr lang="ru-RU" sz="3200" dirty="0" err="1" smtClean="0">
                <a:solidFill>
                  <a:prstClr val="black"/>
                </a:solidFill>
                <a:latin typeface="Calibri"/>
              </a:rPr>
              <a:t>этюв</a:t>
            </a:r>
            <a:r>
              <a:rPr lang="ru-RU" sz="3200" dirty="0" smtClean="0">
                <a:solidFill>
                  <a:prstClr val="black"/>
                </a:solidFill>
                <a:latin typeface="Calibri"/>
              </a:rPr>
              <a:t>.</a:t>
            </a:r>
          </a:p>
          <a:p>
            <a:pPr>
              <a:spcBef>
                <a:spcPct val="20000"/>
              </a:spcBef>
            </a:pPr>
            <a:endParaRPr lang="ru-RU" sz="3200" dirty="0" smtClean="0">
              <a:solidFill>
                <a:prstClr val="black"/>
              </a:solidFill>
              <a:latin typeface="Calibri"/>
            </a:endParaRPr>
          </a:p>
          <a:p>
            <a:pPr>
              <a:spcBef>
                <a:spcPct val="20000"/>
              </a:spcBef>
            </a:pPr>
            <a:r>
              <a:rPr lang="ru-RU" sz="3200" dirty="0" smtClean="0">
                <a:solidFill>
                  <a:prstClr val="black"/>
                </a:solidFill>
                <a:latin typeface="Calibri"/>
              </a:rPr>
              <a:t>2. </a:t>
            </a:r>
            <a:r>
              <a:rPr lang="ru-RU" sz="3200" dirty="0" err="1" smtClean="0">
                <a:solidFill>
                  <a:prstClr val="black"/>
                </a:solidFill>
                <a:latin typeface="Calibri"/>
              </a:rPr>
              <a:t>Бегенген</a:t>
            </a:r>
            <a:r>
              <a:rPr lang="ru-RU" sz="3200" dirty="0" smtClean="0">
                <a:solidFill>
                  <a:prstClr val="black"/>
                </a:solidFill>
                <a:latin typeface="Calibri"/>
              </a:rPr>
              <a:t> 5 – 6 </a:t>
            </a:r>
            <a:r>
              <a:rPr lang="ru-RU" sz="3200" dirty="0" err="1" smtClean="0">
                <a:solidFill>
                  <a:prstClr val="black"/>
                </a:solidFill>
                <a:latin typeface="Calibri"/>
              </a:rPr>
              <a:t>дёртликни</a:t>
            </a:r>
            <a:r>
              <a:rPr lang="ru-RU" sz="3200" dirty="0" smtClean="0">
                <a:solidFill>
                  <a:prstClr val="black"/>
                </a:solidFill>
                <a:latin typeface="Calibri"/>
              </a:rPr>
              <a:t> </a:t>
            </a:r>
            <a:r>
              <a:rPr lang="ru-RU" sz="3200" dirty="0" err="1" smtClean="0">
                <a:solidFill>
                  <a:prstClr val="black"/>
                </a:solidFill>
                <a:latin typeface="Calibri"/>
              </a:rPr>
              <a:t>эзберлемеге</a:t>
            </a:r>
            <a:r>
              <a:rPr lang="ru-RU" sz="3200" dirty="0" smtClean="0">
                <a:solidFill>
                  <a:prstClr val="black"/>
                </a:solidFill>
                <a:latin typeface="Calibri"/>
              </a:rPr>
              <a:t>.</a:t>
            </a:r>
          </a:p>
          <a:p>
            <a:pPr algn="ctr">
              <a:spcBef>
                <a:spcPct val="20000"/>
              </a:spcBef>
            </a:pPr>
            <a:endParaRPr lang="ru-RU" sz="3200" dirty="0" smtClean="0">
              <a:solidFill>
                <a:prstClr val="black"/>
              </a:solidFill>
              <a:latin typeface="Calibri"/>
            </a:endParaRPr>
          </a:p>
        </p:txBody>
      </p:sp>
    </p:spTree>
    <p:extLst>
      <p:ext uri="{BB962C8B-B14F-4D97-AF65-F5344CB8AC3E}">
        <p14:creationId xmlns:p14="http://schemas.microsoft.com/office/powerpoint/2010/main" val="146551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48184"/>
            <a:ext cx="8136904" cy="4133439"/>
          </a:xfrm>
          <a:prstGeom prst="rect">
            <a:avLst/>
          </a:prstGeom>
        </p:spPr>
        <p:txBody>
          <a:bodyPr wrap="square">
            <a:spAutoFit/>
          </a:bodyPr>
          <a:lstStyle/>
          <a:p>
            <a:pPr lvl="0" algn="ctr"/>
            <a:r>
              <a:rPr lang="ru-RU" sz="3600" b="1" dirty="0" err="1">
                <a:solidFill>
                  <a:prstClr val="black"/>
                </a:solidFill>
                <a:latin typeface="Times New Roman" pitchFamily="18" charset="0"/>
                <a:cs typeface="Times New Roman" pitchFamily="18" charset="0"/>
              </a:rPr>
              <a:t>Дерснинъ</a:t>
            </a:r>
            <a:r>
              <a:rPr lang="ru-RU" sz="3600" b="1" dirty="0">
                <a:solidFill>
                  <a:prstClr val="black"/>
                </a:solidFill>
                <a:latin typeface="Times New Roman" pitchFamily="18" charset="0"/>
                <a:cs typeface="Times New Roman" pitchFamily="18" charset="0"/>
              </a:rPr>
              <a:t> </a:t>
            </a:r>
            <a:r>
              <a:rPr lang="ru-RU" sz="3600" b="1" dirty="0" err="1">
                <a:solidFill>
                  <a:prstClr val="black"/>
                </a:solidFill>
                <a:latin typeface="Times New Roman" pitchFamily="18" charset="0"/>
                <a:cs typeface="Times New Roman" pitchFamily="18" charset="0"/>
              </a:rPr>
              <a:t>кетишаты</a:t>
            </a:r>
            <a:r>
              <a:rPr lang="ru-RU" sz="3600" b="1" dirty="0">
                <a:solidFill>
                  <a:prstClr val="black"/>
                </a:solidFill>
                <a:latin typeface="Times New Roman" pitchFamily="18" charset="0"/>
                <a:cs typeface="Times New Roman" pitchFamily="18" charset="0"/>
              </a:rPr>
              <a:t>:</a:t>
            </a:r>
          </a:p>
          <a:p>
            <a:pPr lvl="0" algn="ctr"/>
            <a:endParaRPr lang="ru-RU" sz="3600" b="1" dirty="0">
              <a:solidFill>
                <a:prstClr val="black"/>
              </a:solidFill>
              <a:latin typeface="Times New Roman" pitchFamily="18" charset="0"/>
              <a:cs typeface="Times New Roman" pitchFamily="18" charset="0"/>
            </a:endParaRPr>
          </a:p>
          <a:p>
            <a:pPr lvl="0">
              <a:lnSpc>
                <a:spcPct val="115000"/>
              </a:lnSpc>
              <a:spcAft>
                <a:spcPts val="1000"/>
              </a:spcAft>
            </a:pPr>
            <a:r>
              <a:rPr lang="ru-RU" sz="3600" b="1" dirty="0">
                <a:solidFill>
                  <a:prstClr val="black"/>
                </a:solidFill>
                <a:latin typeface="Times New Roman" pitchFamily="18" charset="0"/>
                <a:ea typeface="Calibri"/>
                <a:cs typeface="Times New Roman" pitchFamily="18" charset="0"/>
              </a:rPr>
              <a:t>I.   </a:t>
            </a:r>
            <a:r>
              <a:rPr lang="ru-RU" sz="3600" b="1" dirty="0" err="1">
                <a:solidFill>
                  <a:prstClr val="black"/>
                </a:solidFill>
                <a:latin typeface="Times New Roman" pitchFamily="18" charset="0"/>
                <a:ea typeface="Calibri"/>
                <a:cs typeface="Times New Roman" pitchFamily="18" charset="0"/>
              </a:rPr>
              <a:t>Эв</a:t>
            </a:r>
            <a:r>
              <a:rPr lang="ru-RU" sz="3600" b="1" dirty="0">
                <a:solidFill>
                  <a:prstClr val="black"/>
                </a:solidFill>
                <a:latin typeface="Times New Roman" pitchFamily="18" charset="0"/>
                <a:ea typeface="Calibri"/>
                <a:cs typeface="Times New Roman" pitchFamily="18" charset="0"/>
              </a:rPr>
              <a:t> </a:t>
            </a:r>
            <a:r>
              <a:rPr lang="ru-RU" sz="3600" b="1" dirty="0" err="1">
                <a:solidFill>
                  <a:prstClr val="black"/>
                </a:solidFill>
                <a:latin typeface="Times New Roman" pitchFamily="18" charset="0"/>
                <a:ea typeface="Calibri"/>
                <a:cs typeface="Times New Roman" pitchFamily="18" charset="0"/>
              </a:rPr>
              <a:t>вазифесининъ</a:t>
            </a:r>
            <a:r>
              <a:rPr lang="ru-RU" sz="3600" b="1" dirty="0">
                <a:solidFill>
                  <a:prstClr val="black"/>
                </a:solidFill>
                <a:latin typeface="Times New Roman" pitchFamily="18" charset="0"/>
                <a:ea typeface="Calibri"/>
                <a:cs typeface="Times New Roman" pitchFamily="18" charset="0"/>
              </a:rPr>
              <a:t> </a:t>
            </a:r>
            <a:r>
              <a:rPr lang="ru-RU" sz="3600" b="1" dirty="0" err="1">
                <a:solidFill>
                  <a:prstClr val="black"/>
                </a:solidFill>
                <a:latin typeface="Times New Roman" pitchFamily="18" charset="0"/>
                <a:ea typeface="Calibri"/>
                <a:cs typeface="Times New Roman" pitchFamily="18" charset="0"/>
              </a:rPr>
              <a:t>тешкерюви</a:t>
            </a:r>
            <a:r>
              <a:rPr lang="ru-RU" sz="3600" b="1" dirty="0">
                <a:solidFill>
                  <a:prstClr val="black"/>
                </a:solidFill>
                <a:latin typeface="Times New Roman" pitchFamily="18" charset="0"/>
                <a:ea typeface="Calibri"/>
                <a:cs typeface="Times New Roman" pitchFamily="18" charset="0"/>
              </a:rPr>
              <a:t>.</a:t>
            </a:r>
          </a:p>
          <a:p>
            <a:pPr lvl="0" algn="ctr">
              <a:lnSpc>
                <a:spcPct val="115000"/>
              </a:lnSpc>
              <a:spcAft>
                <a:spcPts val="1000"/>
              </a:spcAft>
            </a:pPr>
            <a:r>
              <a:rPr lang="ru-RU" sz="3600" b="1" dirty="0" err="1">
                <a:solidFill>
                  <a:prstClr val="black"/>
                </a:solidFill>
                <a:latin typeface="Times New Roman" pitchFamily="18" charset="0"/>
                <a:ea typeface="Calibri"/>
                <a:cs typeface="Times New Roman" pitchFamily="18" charset="0"/>
              </a:rPr>
              <a:t>Абляй</a:t>
            </a:r>
            <a:r>
              <a:rPr lang="ru-RU" sz="3600" b="1" dirty="0">
                <a:solidFill>
                  <a:prstClr val="black"/>
                </a:solidFill>
                <a:latin typeface="Times New Roman" pitchFamily="18" charset="0"/>
                <a:ea typeface="Calibri"/>
                <a:cs typeface="Times New Roman" pitchFamily="18" charset="0"/>
              </a:rPr>
              <a:t> Шамиль </a:t>
            </a:r>
            <a:r>
              <a:rPr lang="ru-RU" sz="3600" b="1" dirty="0" err="1">
                <a:solidFill>
                  <a:prstClr val="black"/>
                </a:solidFill>
                <a:latin typeface="Times New Roman" pitchFamily="18" charset="0"/>
                <a:ea typeface="Calibri"/>
                <a:cs typeface="Times New Roman" pitchFamily="18" charset="0"/>
              </a:rPr>
              <a:t>Чонъгъарлы</a:t>
            </a:r>
            <a:endParaRPr lang="ru-RU" sz="3600" b="1" dirty="0">
              <a:solidFill>
                <a:prstClr val="black"/>
              </a:solidFill>
              <a:latin typeface="Times New Roman" pitchFamily="18" charset="0"/>
              <a:ea typeface="Calibri"/>
              <a:cs typeface="Times New Roman" pitchFamily="18" charset="0"/>
            </a:endParaRPr>
          </a:p>
          <a:p>
            <a:pPr lvl="0" algn="ctr">
              <a:lnSpc>
                <a:spcPct val="115000"/>
              </a:lnSpc>
              <a:spcAft>
                <a:spcPts val="1000"/>
              </a:spcAft>
            </a:pPr>
            <a:r>
              <a:rPr lang="ru-RU" sz="3600" b="1" dirty="0">
                <a:solidFill>
                  <a:prstClr val="black"/>
                </a:solidFill>
                <a:latin typeface="Times New Roman" pitchFamily="18" charset="0"/>
                <a:ea typeface="Calibri"/>
                <a:cs typeface="Times New Roman" pitchFamily="18" charset="0"/>
              </a:rPr>
              <a:t>1900- -1942</a:t>
            </a:r>
          </a:p>
          <a:p>
            <a:pPr lvl="0" algn="ctr">
              <a:lnSpc>
                <a:spcPct val="115000"/>
              </a:lnSpc>
              <a:spcAft>
                <a:spcPts val="1000"/>
              </a:spcAft>
            </a:pPr>
            <a:r>
              <a:rPr lang="ru-RU" sz="3600" b="1" dirty="0">
                <a:solidFill>
                  <a:prstClr val="black"/>
                </a:solidFill>
                <a:latin typeface="Times New Roman" pitchFamily="18" charset="0"/>
                <a:ea typeface="Calibri"/>
                <a:cs typeface="Times New Roman" pitchFamily="18" charset="0"/>
              </a:rPr>
              <a:t>« </a:t>
            </a:r>
            <a:r>
              <a:rPr lang="ru-RU" sz="3600" b="1" dirty="0" err="1" smtClean="0">
                <a:solidFill>
                  <a:prstClr val="black"/>
                </a:solidFill>
                <a:latin typeface="Times New Roman" pitchFamily="18" charset="0"/>
                <a:ea typeface="Calibri"/>
                <a:cs typeface="Times New Roman" pitchFamily="18" charset="0"/>
              </a:rPr>
              <a:t>Далгъа</a:t>
            </a:r>
            <a:r>
              <a:rPr lang="ru-RU" sz="3600" b="1" dirty="0" smtClean="0">
                <a:solidFill>
                  <a:prstClr val="black"/>
                </a:solidFill>
                <a:latin typeface="Times New Roman" pitchFamily="18" charset="0"/>
                <a:ea typeface="Calibri"/>
                <a:cs typeface="Times New Roman" pitchFamily="18" charset="0"/>
              </a:rPr>
              <a:t> ».</a:t>
            </a:r>
            <a:endParaRPr lang="ru-RU" sz="3600" b="1"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8069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58" y="1556792"/>
            <a:ext cx="66675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6536" y="355303"/>
            <a:ext cx="7563545" cy="769441"/>
          </a:xfrm>
          <a:prstGeom prst="rect">
            <a:avLst/>
          </a:prstGeom>
          <a:noFill/>
        </p:spPr>
        <p:txBody>
          <a:bodyPr wrap="none" rtlCol="0">
            <a:spAutoFit/>
          </a:bodyPr>
          <a:lstStyle/>
          <a:p>
            <a:pPr algn="ctr"/>
            <a:r>
              <a:rPr lang="ru-RU" sz="4400" dirty="0" err="1" smtClean="0">
                <a:solidFill>
                  <a:schemeClr val="bg1"/>
                </a:solidFill>
                <a:latin typeface="Times New Roman" pitchFamily="18" charset="0"/>
                <a:cs typeface="Times New Roman" pitchFamily="18" charset="0"/>
              </a:rPr>
              <a:t>Къара</a:t>
            </a:r>
            <a:r>
              <a:rPr lang="ru-RU" sz="4400" dirty="0" smtClean="0">
                <a:solidFill>
                  <a:schemeClr val="bg1"/>
                </a:solidFill>
                <a:latin typeface="Times New Roman" pitchFamily="18" charset="0"/>
                <a:cs typeface="Times New Roman" pitchFamily="18" charset="0"/>
              </a:rPr>
              <a:t> </a:t>
            </a:r>
            <a:r>
              <a:rPr lang="ru-RU" sz="4400" dirty="0" err="1" smtClean="0">
                <a:solidFill>
                  <a:schemeClr val="bg1"/>
                </a:solidFill>
                <a:latin typeface="Times New Roman" pitchFamily="18" charset="0"/>
                <a:cs typeface="Times New Roman" pitchFamily="18" charset="0"/>
              </a:rPr>
              <a:t>денъизнинъ</a:t>
            </a:r>
            <a:r>
              <a:rPr lang="ru-RU" sz="4400" dirty="0" smtClean="0">
                <a:solidFill>
                  <a:schemeClr val="bg1"/>
                </a:solidFill>
                <a:latin typeface="Times New Roman" pitchFamily="18" charset="0"/>
                <a:cs typeface="Times New Roman" pitchFamily="18" charset="0"/>
              </a:rPr>
              <a:t> </a:t>
            </a:r>
            <a:r>
              <a:rPr lang="ru-RU" sz="4400" dirty="0" err="1" smtClean="0">
                <a:solidFill>
                  <a:schemeClr val="bg1"/>
                </a:solidFill>
                <a:latin typeface="Times New Roman" pitchFamily="18" charset="0"/>
                <a:cs typeface="Times New Roman" pitchFamily="18" charset="0"/>
              </a:rPr>
              <a:t>далгъалары</a:t>
            </a:r>
            <a:endParaRPr lang="ru-RU"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03971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z2.docdat.com/pars_docs/refs/140/139244/139244_html_m1a583f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2656"/>
            <a:ext cx="518457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97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eterkrima.ru/wp-content/uploads/2013/12/1841111c9c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2656"/>
            <a:ext cx="410527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cs417625.vk.me/v417625125/6c0c/WWDM6idsS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152" y="692696"/>
            <a:ext cx="684076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2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1864" y="332656"/>
            <a:ext cx="7020272" cy="2123658"/>
          </a:xfrm>
          <a:prstGeom prst="rect">
            <a:avLst/>
          </a:prstGeom>
        </p:spPr>
        <p:txBody>
          <a:bodyPr wrap="square">
            <a:spAutoFit/>
          </a:bodyPr>
          <a:lstStyle/>
          <a:p>
            <a:pPr lvl="0" algn="ctr">
              <a:defRPr/>
            </a:pPr>
            <a:r>
              <a:rPr lang="ru-RU" sz="4400" kern="0" dirty="0" err="1" smtClean="0">
                <a:solidFill>
                  <a:prstClr val="black"/>
                </a:solidFill>
                <a:latin typeface="Calibri"/>
              </a:rPr>
              <a:t>Янъы</a:t>
            </a:r>
            <a:r>
              <a:rPr lang="ru-RU" sz="4400" kern="0" dirty="0" smtClean="0">
                <a:solidFill>
                  <a:prstClr val="black"/>
                </a:solidFill>
                <a:latin typeface="Calibri"/>
              </a:rPr>
              <a:t> </a:t>
            </a:r>
            <a:r>
              <a:rPr lang="ru-RU" sz="4400" kern="0" dirty="0" err="1" smtClean="0">
                <a:solidFill>
                  <a:prstClr val="black"/>
                </a:solidFill>
                <a:latin typeface="Calibri"/>
              </a:rPr>
              <a:t>мевзу</a:t>
            </a:r>
            <a:r>
              <a:rPr lang="ru-RU" sz="4400" kern="0" dirty="0" smtClean="0">
                <a:solidFill>
                  <a:prstClr val="black"/>
                </a:solidFill>
                <a:latin typeface="Calibri"/>
              </a:rPr>
              <a:t>:</a:t>
            </a:r>
          </a:p>
          <a:p>
            <a:pPr lvl="0" algn="ctr">
              <a:defRPr/>
            </a:pPr>
            <a:endParaRPr lang="ru-RU" sz="4400" kern="0" dirty="0" smtClean="0">
              <a:solidFill>
                <a:prstClr val="black"/>
              </a:solidFill>
              <a:latin typeface="Calibri"/>
            </a:endParaRPr>
          </a:p>
          <a:p>
            <a:pPr lvl="0" algn="ctr">
              <a:defRPr/>
            </a:pPr>
            <a:r>
              <a:rPr lang="ru-RU" sz="4400" kern="0" dirty="0" err="1" smtClean="0">
                <a:solidFill>
                  <a:prstClr val="black"/>
                </a:solidFill>
                <a:latin typeface="Calibri"/>
              </a:rPr>
              <a:t>Эшреш</a:t>
            </a:r>
            <a:r>
              <a:rPr lang="ru-RU" sz="4400" kern="0" dirty="0" smtClean="0">
                <a:solidFill>
                  <a:prstClr val="black"/>
                </a:solidFill>
                <a:latin typeface="Calibri"/>
              </a:rPr>
              <a:t> </a:t>
            </a:r>
            <a:r>
              <a:rPr lang="ru-RU" sz="4400" kern="0" dirty="0" err="1">
                <a:solidFill>
                  <a:prstClr val="black"/>
                </a:solidFill>
                <a:latin typeface="Calibri"/>
              </a:rPr>
              <a:t>Шемьи</a:t>
            </a:r>
            <a:r>
              <a:rPr lang="ru-RU" sz="4400" kern="0" dirty="0">
                <a:solidFill>
                  <a:prstClr val="black"/>
                </a:solidFill>
                <a:latin typeface="Calibri"/>
              </a:rPr>
              <a:t> – Заде </a:t>
            </a:r>
            <a:endParaRPr lang="ru-RU" kern="0" dirty="0">
              <a:solidFill>
                <a:sysClr val="windowText" lastClr="000000"/>
              </a:solidFill>
            </a:endParaRPr>
          </a:p>
        </p:txBody>
      </p:sp>
      <p:sp>
        <p:nvSpPr>
          <p:cNvPr id="4" name="Прямоугольник 3"/>
          <p:cNvSpPr/>
          <p:nvPr/>
        </p:nvSpPr>
        <p:spPr>
          <a:xfrm>
            <a:off x="1061864" y="3102293"/>
            <a:ext cx="6894512" cy="1766637"/>
          </a:xfrm>
          <a:prstGeom prst="rect">
            <a:avLst/>
          </a:prstGeom>
        </p:spPr>
        <p:txBody>
          <a:bodyPr wrap="square">
            <a:spAutoFit/>
          </a:bodyPr>
          <a:lstStyle/>
          <a:p>
            <a:pPr lvl="0" algn="ctr">
              <a:spcBef>
                <a:spcPct val="20000"/>
              </a:spcBef>
            </a:pPr>
            <a:r>
              <a:rPr lang="ru-RU" sz="3200" dirty="0" err="1" smtClean="0">
                <a:solidFill>
                  <a:prstClr val="black"/>
                </a:solidFill>
                <a:latin typeface="Calibri"/>
              </a:rPr>
              <a:t>Омюр</a:t>
            </a:r>
            <a:r>
              <a:rPr lang="ru-RU" sz="3200" dirty="0" smtClean="0">
                <a:solidFill>
                  <a:prstClr val="black"/>
                </a:solidFill>
                <a:latin typeface="Calibri"/>
              </a:rPr>
              <a:t> </a:t>
            </a:r>
            <a:r>
              <a:rPr lang="ru-RU" sz="3200" dirty="0" err="1" smtClean="0">
                <a:solidFill>
                  <a:prstClr val="black"/>
                </a:solidFill>
                <a:latin typeface="Calibri"/>
              </a:rPr>
              <a:t>ве</a:t>
            </a:r>
            <a:r>
              <a:rPr lang="ru-RU" sz="3200" dirty="0" smtClean="0">
                <a:solidFill>
                  <a:prstClr val="black"/>
                </a:solidFill>
                <a:latin typeface="Calibri"/>
              </a:rPr>
              <a:t> </a:t>
            </a:r>
            <a:r>
              <a:rPr lang="ru-RU" sz="3200" dirty="0" err="1" smtClean="0">
                <a:solidFill>
                  <a:prstClr val="black"/>
                </a:solidFill>
                <a:latin typeface="Calibri"/>
              </a:rPr>
              <a:t>иджадий</a:t>
            </a:r>
            <a:r>
              <a:rPr lang="ru-RU" sz="3200" dirty="0" smtClean="0">
                <a:solidFill>
                  <a:prstClr val="black"/>
                </a:solidFill>
                <a:latin typeface="Calibri"/>
              </a:rPr>
              <a:t> </a:t>
            </a:r>
            <a:r>
              <a:rPr lang="ru-RU" sz="3200" dirty="0" err="1" smtClean="0">
                <a:solidFill>
                  <a:prstClr val="black"/>
                </a:solidFill>
                <a:latin typeface="Calibri"/>
              </a:rPr>
              <a:t>ёлу</a:t>
            </a:r>
            <a:r>
              <a:rPr lang="ru-RU" sz="3200" dirty="0" smtClean="0">
                <a:solidFill>
                  <a:prstClr val="black"/>
                </a:solidFill>
                <a:latin typeface="Calibri"/>
              </a:rPr>
              <a:t>.</a:t>
            </a:r>
          </a:p>
          <a:p>
            <a:pPr lvl="0" algn="ctr">
              <a:spcBef>
                <a:spcPct val="20000"/>
              </a:spcBef>
            </a:pPr>
            <a:r>
              <a:rPr lang="ru-RU" sz="3200" dirty="0" smtClean="0">
                <a:solidFill>
                  <a:prstClr val="black"/>
                </a:solidFill>
                <a:latin typeface="Calibri"/>
              </a:rPr>
              <a:t>« </a:t>
            </a:r>
            <a:r>
              <a:rPr lang="ru-RU" sz="3200" dirty="0" err="1">
                <a:solidFill>
                  <a:prstClr val="black"/>
                </a:solidFill>
                <a:latin typeface="Calibri"/>
              </a:rPr>
              <a:t>Бабамнынъ</a:t>
            </a:r>
            <a:r>
              <a:rPr lang="ru-RU" sz="3200" dirty="0">
                <a:solidFill>
                  <a:prstClr val="black"/>
                </a:solidFill>
                <a:latin typeface="Calibri"/>
              </a:rPr>
              <a:t> </a:t>
            </a:r>
            <a:r>
              <a:rPr lang="ru-RU" sz="3200" dirty="0" err="1">
                <a:solidFill>
                  <a:prstClr val="black"/>
                </a:solidFill>
                <a:latin typeface="Calibri"/>
              </a:rPr>
              <a:t>васиети</a:t>
            </a:r>
            <a:r>
              <a:rPr lang="ru-RU" sz="3200" dirty="0" smtClean="0">
                <a:solidFill>
                  <a:prstClr val="black"/>
                </a:solidFill>
                <a:latin typeface="Calibri"/>
              </a:rPr>
              <a:t>»</a:t>
            </a:r>
          </a:p>
          <a:p>
            <a:pPr lvl="0" algn="ctr">
              <a:spcBef>
                <a:spcPct val="20000"/>
              </a:spcBef>
            </a:pPr>
            <a:endParaRPr lang="ru-RU" sz="3200" dirty="0">
              <a:solidFill>
                <a:prstClr val="black"/>
              </a:solidFill>
              <a:latin typeface="Calibri"/>
            </a:endParaRPr>
          </a:p>
        </p:txBody>
      </p:sp>
    </p:spTree>
    <p:extLst>
      <p:ext uri="{BB962C8B-B14F-4D97-AF65-F5344CB8AC3E}">
        <p14:creationId xmlns:p14="http://schemas.microsoft.com/office/powerpoint/2010/main" val="3375030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p:nvPr>
        </p:nvSpPr>
        <p:spPr>
          <a:xfrm>
            <a:off x="133350" y="1340768"/>
            <a:ext cx="4835525" cy="1728787"/>
          </a:xfrm>
        </p:spPr>
        <p:txBody>
          <a:bodyPr>
            <a:normAutofit lnSpcReduction="10000"/>
          </a:bodyPr>
          <a:lstStyle/>
          <a:p>
            <a:pPr fontAlgn="auto">
              <a:spcAft>
                <a:spcPts val="0"/>
              </a:spcAft>
              <a:buFont typeface="Wingdings" pitchFamily="2" charset="2"/>
              <a:buNone/>
              <a:defRPr/>
            </a:pPr>
            <a:endParaRPr lang="ru-RU" b="1" dirty="0"/>
          </a:p>
          <a:p>
            <a:pPr fontAlgn="auto">
              <a:spcAft>
                <a:spcPts val="0"/>
              </a:spcAft>
              <a:buFont typeface="Wingdings" pitchFamily="2" charset="2"/>
              <a:buNone/>
              <a:defRPr/>
            </a:pPr>
            <a:r>
              <a:rPr lang="ru-RU" b="1" dirty="0"/>
              <a:t>ЭШРЕФ ШЕМЬИ-ЗАДЕ</a:t>
            </a:r>
          </a:p>
          <a:p>
            <a:pPr algn="ctr" fontAlgn="auto">
              <a:spcAft>
                <a:spcPts val="0"/>
              </a:spcAft>
              <a:buFont typeface="Wingdings" pitchFamily="2" charset="2"/>
              <a:buNone/>
              <a:defRPr/>
            </a:pPr>
            <a:r>
              <a:rPr lang="ru-RU" b="1" dirty="0"/>
              <a:t>(1908 – 1978)</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75" y="404813"/>
            <a:ext cx="4175125"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3501008"/>
            <a:ext cx="4176464" cy="2031325"/>
          </a:xfrm>
          <a:prstGeom prst="rect">
            <a:avLst/>
          </a:prstGeom>
          <a:noFill/>
        </p:spPr>
        <p:txBody>
          <a:bodyPr wrap="square" rtlCol="0">
            <a:spAutoFit/>
          </a:bodyPr>
          <a:lstStyle/>
          <a:p>
            <a:pPr algn="ctr"/>
            <a:r>
              <a:rPr lang="ru-RU" dirty="0" smtClean="0">
                <a:solidFill>
                  <a:prstClr val="black"/>
                </a:solidFill>
              </a:rPr>
              <a:t>« </a:t>
            </a:r>
            <a:r>
              <a:rPr lang="ru-RU" dirty="0" err="1" smtClean="0">
                <a:solidFill>
                  <a:prstClr val="black"/>
                </a:solidFill>
              </a:rPr>
              <a:t>Акъикъий</a:t>
            </a:r>
            <a:r>
              <a:rPr lang="ru-RU" dirty="0" smtClean="0">
                <a:solidFill>
                  <a:prstClr val="black"/>
                </a:solidFill>
              </a:rPr>
              <a:t> </a:t>
            </a:r>
            <a:r>
              <a:rPr lang="ru-RU" dirty="0" err="1" smtClean="0">
                <a:solidFill>
                  <a:prstClr val="black"/>
                </a:solidFill>
              </a:rPr>
              <a:t>шаир</a:t>
            </a:r>
            <a:r>
              <a:rPr lang="ru-RU" dirty="0" smtClean="0">
                <a:solidFill>
                  <a:prstClr val="black"/>
                </a:solidFill>
              </a:rPr>
              <a:t> </a:t>
            </a:r>
            <a:r>
              <a:rPr lang="ru-RU" dirty="0" err="1" smtClean="0">
                <a:solidFill>
                  <a:prstClr val="black"/>
                </a:solidFill>
              </a:rPr>
              <a:t>ольмей</a:t>
            </a:r>
            <a:r>
              <a:rPr lang="ru-RU" dirty="0" smtClean="0">
                <a:solidFill>
                  <a:prstClr val="black"/>
                </a:solidFill>
              </a:rPr>
              <a:t>.</a:t>
            </a:r>
          </a:p>
          <a:p>
            <a:pPr algn="ctr"/>
            <a:r>
              <a:rPr lang="ru-RU" dirty="0" smtClean="0">
                <a:solidFill>
                  <a:prstClr val="black"/>
                </a:solidFill>
              </a:rPr>
              <a:t>О, </a:t>
            </a:r>
            <a:r>
              <a:rPr lang="ru-RU" dirty="0" err="1" smtClean="0">
                <a:solidFill>
                  <a:prstClr val="black"/>
                </a:solidFill>
              </a:rPr>
              <a:t>халкънынъ</a:t>
            </a:r>
            <a:r>
              <a:rPr lang="ru-RU" dirty="0" smtClean="0">
                <a:solidFill>
                  <a:prstClr val="black"/>
                </a:solidFill>
              </a:rPr>
              <a:t> </a:t>
            </a:r>
            <a:r>
              <a:rPr lang="ru-RU" dirty="0" err="1" smtClean="0">
                <a:solidFill>
                  <a:prstClr val="black"/>
                </a:solidFill>
              </a:rPr>
              <a:t>хатырасында</a:t>
            </a:r>
            <a:r>
              <a:rPr lang="ru-RU" dirty="0" smtClean="0">
                <a:solidFill>
                  <a:prstClr val="black"/>
                </a:solidFill>
              </a:rPr>
              <a:t> </a:t>
            </a:r>
            <a:r>
              <a:rPr lang="ru-RU" dirty="0" err="1" smtClean="0">
                <a:solidFill>
                  <a:prstClr val="black"/>
                </a:solidFill>
              </a:rPr>
              <a:t>эбедий</a:t>
            </a:r>
            <a:endParaRPr lang="ru-RU" dirty="0">
              <a:solidFill>
                <a:prstClr val="black"/>
              </a:solidFill>
            </a:endParaRPr>
          </a:p>
          <a:p>
            <a:pPr algn="ctr"/>
            <a:r>
              <a:rPr lang="ru-RU" dirty="0" err="1">
                <a:solidFill>
                  <a:prstClr val="black"/>
                </a:solidFill>
              </a:rPr>
              <a:t>я</a:t>
            </a:r>
            <a:r>
              <a:rPr lang="ru-RU" dirty="0" err="1" smtClean="0">
                <a:solidFill>
                  <a:prstClr val="black"/>
                </a:solidFill>
              </a:rPr>
              <a:t>шай</a:t>
            </a:r>
            <a:r>
              <a:rPr lang="ru-RU" dirty="0" smtClean="0">
                <a:solidFill>
                  <a:prstClr val="black"/>
                </a:solidFill>
              </a:rPr>
              <a:t>».</a:t>
            </a:r>
          </a:p>
          <a:p>
            <a:pPr algn="ctr"/>
            <a:endParaRPr lang="ru-RU" dirty="0">
              <a:solidFill>
                <a:prstClr val="black"/>
              </a:solidFill>
            </a:endParaRPr>
          </a:p>
          <a:p>
            <a:pPr algn="ctr"/>
            <a:r>
              <a:rPr lang="ru-RU" dirty="0" smtClean="0">
                <a:solidFill>
                  <a:prstClr val="black"/>
                </a:solidFill>
              </a:rPr>
              <a:t>« Настоящий поэт  не умирает.</a:t>
            </a:r>
          </a:p>
          <a:p>
            <a:pPr algn="ctr"/>
            <a:r>
              <a:rPr lang="ru-RU" dirty="0" smtClean="0">
                <a:solidFill>
                  <a:prstClr val="black"/>
                </a:solidFill>
              </a:rPr>
              <a:t>Он вечно живет в памяти народной».</a:t>
            </a:r>
          </a:p>
          <a:p>
            <a:pPr algn="ctr"/>
            <a:endParaRPr lang="ru-RU" dirty="0">
              <a:solidFill>
                <a:prstClr val="black"/>
              </a:solidFill>
            </a:endParaRPr>
          </a:p>
        </p:txBody>
      </p:sp>
    </p:spTree>
    <p:extLst>
      <p:ext uri="{BB962C8B-B14F-4D97-AF65-F5344CB8AC3E}">
        <p14:creationId xmlns:p14="http://schemas.microsoft.com/office/powerpoint/2010/main" val="29028686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TM01972873[[fn=Лето]]</Template>
  <TotalTime>165</TotalTime>
  <Words>789</Words>
  <Application>Microsoft Office PowerPoint</Application>
  <PresentationFormat>Экран (4:3)</PresentationFormat>
  <Paragraphs>126</Paragraphs>
  <Slides>27</Slides>
  <Notes>11</Notes>
  <HiddenSlides>0</HiddenSlides>
  <MMClips>0</MMClips>
  <ScaleCrop>false</ScaleCrop>
  <HeadingPairs>
    <vt:vector size="4" baseType="variant">
      <vt:variant>
        <vt:lpstr>Тема</vt:lpstr>
      </vt:variant>
      <vt:variant>
        <vt:i4>12</vt:i4>
      </vt:variant>
      <vt:variant>
        <vt:lpstr>Заголовки слайдов</vt:lpstr>
      </vt:variant>
      <vt:variant>
        <vt:i4>27</vt:i4>
      </vt:variant>
    </vt:vector>
  </HeadingPairs>
  <TitlesOfParts>
    <vt:vector size="39" baseType="lpstr">
      <vt:lpstr>Summer</vt:lpstr>
      <vt:lpstr>1_Трек</vt:lpstr>
      <vt:lpstr>Оформление по умолчанию</vt:lpstr>
      <vt:lpstr>1_Оформление по умолчанию</vt:lpstr>
      <vt:lpstr>2_Оформление по умолчанию</vt:lpstr>
      <vt:lpstr>4_Оформление по умолчанию</vt:lpstr>
      <vt:lpstr>5_Оформление по умолчанию</vt:lpstr>
      <vt:lpstr>6_Оформление по умолчанию</vt:lpstr>
      <vt:lpstr>7_Оформление по умолчанию</vt:lpstr>
      <vt:lpstr>3_Оформление по умолчанию</vt:lpstr>
      <vt:lpstr>8_Оформление по умолчанию</vt:lpstr>
      <vt:lpstr>9_Оформление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PC</cp:lastModifiedBy>
  <cp:revision>20</cp:revision>
  <dcterms:created xsi:type="dcterms:W3CDTF">2015-02-23T06:10:13Z</dcterms:created>
  <dcterms:modified xsi:type="dcterms:W3CDTF">2015-02-24T17:10:43Z</dcterms:modified>
</cp:coreProperties>
</file>