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74" r:id="rId1"/>
  </p:sldMasterIdLst>
  <p:sldIdLst>
    <p:sldId id="256" r:id="rId2"/>
    <p:sldId id="258" r:id="rId3"/>
    <p:sldId id="260" r:id="rId4"/>
    <p:sldId id="259" r:id="rId5"/>
    <p:sldId id="261" r:id="rId6"/>
    <p:sldId id="263" r:id="rId7"/>
    <p:sldId id="264" r:id="rId8"/>
    <p:sldId id="262" r:id="rId9"/>
    <p:sldId id="265" r:id="rId10"/>
    <p:sldId id="266" r:id="rId11"/>
    <p:sldId id="267" r:id="rId12"/>
    <p:sldId id="268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96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 autoAdjust="0"/>
  </p:normalViewPr>
  <p:slideViewPr>
    <p:cSldViewPr snapToGrid="0">
      <p:cViewPr varScale="1">
        <p:scale>
          <a:sx n="73" d="100"/>
          <a:sy n="73" d="100"/>
        </p:scale>
        <p:origin x="-624" y="-10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30"/>
            <a:ext cx="103632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3F103-BC34-4FE4-A40E-EDDEECFDA5D0}" type="datetimeFigureOut">
              <a:rPr lang="en-US" smtClean="0"/>
              <a:pPr/>
              <a:t>4/4/2017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6D93-FCAC-47E0-A2EE-787E62CA814C}" type="datetimeFigureOut">
              <a:rPr lang="en-US" smtClean="0"/>
              <a:pPr/>
              <a:t>4/4/2017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11785600" y="274643"/>
            <a:ext cx="36576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12800" y="274643"/>
            <a:ext cx="107696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879A6-0FD0-4734-A311-86BFCA472E6E}" type="datetimeFigureOut">
              <a:rPr lang="en-US" smtClean="0"/>
              <a:pPr/>
              <a:t>4/4/2017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smtClean="0"/>
              <a:pPr/>
              <a:t>4/4/2017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5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smtClean="0"/>
              <a:pPr/>
              <a:t>4/4/2017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12800" y="1600205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8229600" y="1600205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smtClean="0"/>
              <a:pPr/>
              <a:t>4/4/2017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70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70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smtClean="0"/>
              <a:pPr/>
              <a:t>4/4/2017</a:t>
            </a:fld>
            <a:endParaRPr lang="en-US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smtClean="0"/>
              <a:pPr/>
              <a:t>4/4/2017</a:t>
            </a:fld>
            <a:endParaRPr lang="en-US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smtClean="0"/>
              <a:pPr/>
              <a:t>4/4/2017</a:t>
            </a:fld>
            <a:endParaRPr lang="en-US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733" y="273055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smtClean="0"/>
              <a:pPr/>
              <a:t>4/4/2017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smtClean="0"/>
              <a:pPr/>
              <a:t>4/4/2017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5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5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E451C3-0FF4-47C4-B829-773ADF60F88C}" type="datetimeFigureOut">
              <a:rPr lang="en-US" smtClean="0"/>
              <a:pPr/>
              <a:t>4/4/2017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5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5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Картинки по запросу фоны для презентаций по обществознанию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99062" y="2063931"/>
            <a:ext cx="8516983" cy="2207623"/>
          </a:xfrm>
        </p:spPr>
        <p:txBody>
          <a:bodyPr/>
          <a:lstStyle/>
          <a:p>
            <a:pPr algn="ctr"/>
            <a:r>
              <a:rPr lang="ru-RU" sz="6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ВИДЫ И ФОРМЫ КЛАССНОГО ЧАСА</a:t>
            </a:r>
            <a:endParaRPr lang="ru-RU" sz="6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>
          <a:xfrm>
            <a:off x="5617028" y="5434148"/>
            <a:ext cx="5995851" cy="613955"/>
          </a:xfrm>
        </p:spPr>
        <p:txBody>
          <a:bodyPr>
            <a:normAutofit fontScale="25000" lnSpcReduction="20000"/>
          </a:bodyPr>
          <a:lstStyle/>
          <a:p>
            <a:pPr algn="r"/>
            <a:r>
              <a:rPr lang="ru-RU" sz="5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Подготовила:  Денисенко М. Е. </a:t>
            </a:r>
          </a:p>
          <a:p>
            <a:pPr algn="r"/>
            <a:r>
              <a:rPr lang="ru-RU" sz="5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учитель начальных классов</a:t>
            </a:r>
          </a:p>
          <a:p>
            <a:pPr algn="r"/>
            <a:r>
              <a:rPr lang="ru-RU" sz="5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МБОУ «СОШ №1 </a:t>
            </a:r>
          </a:p>
          <a:p>
            <a:pPr algn="r"/>
            <a:r>
              <a:rPr lang="ru-RU" sz="5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г. Бахчисарай</a:t>
            </a:r>
          </a:p>
          <a:p>
            <a:endParaRPr lang="ru-RU" sz="1600" dirty="0" smtClean="0"/>
          </a:p>
          <a:p>
            <a:pPr algn="r"/>
            <a:endParaRPr lang="ru-RU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Объект 3"/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="" xmlns:a14="http://schemas.microsoft.com/office/drawing/2010/main">
                  <a14:imgLayer r:embed="rId4">
                    <a14:imgEffect>
                      <a14:backgroundRemoval t="0" b="43156" l="0" r="66454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rcRect t="-1526" r="43746" b="61593"/>
          <a:stretch/>
        </p:blipFill>
        <p:spPr bwMode="gray">
          <a:xfrm>
            <a:off x="414273" y="0"/>
            <a:ext cx="5065926" cy="3567447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995291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Картинки по запросу фоны для презентаций по обществознанию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"/>
            <a:ext cx="12192000" cy="6858000"/>
          </a:xfrm>
          <a:prstGeom prst="rect">
            <a:avLst/>
          </a:prstGeom>
          <a:noFill/>
        </p:spPr>
      </p:pic>
      <p:pic>
        <p:nvPicPr>
          <p:cNvPr id="7" name="Объект 3"/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="" xmlns:a14="http://schemas.microsoft.com/office/drawing/2010/main">
                  <a14:imgLayer r:embed="rId4">
                    <a14:imgEffect>
                      <a14:backgroundRemoval t="0" b="43156" l="0" r="66454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rcRect t="-1526" r="43746" b="61593"/>
          <a:stretch/>
        </p:blipFill>
        <p:spPr bwMode="gray">
          <a:xfrm flipH="1">
            <a:off x="7291145" y="791882"/>
            <a:ext cx="5065926" cy="3567447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95210" y="862613"/>
            <a:ext cx="8761413" cy="706964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/>
              <a:t>Игровые формы классных часов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43944" y="2266682"/>
            <a:ext cx="10263947" cy="4074847"/>
          </a:xfrm>
        </p:spPr>
        <p:txBody>
          <a:bodyPr>
            <a:normAutofit fontScale="77500" lnSpcReduction="20000"/>
          </a:bodyPr>
          <a:lstStyle/>
          <a:p>
            <a:r>
              <a:rPr lang="ru-RU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Интеллектуальные игры;</a:t>
            </a:r>
          </a:p>
          <a:p>
            <a:r>
              <a:rPr lang="ru-RU" b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тестовая игра, которая представляет собой набор утверждений и заданное количество </a:t>
            </a:r>
            <a:r>
              <a:rPr lang="ru-RU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вариантов </a:t>
            </a:r>
            <a:r>
              <a:rPr lang="ru-RU" b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ответов к </a:t>
            </a:r>
            <a:r>
              <a:rPr lang="ru-RU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ним.</a:t>
            </a:r>
          </a:p>
          <a:p>
            <a:r>
              <a:rPr lang="ru-RU" b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"Обстоятельства, признаки, свойства" - разновидность игр, в которых об искомом объекте со-общаются последовательно все более конкретные сведения. </a:t>
            </a:r>
            <a:endParaRPr lang="ru-RU" b="1" dirty="0" smtClean="0">
              <a:solidFill>
                <a:srgbClr val="008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"Заполнение пропусков" - во фразе пропускается или заменяется ключевое слово, которое необходимо восстановить или вспомнить</a:t>
            </a:r>
            <a:r>
              <a:rPr lang="ru-RU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b="1" dirty="0">
              <a:solidFill>
                <a:srgbClr val="008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"Вопрос - ответ" - интеллектуальные игры, в которых участникам предлагается за </a:t>
            </a:r>
            <a:r>
              <a:rPr lang="ru-RU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определенное </a:t>
            </a:r>
            <a:r>
              <a:rPr lang="ru-RU" b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время ответить на </a:t>
            </a:r>
            <a:r>
              <a:rPr lang="ru-RU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вопросы.</a:t>
            </a:r>
            <a:endParaRPr lang="ru-RU" b="1" dirty="0">
              <a:solidFill>
                <a:srgbClr val="008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569738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Картинки по запросу фоны для презентаций по обществознанию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"/>
            <a:ext cx="12192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599" y="274638"/>
            <a:ext cx="11330609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Мероприятия по психологическому просвещению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b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Тренинг- метод активного обучения, направленный на развитие знаний, умений, навыков и </a:t>
            </a:r>
            <a:r>
              <a:rPr lang="ru-RU" sz="2800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социальных установок;</a:t>
            </a:r>
          </a:p>
          <a:p>
            <a:pPr marL="0" indent="0">
              <a:buNone/>
            </a:pPr>
            <a:r>
              <a:rPr lang="ru-RU" sz="2800" b="1" u="sng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Методы, используемые на </a:t>
            </a:r>
            <a:r>
              <a:rPr lang="ru-RU" sz="2800" b="1" u="sng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тренингах: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2800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Групповая дискуссия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2800" b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Игровые методы включают в себя ситуационно-ролевые, дидактические, творческие, </a:t>
            </a:r>
            <a:r>
              <a:rPr lang="ru-RU" sz="2800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организационно-деятельные</a:t>
            </a:r>
            <a:r>
              <a:rPr lang="ru-RU" sz="2800" b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, имитационные, деловые </a:t>
            </a:r>
            <a:r>
              <a:rPr lang="ru-RU" sz="2800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игры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2800" b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Моделирование </a:t>
            </a:r>
            <a:r>
              <a:rPr lang="ru-RU" sz="2800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ситуаций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2800" b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Медитативные техники 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98325" y="5105079"/>
            <a:ext cx="3846909" cy="1438781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710631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Картинки по запросу фоны для презентаций по обществознанию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"/>
            <a:ext cx="12192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Формы работы с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учащимися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вне школы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20347" y="1683026"/>
            <a:ext cx="9223513" cy="5174973"/>
          </a:xfrm>
        </p:spPr>
        <p:txBody>
          <a:bodyPr>
            <a:normAutofit fontScale="70000" lnSpcReduction="20000"/>
          </a:bodyPr>
          <a:lstStyle/>
          <a:p>
            <a:r>
              <a:rPr lang="ru-RU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Экскурсия</a:t>
            </a:r>
          </a:p>
          <a:p>
            <a:pPr marL="0" indent="0">
              <a:buNone/>
            </a:pPr>
            <a:r>
              <a:rPr lang="ru-RU" b="1" u="sng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Этапы </a:t>
            </a:r>
            <a:r>
              <a:rPr lang="ru-RU" b="1" u="sng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проведения </a:t>
            </a:r>
            <a:r>
              <a:rPr lang="ru-RU" b="1" u="sng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экскурсий:</a:t>
            </a:r>
          </a:p>
          <a:p>
            <a:r>
              <a:rPr lang="ru-RU" b="1" dirty="0" err="1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доэкскурсионная</a:t>
            </a:r>
            <a:r>
              <a:rPr lang="ru-RU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подготовка учителя и учеников;</a:t>
            </a:r>
          </a:p>
          <a:p>
            <a:r>
              <a:rPr lang="ru-RU" b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проведение экскурсии;</a:t>
            </a:r>
          </a:p>
          <a:p>
            <a:r>
              <a:rPr lang="ru-RU" b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обработка экскурсионного материала.</a:t>
            </a:r>
          </a:p>
          <a:p>
            <a:pPr marL="0" indent="0">
              <a:buNone/>
            </a:pPr>
            <a:r>
              <a:rPr lang="ru-RU" b="1" u="sng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Формы закрепления полученной </a:t>
            </a:r>
            <a:r>
              <a:rPr lang="ru-RU" b="1" u="sng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информации:</a:t>
            </a:r>
          </a:p>
          <a:p>
            <a:r>
              <a:rPr lang="ru-RU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беседа</a:t>
            </a:r>
            <a:r>
              <a:rPr lang="ru-RU" b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b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коллекционирование;</a:t>
            </a:r>
          </a:p>
          <a:p>
            <a:r>
              <a:rPr lang="ru-RU" b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создание разнообразных макетов, поделок, рисование и т. д.;</a:t>
            </a:r>
          </a:p>
          <a:p>
            <a:r>
              <a:rPr lang="ru-RU" b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оформление альбомов;</a:t>
            </a:r>
          </a:p>
          <a:p>
            <a:r>
              <a:rPr lang="ru-RU" b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подбор и чтение специальной литературы;</a:t>
            </a:r>
          </a:p>
          <a:p>
            <a:r>
              <a:rPr lang="ru-RU" b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игры и игровые упражнения.</a:t>
            </a:r>
          </a:p>
          <a:p>
            <a:r>
              <a:rPr lang="ru-RU" b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Посещение музея не должно быть одноразовым. Наибольший познавательный эффект имеют экскурсионные циклы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434" y="1680632"/>
            <a:ext cx="2213040" cy="4493141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794530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Картинки по запросу фоны для презентаций по обществознанию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191999" cy="674137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0574" y="636104"/>
            <a:ext cx="10667999" cy="1044528"/>
          </a:xfrm>
        </p:spPr>
        <p:txBody>
          <a:bodyPr>
            <a:noAutofit/>
          </a:bodyPr>
          <a:lstStyle/>
          <a:p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Содержание классных часов 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соответствует </a:t>
            </a: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следующим направлениям: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600" y="2054086"/>
            <a:ext cx="10972800" cy="4072081"/>
          </a:xfrm>
        </p:spPr>
        <p:txBody>
          <a:bodyPr/>
          <a:lstStyle/>
          <a:p>
            <a:r>
              <a:rPr lang="ru-RU" sz="4000" b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гражданско-патриотическое воспитание;</a:t>
            </a:r>
          </a:p>
          <a:p>
            <a:r>
              <a:rPr lang="ru-RU" sz="4000" b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нравственное воспитание;</a:t>
            </a:r>
          </a:p>
          <a:p>
            <a:r>
              <a:rPr lang="ru-RU" sz="4000" b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правовое воспитание;</a:t>
            </a:r>
          </a:p>
          <a:p>
            <a:r>
              <a:rPr lang="ru-RU" sz="4000" b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физическое и умственное развитие личности.</a:t>
            </a:r>
          </a:p>
          <a:p>
            <a:endParaRPr lang="ru-RU" dirty="0"/>
          </a:p>
        </p:txBody>
      </p:sp>
      <p:pic>
        <p:nvPicPr>
          <p:cNvPr id="4" name="Объект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64455" b="27300"/>
          <a:stretch/>
        </p:blipFill>
        <p:spPr>
          <a:xfrm>
            <a:off x="9977670" y="2065270"/>
            <a:ext cx="2214330" cy="4492759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7654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Картинки по запросу фоны для презентаций по обществознанию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"/>
            <a:ext cx="12192000" cy="6858000"/>
          </a:xfrm>
          <a:prstGeom prst="rect">
            <a:avLst/>
          </a:prstGeom>
          <a:noFill/>
        </p:spPr>
      </p:pic>
      <p:pic>
        <p:nvPicPr>
          <p:cNvPr id="4" name="Объект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64455" b="27300"/>
          <a:stretch/>
        </p:blipFill>
        <p:spPr>
          <a:xfrm flipH="1">
            <a:off x="0" y="2155422"/>
            <a:ext cx="2214330" cy="4492759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7"/>
            <a:ext cx="11158330" cy="1289119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Основные принципы деятельности при организации и проведении классных часов: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060620" y="2093843"/>
            <a:ext cx="9569003" cy="4554338"/>
          </a:xfrm>
        </p:spPr>
        <p:txBody>
          <a:bodyPr>
            <a:normAutofit/>
          </a:bodyPr>
          <a:lstStyle/>
          <a:p>
            <a:r>
              <a:rPr lang="ru-RU" sz="4000" b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Принцип взаимосвязи сознания и деятельности </a:t>
            </a:r>
            <a:r>
              <a:rPr lang="ru-RU" sz="4000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ru-RU" sz="4000" b="1" dirty="0">
              <a:solidFill>
                <a:srgbClr val="008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4000" b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Принцип личностно-ориентированного </a:t>
            </a:r>
            <a:r>
              <a:rPr lang="ru-RU" sz="4000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подхода;</a:t>
            </a:r>
          </a:p>
          <a:p>
            <a:r>
              <a:rPr lang="ru-RU" sz="4000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Принцип вариативности;</a:t>
            </a:r>
          </a:p>
          <a:p>
            <a:r>
              <a:rPr lang="ru-RU" sz="4000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Принцип продуктивности.</a:t>
            </a:r>
            <a:endParaRPr lang="ru-RU" sz="4000" dirty="0">
              <a:solidFill>
                <a:srgbClr val="008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835336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Картинки по запросу фоны для презентаций по обществознанию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"/>
            <a:ext cx="12192000" cy="6858000"/>
          </a:xfrm>
          <a:prstGeom prst="rect">
            <a:avLst/>
          </a:prstGeom>
          <a:noFill/>
        </p:spPr>
      </p:pic>
      <p:pic>
        <p:nvPicPr>
          <p:cNvPr id="4" name="Объект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75339"/>
          <a:stretch/>
        </p:blipFill>
        <p:spPr>
          <a:xfrm>
            <a:off x="0" y="5379219"/>
            <a:ext cx="6044721" cy="1478781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7164" y="503583"/>
            <a:ext cx="10694506" cy="1258955"/>
          </a:xfrm>
        </p:spPr>
        <p:txBody>
          <a:bodyPr>
            <a:noAutofit/>
          </a:bodyPr>
          <a:lstStyle/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Основные компоненты классного часа: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25218" y="1497496"/>
            <a:ext cx="9448800" cy="4135937"/>
          </a:xfrm>
        </p:spPr>
        <p:txBody>
          <a:bodyPr>
            <a:normAutofit fontScale="85000" lnSpcReduction="20000"/>
          </a:bodyPr>
          <a:lstStyle/>
          <a:p>
            <a:r>
              <a:rPr lang="ru-RU" sz="3600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целевой;</a:t>
            </a:r>
            <a:endParaRPr lang="ru-RU" sz="3600" b="1" dirty="0">
              <a:solidFill>
                <a:srgbClr val="008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содержательный;</a:t>
            </a:r>
            <a:endParaRPr lang="ru-RU" sz="3600" b="1" dirty="0">
              <a:solidFill>
                <a:srgbClr val="008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b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организационно-деятельный - обучающиеся являются полноправными организаторами классного часа</a:t>
            </a:r>
            <a:r>
              <a:rPr lang="ru-RU" sz="3600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.;</a:t>
            </a:r>
            <a:endParaRPr lang="ru-RU" sz="3600" b="1" dirty="0">
              <a:solidFill>
                <a:srgbClr val="008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b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оценочно-аналитический - в качестве критериев оценки результативности классного часа выступают проявление и обогащение жизненного опыта </a:t>
            </a:r>
            <a:r>
              <a:rPr lang="ru-RU" sz="3600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ребенка.</a:t>
            </a:r>
            <a:endParaRPr lang="ru-RU" sz="3600" b="1" dirty="0">
              <a:solidFill>
                <a:srgbClr val="008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98218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Картинки по запросу фоны для презентаций по обществознанию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"/>
            <a:ext cx="12192000" cy="6858000"/>
          </a:xfrm>
          <a:prstGeom prst="rect">
            <a:avLst/>
          </a:prstGeom>
          <a:noFill/>
        </p:spPr>
      </p:pic>
      <p:pic>
        <p:nvPicPr>
          <p:cNvPr id="5" name="Объект 3"/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="" xmlns:a14="http://schemas.microsoft.com/office/drawing/2010/main">
                  <a14:imgLayer r:embed="rId4">
                    <a14:imgEffect>
                      <a14:backgroundRemoval t="0" b="43156" l="0" r="66454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rcRect t="-1526" r="43746" b="61593"/>
          <a:stretch/>
        </p:blipFill>
        <p:spPr bwMode="gray">
          <a:xfrm>
            <a:off x="0" y="975931"/>
            <a:ext cx="5065926" cy="3567447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1929" y="844002"/>
            <a:ext cx="8761413" cy="706964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/>
              <a:t>Технологические аспекты организации классного часа: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22830" y="2832964"/>
            <a:ext cx="10545429" cy="3838291"/>
          </a:xfrm>
        </p:spPr>
        <p:txBody>
          <a:bodyPr>
            <a:normAutofit fontScale="62500" lnSpcReduction="20000"/>
          </a:bodyPr>
          <a:lstStyle/>
          <a:p>
            <a:r>
              <a:rPr lang="ru-RU" b="1" dirty="0">
                <a:solidFill>
                  <a:srgbClr val="008000"/>
                </a:solidFill>
              </a:rPr>
              <a:t>определение педагогом совместно с учащимися тематики классных часов на новый учебный год;</a:t>
            </a:r>
          </a:p>
          <a:p>
            <a:r>
              <a:rPr lang="ru-RU" b="1" dirty="0">
                <a:solidFill>
                  <a:srgbClr val="008000"/>
                </a:solidFill>
              </a:rPr>
              <a:t>уточнение темы и цели классного часа, выбор формы проведения;</a:t>
            </a:r>
          </a:p>
          <a:p>
            <a:r>
              <a:rPr lang="ru-RU" b="1" dirty="0">
                <a:solidFill>
                  <a:srgbClr val="008000"/>
                </a:solidFill>
              </a:rPr>
              <a:t>определение времени и места проведения классного часа;</a:t>
            </a:r>
          </a:p>
          <a:p>
            <a:r>
              <a:rPr lang="ru-RU" b="1" dirty="0">
                <a:solidFill>
                  <a:srgbClr val="008000"/>
                </a:solidFill>
              </a:rPr>
              <a:t>определение ключевых моментов и разработка плана подготовки и проведения классного </a:t>
            </a:r>
            <a:r>
              <a:rPr lang="ru-RU" b="1" dirty="0" smtClean="0">
                <a:solidFill>
                  <a:srgbClr val="008000"/>
                </a:solidFill>
              </a:rPr>
              <a:t>часа</a:t>
            </a:r>
            <a:r>
              <a:rPr lang="ru-RU" b="1" dirty="0">
                <a:solidFill>
                  <a:srgbClr val="008000"/>
                </a:solidFill>
              </a:rPr>
              <a:t>;</a:t>
            </a:r>
          </a:p>
          <a:p>
            <a:r>
              <a:rPr lang="ru-RU" b="1" dirty="0">
                <a:solidFill>
                  <a:srgbClr val="008000"/>
                </a:solidFill>
              </a:rPr>
              <a:t>подбор соответствующего материала, наглядных пособий, музыкального оформления по </a:t>
            </a:r>
            <a:r>
              <a:rPr lang="ru-RU" b="1" dirty="0" smtClean="0">
                <a:solidFill>
                  <a:srgbClr val="008000"/>
                </a:solidFill>
              </a:rPr>
              <a:t>теме</a:t>
            </a:r>
            <a:r>
              <a:rPr lang="ru-RU" b="1" dirty="0">
                <a:solidFill>
                  <a:srgbClr val="008000"/>
                </a:solidFill>
              </a:rPr>
              <a:t>;</a:t>
            </a:r>
          </a:p>
          <a:p>
            <a:r>
              <a:rPr lang="ru-RU" b="1" dirty="0">
                <a:solidFill>
                  <a:srgbClr val="008000"/>
                </a:solidFill>
              </a:rPr>
              <a:t>определение участников подготовки и проведения классного часа;</a:t>
            </a:r>
          </a:p>
          <a:p>
            <a:r>
              <a:rPr lang="ru-RU" b="1" dirty="0">
                <a:solidFill>
                  <a:srgbClr val="008000"/>
                </a:solidFill>
              </a:rPr>
              <a:t>распределение заданий между участниками;</a:t>
            </a:r>
          </a:p>
          <a:p>
            <a:r>
              <a:rPr lang="ru-RU" b="1" dirty="0">
                <a:solidFill>
                  <a:srgbClr val="008000"/>
                </a:solidFill>
              </a:rPr>
              <a:t>проведение классного часа;</a:t>
            </a:r>
          </a:p>
          <a:p>
            <a:r>
              <a:rPr lang="ru-RU" b="1" dirty="0">
                <a:solidFill>
                  <a:srgbClr val="008000"/>
                </a:solidFill>
              </a:rPr>
              <a:t>анализ и оценка результативности классного часа и деятельности по его подготовке и </a:t>
            </a:r>
            <a:r>
              <a:rPr lang="ru-RU" b="1" dirty="0" smtClean="0">
                <a:solidFill>
                  <a:srgbClr val="008000"/>
                </a:solidFill>
              </a:rPr>
              <a:t>проведению</a:t>
            </a:r>
            <a:endParaRPr lang="ru-RU" b="1" dirty="0">
              <a:solidFill>
                <a:srgbClr val="008000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117552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Картинки по запросу фоны для презентаций по обществознанию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"/>
            <a:ext cx="12192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12192000" cy="1325562"/>
          </a:xfrm>
        </p:spPr>
        <p:txBody>
          <a:bodyPr>
            <a:normAutofit fontScale="90000"/>
          </a:bodyPr>
          <a:lstStyle/>
          <a:p>
            <a:pPr algn="l"/>
            <a:r>
              <a:rPr lang="ru-RU" b="1" dirty="0">
                <a:latin typeface="Times New Roman" pitchFamily="18" charset="0"/>
                <a:cs typeface="Times New Roman" pitchFamily="18" charset="0"/>
              </a:rPr>
              <a:t>Дискуссионные формы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проведения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классного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часа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78424" y="1492624"/>
            <a:ext cx="7737943" cy="4514297"/>
          </a:xfrm>
        </p:spPr>
        <p:txBody>
          <a:bodyPr>
            <a:noAutofit/>
          </a:bodyPr>
          <a:lstStyle/>
          <a:p>
            <a:r>
              <a:rPr lang="ru-RU" sz="4000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Диспут;</a:t>
            </a:r>
          </a:p>
          <a:p>
            <a:r>
              <a:rPr lang="ru-RU" sz="4000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Дискуссия;</a:t>
            </a:r>
          </a:p>
          <a:p>
            <a:r>
              <a:rPr lang="ru-RU" sz="4000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Конференция;</a:t>
            </a:r>
          </a:p>
          <a:p>
            <a:r>
              <a:rPr lang="ru-RU" sz="4000" b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Круглый </a:t>
            </a:r>
            <a:r>
              <a:rPr lang="ru-RU" sz="4000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стол;</a:t>
            </a:r>
          </a:p>
          <a:p>
            <a:r>
              <a:rPr lang="ru-RU" sz="4000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Гостиная;</a:t>
            </a:r>
          </a:p>
          <a:p>
            <a:r>
              <a:rPr lang="ru-RU" sz="4000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Салон;</a:t>
            </a:r>
          </a:p>
          <a:p>
            <a:r>
              <a:rPr lang="ru-RU" sz="4000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Лекторий.</a:t>
            </a:r>
            <a:endParaRPr lang="ru-RU" sz="4000" b="1" dirty="0">
              <a:solidFill>
                <a:srgbClr val="008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194" name="Picture 2" descr="Картинки по запросу работа в паре на уроке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50641" y="1805361"/>
            <a:ext cx="5753100" cy="459105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2139688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Картинки по запросу фоны для презентаций по обществознанию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"/>
            <a:ext cx="12192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2122" y="530087"/>
            <a:ext cx="11277599" cy="1202060"/>
          </a:xfrm>
        </p:spPr>
        <p:txBody>
          <a:bodyPr>
            <a:noAutofit/>
          </a:bodyPr>
          <a:lstStyle/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Мероприятия состязательного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характера: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6316" y="1656523"/>
            <a:ext cx="5014027" cy="3976912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Викторина;</a:t>
            </a:r>
            <a:endParaRPr lang="ru-RU" sz="2800" b="1" dirty="0">
              <a:solidFill>
                <a:srgbClr val="008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Конкурс: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800" b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конкурсы профессионального </a:t>
            </a:r>
            <a:r>
              <a:rPr lang="ru-RU" sz="2800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мастерства;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800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экологические конкурсы;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800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развлекательные конкурсы;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800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шоу-конкурсы;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800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конкурсы-викторины;</a:t>
            </a:r>
          </a:p>
        </p:txBody>
      </p:sp>
      <p:pic>
        <p:nvPicPr>
          <p:cNvPr id="4" name="Объект 5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42918" r="32179" b="31447"/>
          <a:stretch/>
        </p:blipFill>
        <p:spPr>
          <a:xfrm flipH="1">
            <a:off x="6767804" y="5137001"/>
            <a:ext cx="3842434" cy="1440766"/>
          </a:xfrm>
          <a:prstGeom prst="rect">
            <a:avLst/>
          </a:prstGeom>
        </p:spPr>
      </p:pic>
      <p:sp>
        <p:nvSpPr>
          <p:cNvPr id="5" name="Объект 2"/>
          <p:cNvSpPr txBox="1">
            <a:spLocks/>
          </p:cNvSpPr>
          <p:nvPr/>
        </p:nvSpPr>
        <p:spPr>
          <a:xfrm>
            <a:off x="6433146" y="1736036"/>
            <a:ext cx="4511750" cy="368410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4400" b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Клуб веселых и </a:t>
            </a:r>
            <a:r>
              <a:rPr lang="ru-RU" sz="4400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находчивых;</a:t>
            </a:r>
          </a:p>
          <a:p>
            <a:r>
              <a:rPr lang="ru-RU" sz="4400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Смотр;</a:t>
            </a:r>
          </a:p>
          <a:p>
            <a:r>
              <a:rPr lang="ru-RU" sz="4400" b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Презентация</a:t>
            </a:r>
            <a:r>
              <a:rPr lang="ru-RU" sz="4400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4400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Турнир.</a:t>
            </a:r>
          </a:p>
        </p:txBody>
      </p:sp>
    </p:spTree>
    <p:extLst>
      <p:ext uri="{BB962C8B-B14F-4D97-AF65-F5344CB8AC3E}">
        <p14:creationId xmlns="" xmlns:p14="http://schemas.microsoft.com/office/powerpoint/2010/main" val="2256943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Картинки по запросу фоны для презентаций по обществознанию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"/>
            <a:ext cx="12192000" cy="6858000"/>
          </a:xfrm>
          <a:prstGeom prst="rect">
            <a:avLst/>
          </a:prstGeom>
          <a:noFill/>
        </p:spPr>
      </p:pic>
      <p:pic>
        <p:nvPicPr>
          <p:cNvPr id="5" name="Объект 5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75339"/>
          <a:stretch/>
        </p:blipFill>
        <p:spPr>
          <a:xfrm>
            <a:off x="3253759" y="5609203"/>
            <a:ext cx="5104629" cy="1248797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r>
              <a:rPr lang="ru-RU" sz="4900" b="1" dirty="0">
                <a:latin typeface="Times New Roman" pitchFamily="18" charset="0"/>
                <a:cs typeface="Times New Roman" pitchFamily="18" charset="0"/>
              </a:rPr>
              <a:t>Творческие формы классных часов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15549" y="1470991"/>
            <a:ext cx="7765774" cy="3975651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Праздник;</a:t>
            </a:r>
          </a:p>
          <a:p>
            <a:r>
              <a:rPr lang="ru-RU" sz="3600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Фестиваль;</a:t>
            </a:r>
          </a:p>
          <a:p>
            <a:r>
              <a:rPr lang="ru-RU" sz="3600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Выставка;</a:t>
            </a:r>
          </a:p>
          <a:p>
            <a:r>
              <a:rPr lang="ru-RU" sz="3600" b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Устный </a:t>
            </a:r>
            <a:r>
              <a:rPr lang="ru-RU" sz="3600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журнал;</a:t>
            </a:r>
          </a:p>
          <a:p>
            <a:r>
              <a:rPr lang="ru-RU" sz="3600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Концерт;</a:t>
            </a:r>
          </a:p>
          <a:p>
            <a:r>
              <a:rPr lang="ru-RU" sz="3600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Спектакль.</a:t>
            </a:r>
            <a:endParaRPr lang="ru-RU" sz="3600" b="1" dirty="0">
              <a:solidFill>
                <a:srgbClr val="008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73959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Картинки по запросу фоны для презентаций по обществознанию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"/>
            <a:ext cx="12192000" cy="6858000"/>
          </a:xfrm>
          <a:prstGeom prst="rect">
            <a:avLst/>
          </a:prstGeom>
          <a:noFill/>
        </p:spPr>
      </p:pic>
      <p:pic>
        <p:nvPicPr>
          <p:cNvPr id="7" name="Объект 3"/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="" xmlns:a14="http://schemas.microsoft.com/office/drawing/2010/main">
                  <a14:imgLayer r:embed="rId4">
                    <a14:imgEffect>
                      <a14:backgroundRemoval t="0" b="43156" l="0" r="66454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rcRect t="-1526" r="43746" b="61593"/>
          <a:stretch/>
        </p:blipFill>
        <p:spPr bwMode="gray">
          <a:xfrm flipH="1">
            <a:off x="7439063" y="764989"/>
            <a:ext cx="5065926" cy="3567447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95210" y="862613"/>
            <a:ext cx="8761413" cy="706964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/>
              <a:t>Игровые формы классных часов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43944" y="2164976"/>
            <a:ext cx="10263947" cy="4176553"/>
          </a:xfrm>
        </p:spPr>
        <p:txBody>
          <a:bodyPr>
            <a:normAutofit fontScale="32500" lnSpcReduction="20000"/>
          </a:bodyPr>
          <a:lstStyle/>
          <a:p>
            <a:r>
              <a:rPr lang="ru-RU" sz="5900" b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Ролевые </a:t>
            </a:r>
            <a:r>
              <a:rPr lang="ru-RU" sz="5900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игры;</a:t>
            </a:r>
          </a:p>
          <a:p>
            <a:pPr marL="0" indent="0">
              <a:buNone/>
            </a:pPr>
            <a:r>
              <a:rPr lang="ru-RU" sz="5900" b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Ролевые игры служат для</a:t>
            </a:r>
            <a:r>
              <a:rPr lang="ru-RU" sz="5900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ru-RU" sz="5900" b="1" dirty="0">
              <a:solidFill>
                <a:srgbClr val="008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ru-RU" sz="5900" b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предоставления возможности полноценного общения в досуговом коллективе сверстников;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5900" b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преодоления барьера информационной и психологической замкнутости и отчужденности;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5900" b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формирования социально-психологической компетентности в сфере межличностного </a:t>
            </a:r>
            <a:r>
              <a:rPr lang="ru-RU" sz="5900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общения</a:t>
            </a:r>
            <a:r>
              <a:rPr lang="ru-RU" sz="5900" b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5900" b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реализации активных и синтетических форм совместной досуговой и творческой </a:t>
            </a:r>
            <a:r>
              <a:rPr lang="ru-RU" sz="5900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деятельности</a:t>
            </a:r>
            <a:r>
              <a:rPr lang="ru-RU" sz="5900" b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5900" b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более глубокого и творческого осознания и освоения малознакомых жизненных сфер;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5900" b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развития навыков взаимной психологической помощи в различных сложных ситуациях</a:t>
            </a:r>
            <a:r>
              <a:rPr lang="ru-RU" sz="5900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5900" b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Интеллектуальные </a:t>
            </a:r>
            <a:r>
              <a:rPr lang="ru-RU" sz="5900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игры;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76934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176</TotalTime>
  <Words>545</Words>
  <Application>Microsoft Office PowerPoint</Application>
  <PresentationFormat>Произвольный</PresentationFormat>
  <Paragraphs>94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ВИДЫ И ФОРМЫ КЛАССНОГО ЧАСА</vt:lpstr>
      <vt:lpstr>Содержание классных часов соответствует следующим направлениям:</vt:lpstr>
      <vt:lpstr>Основные принципы деятельности при организации и проведении классных часов:</vt:lpstr>
      <vt:lpstr>Основные компоненты классного часа:</vt:lpstr>
      <vt:lpstr>Технологические аспекты организации классного часа:</vt:lpstr>
      <vt:lpstr>Дискуссионные формы проведения классного часа</vt:lpstr>
      <vt:lpstr>Мероприятия состязательного характера:</vt:lpstr>
      <vt:lpstr> Творческие формы классных часов </vt:lpstr>
      <vt:lpstr>Игровые формы классных часов</vt:lpstr>
      <vt:lpstr>Игровые формы классных часов</vt:lpstr>
      <vt:lpstr>Мероприятия по психологическому просвещению</vt:lpstr>
      <vt:lpstr>Формы работы с учащимися вне школы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ВИДЫ И ФОРМЫ организации КЛАССНОГО ЧАСА</dc:title>
  <dc:creator>Лия</dc:creator>
  <cp:lastModifiedBy>User</cp:lastModifiedBy>
  <cp:revision>24</cp:revision>
  <dcterms:created xsi:type="dcterms:W3CDTF">2013-10-29T12:12:08Z</dcterms:created>
  <dcterms:modified xsi:type="dcterms:W3CDTF">2017-04-04T12:13:00Z</dcterms:modified>
</cp:coreProperties>
</file>