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69"/>
  </p:notesMasterIdLst>
  <p:sldIdLst>
    <p:sldId id="321" r:id="rId2"/>
    <p:sldId id="256" r:id="rId3"/>
    <p:sldId id="257" r:id="rId4"/>
    <p:sldId id="258" r:id="rId5"/>
    <p:sldId id="259" r:id="rId6"/>
    <p:sldId id="260" r:id="rId7"/>
    <p:sldId id="304" r:id="rId8"/>
    <p:sldId id="305" r:id="rId9"/>
    <p:sldId id="301" r:id="rId10"/>
    <p:sldId id="261" r:id="rId11"/>
    <p:sldId id="262" r:id="rId12"/>
    <p:sldId id="276" r:id="rId13"/>
    <p:sldId id="277" r:id="rId14"/>
    <p:sldId id="278" r:id="rId15"/>
    <p:sldId id="279" r:id="rId16"/>
    <p:sldId id="280" r:id="rId17"/>
    <p:sldId id="281" r:id="rId18"/>
    <p:sldId id="263" r:id="rId19"/>
    <p:sldId id="308" r:id="rId20"/>
    <p:sldId id="309" r:id="rId21"/>
    <p:sldId id="314" r:id="rId22"/>
    <p:sldId id="316" r:id="rId23"/>
    <p:sldId id="315" r:id="rId24"/>
    <p:sldId id="264" r:id="rId25"/>
    <p:sldId id="296" r:id="rId26"/>
    <p:sldId id="297" r:id="rId27"/>
    <p:sldId id="298" r:id="rId28"/>
    <p:sldId id="299" r:id="rId29"/>
    <p:sldId id="265" r:id="rId30"/>
    <p:sldId id="266" r:id="rId31"/>
    <p:sldId id="290" r:id="rId32"/>
    <p:sldId id="291" r:id="rId33"/>
    <p:sldId id="267" r:id="rId34"/>
    <p:sldId id="282" r:id="rId35"/>
    <p:sldId id="283" r:id="rId36"/>
    <p:sldId id="284" r:id="rId37"/>
    <p:sldId id="285" r:id="rId38"/>
    <p:sldId id="318" r:id="rId39"/>
    <p:sldId id="319" r:id="rId40"/>
    <p:sldId id="320" r:id="rId41"/>
    <p:sldId id="268" r:id="rId42"/>
    <p:sldId id="300" r:id="rId43"/>
    <p:sldId id="286" r:id="rId44"/>
    <p:sldId id="287" r:id="rId45"/>
    <p:sldId id="288" r:id="rId46"/>
    <p:sldId id="292" r:id="rId47"/>
    <p:sldId id="293" r:id="rId48"/>
    <p:sldId id="294" r:id="rId49"/>
    <p:sldId id="295" r:id="rId50"/>
    <p:sldId id="311" r:id="rId51"/>
    <p:sldId id="302" r:id="rId52"/>
    <p:sldId id="306" r:id="rId53"/>
    <p:sldId id="307" r:id="rId54"/>
    <p:sldId id="317" r:id="rId55"/>
    <p:sldId id="269" r:id="rId56"/>
    <p:sldId id="312" r:id="rId57"/>
    <p:sldId id="313" r:id="rId58"/>
    <p:sldId id="270" r:id="rId59"/>
    <p:sldId id="271" r:id="rId60"/>
    <p:sldId id="310" r:id="rId61"/>
    <p:sldId id="272" r:id="rId62"/>
    <p:sldId id="273" r:id="rId63"/>
    <p:sldId id="303" r:id="rId64"/>
    <p:sldId id="289" r:id="rId65"/>
    <p:sldId id="274" r:id="rId66"/>
    <p:sldId id="322" r:id="rId67"/>
    <p:sldId id="275" r:id="rId6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214" autoAdjust="0"/>
  </p:normalViewPr>
  <p:slideViewPr>
    <p:cSldViewPr>
      <p:cViewPr varScale="1">
        <p:scale>
          <a:sx n="68" d="100"/>
          <a:sy n="68" d="100"/>
        </p:scale>
        <p:origin x="-114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8CAD74-0A9A-4D18-9626-7E734A7243BE}" type="datetimeFigureOut">
              <a:rPr lang="ru-RU" smtClean="0"/>
              <a:t>31.03.2016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15A43F-D860-46F0-9051-377057BF3F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9278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15A43F-D860-46F0-9051-377057BF3F4E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4789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96BF-FCDB-44FF-B2EB-D6FF03601D86}" type="datetimeFigureOut">
              <a:rPr lang="ru-RU" smtClean="0"/>
              <a:t>31.03.2016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62D56-703A-46B6-91C9-2245D315EB75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96BF-FCDB-44FF-B2EB-D6FF03601D86}" type="datetimeFigureOut">
              <a:rPr lang="ru-RU" smtClean="0"/>
              <a:t>31.03.2016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62D56-703A-46B6-91C9-2245D315EB7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96BF-FCDB-44FF-B2EB-D6FF03601D86}" type="datetimeFigureOut">
              <a:rPr lang="ru-RU" smtClean="0"/>
              <a:t>31.03.2016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62D56-703A-46B6-91C9-2245D315EB7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96BF-FCDB-44FF-B2EB-D6FF03601D86}" type="datetimeFigureOut">
              <a:rPr lang="ru-RU" smtClean="0"/>
              <a:t>31.03.2016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62D56-703A-46B6-91C9-2245D315EB7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96BF-FCDB-44FF-B2EB-D6FF03601D86}" type="datetimeFigureOut">
              <a:rPr lang="ru-RU" smtClean="0"/>
              <a:t>31.03.2016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62D56-703A-46B6-91C9-2245D315EB75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96BF-FCDB-44FF-B2EB-D6FF03601D86}" type="datetimeFigureOut">
              <a:rPr lang="ru-RU" smtClean="0"/>
              <a:t>31.03.2016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62D56-703A-46B6-91C9-2245D315EB7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96BF-FCDB-44FF-B2EB-D6FF03601D86}" type="datetimeFigureOut">
              <a:rPr lang="ru-RU" smtClean="0"/>
              <a:t>31.03.2016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62D56-703A-46B6-91C9-2245D315EB7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96BF-FCDB-44FF-B2EB-D6FF03601D86}" type="datetimeFigureOut">
              <a:rPr lang="ru-RU" smtClean="0"/>
              <a:t>31.03.2016</a:t>
            </a:fld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3F62D56-703A-46B6-91C9-2245D315EB75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96BF-FCDB-44FF-B2EB-D6FF03601D86}" type="datetimeFigureOut">
              <a:rPr lang="ru-RU" smtClean="0"/>
              <a:t>31.03.2016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62D56-703A-46B6-91C9-2245D315EB7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96BF-FCDB-44FF-B2EB-D6FF03601D86}" type="datetimeFigureOut">
              <a:rPr lang="ru-RU" smtClean="0"/>
              <a:t>31.03.2016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23F62D56-703A-46B6-91C9-2245D315EB7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F79996BF-FCDB-44FF-B2EB-D6FF03601D86}" type="datetimeFigureOut">
              <a:rPr lang="ru-RU" smtClean="0"/>
              <a:t>31.03.2016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62D56-703A-46B6-91C9-2245D315EB7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F79996BF-FCDB-44FF-B2EB-D6FF03601D86}" type="datetimeFigureOut">
              <a:rPr lang="ru-RU" smtClean="0"/>
              <a:t>31.03.2016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23F62D56-703A-46B6-91C9-2245D315EB75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oudrost.ru/avtor/belinskiy-vissarion.html" TargetMode="Externa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51520" y="1196752"/>
            <a:ext cx="87129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4000" b="1" cap="all" dirty="0" smtClean="0">
                <a:ln w="5000" cmpd="sng">
                  <a:solidFill>
                    <a:srgbClr val="6EA0B0">
                      <a:tint val="80000"/>
                      <a:shade val="99000"/>
                      <a:satMod val="500000"/>
                    </a:srgbClr>
                  </a:solidFill>
                  <a:prstDash val="solid"/>
                </a:ln>
                <a:gradFill>
                  <a:gsLst>
                    <a:gs pos="0">
                      <a:srgbClr val="6EA0B0">
                        <a:tint val="63000"/>
                        <a:satMod val="255000"/>
                      </a:srgbClr>
                    </a:gs>
                    <a:gs pos="9000">
                      <a:srgbClr val="6EA0B0">
                        <a:tint val="63000"/>
                        <a:satMod val="255000"/>
                      </a:srgbClr>
                    </a:gs>
                    <a:gs pos="53000">
                      <a:srgbClr val="6EA0B0">
                        <a:shade val="60000"/>
                        <a:satMod val="100000"/>
                      </a:srgbClr>
                    </a:gs>
                    <a:gs pos="90000">
                      <a:srgbClr val="6EA0B0">
                        <a:tint val="63000"/>
                        <a:satMod val="255000"/>
                      </a:srgbClr>
                    </a:gs>
                    <a:gs pos="100000">
                      <a:srgbClr val="6EA0B0">
                        <a:tint val="63000"/>
                        <a:satMod val="255000"/>
                      </a:srgbClr>
                    </a:gs>
                  </a:gsLst>
                  <a:lin ang="5400000"/>
                </a:gradFill>
                <a:latin typeface="Times New Roman"/>
                <a:ea typeface="Times New Roman"/>
                <a:cs typeface="+mj-cs"/>
              </a:rPr>
              <a:t>       Формы  </a:t>
            </a:r>
            <a:r>
              <a:rPr lang="ru-RU" sz="4000" b="1" cap="all" dirty="0">
                <a:ln w="5000" cmpd="sng">
                  <a:solidFill>
                    <a:srgbClr val="6EA0B0">
                      <a:tint val="80000"/>
                      <a:shade val="99000"/>
                      <a:satMod val="500000"/>
                    </a:srgbClr>
                  </a:solidFill>
                  <a:prstDash val="solid"/>
                </a:ln>
                <a:gradFill>
                  <a:gsLst>
                    <a:gs pos="0">
                      <a:srgbClr val="6EA0B0">
                        <a:tint val="63000"/>
                        <a:satMod val="255000"/>
                      </a:srgbClr>
                    </a:gs>
                    <a:gs pos="9000">
                      <a:srgbClr val="6EA0B0">
                        <a:tint val="63000"/>
                        <a:satMod val="255000"/>
                      </a:srgbClr>
                    </a:gs>
                    <a:gs pos="53000">
                      <a:srgbClr val="6EA0B0">
                        <a:shade val="60000"/>
                        <a:satMod val="100000"/>
                      </a:srgbClr>
                    </a:gs>
                    <a:gs pos="90000">
                      <a:srgbClr val="6EA0B0">
                        <a:tint val="63000"/>
                        <a:satMod val="255000"/>
                      </a:srgbClr>
                    </a:gs>
                    <a:gs pos="100000">
                      <a:srgbClr val="6EA0B0">
                        <a:tint val="63000"/>
                        <a:satMod val="255000"/>
                      </a:srgbClr>
                    </a:gs>
                  </a:gsLst>
                  <a:lin ang="5400000"/>
                </a:gradFill>
                <a:latin typeface="Times New Roman"/>
                <a:ea typeface="Times New Roman"/>
                <a:cs typeface="+mj-cs"/>
              </a:rPr>
              <a:t>организации  и </a:t>
            </a:r>
            <a:r>
              <a:rPr lang="ru-RU" sz="4000" b="1" cap="all" dirty="0" smtClean="0">
                <a:ln w="5000" cmpd="sng">
                  <a:solidFill>
                    <a:srgbClr val="6EA0B0">
                      <a:tint val="80000"/>
                      <a:shade val="99000"/>
                      <a:satMod val="500000"/>
                    </a:srgbClr>
                  </a:solidFill>
                  <a:prstDash val="solid"/>
                </a:ln>
                <a:gradFill>
                  <a:gsLst>
                    <a:gs pos="0">
                      <a:srgbClr val="6EA0B0">
                        <a:tint val="63000"/>
                        <a:satMod val="255000"/>
                      </a:srgbClr>
                    </a:gs>
                    <a:gs pos="9000">
                      <a:srgbClr val="6EA0B0">
                        <a:tint val="63000"/>
                        <a:satMod val="255000"/>
                      </a:srgbClr>
                    </a:gs>
                    <a:gs pos="53000">
                      <a:srgbClr val="6EA0B0">
                        <a:shade val="60000"/>
                        <a:satMod val="100000"/>
                      </a:srgbClr>
                    </a:gs>
                    <a:gs pos="90000">
                      <a:srgbClr val="6EA0B0">
                        <a:tint val="63000"/>
                        <a:satMod val="255000"/>
                      </a:srgbClr>
                    </a:gs>
                    <a:gs pos="100000">
                      <a:srgbClr val="6EA0B0">
                        <a:tint val="63000"/>
                        <a:satMod val="255000"/>
                      </a:srgbClr>
                    </a:gs>
                  </a:gsLst>
                  <a:lin ang="5400000"/>
                </a:gradFill>
                <a:latin typeface="Times New Roman"/>
                <a:ea typeface="Times New Roman"/>
                <a:cs typeface="+mj-cs"/>
              </a:rPr>
              <a:t>  проведения  внеклассных                     мероприятий</a:t>
            </a:r>
            <a:endParaRPr lang="ru-RU" sz="4000" dirty="0"/>
          </a:p>
        </p:txBody>
      </p:sp>
      <p:sp>
        <p:nvSpPr>
          <p:cNvPr id="8" name="TextBox 7"/>
          <p:cNvSpPr txBox="1"/>
          <p:nvPr/>
        </p:nvSpPr>
        <p:spPr>
          <a:xfrm flipH="1">
            <a:off x="3779912" y="4509120"/>
            <a:ext cx="5040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8000">
              <a:spcBef>
                <a:spcPts val="0"/>
              </a:spcBef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Выполнила 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Асанова   Э.Л. , учитель начальных классов               МКОУ «Бахчисарайская СОШ №1»</a:t>
            </a:r>
          </a:p>
        </p:txBody>
      </p:sp>
    </p:spTree>
    <p:extLst>
      <p:ext uri="{BB962C8B-B14F-4D97-AF65-F5344CB8AC3E}">
        <p14:creationId xmlns:p14="http://schemas.microsoft.com/office/powerpoint/2010/main" val="1073084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12968" cy="1143000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00B0F0"/>
                </a:solidFill>
              </a:rPr>
              <a:t>КВН (клуб веселых и находчивых</a:t>
            </a:r>
            <a:r>
              <a:rPr lang="ru-RU" b="1" dirty="0"/>
              <a:t>)</a:t>
            </a:r>
            <a:r>
              <a:rPr lang="ru-RU" dirty="0"/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96752"/>
            <a:ext cx="8784976" cy="5544616"/>
          </a:xfrm>
        </p:spPr>
        <p:txBody>
          <a:bodyPr>
            <a:normAutofit fontScale="92500" lnSpcReduction="20000"/>
          </a:bodyPr>
          <a:lstStyle/>
          <a:p>
            <a:r>
              <a:rPr lang="ru-RU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КВН </a:t>
            </a:r>
            <a:r>
              <a:rPr lang="ru-RU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клуб веселых и находчивых</a:t>
            </a:r>
            <a:r>
              <a:rPr lang="ru-RU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— это соревнование двух или нескольких команд  из 10—13 человек. Команды можно формировать из одного или нескольких классов, остальные участники — болельщики.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Для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оценки результатов конкурсов избирается жюри (3— 5 человек).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Каждая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команда готовит приветствие для соперников и домашнее задание.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Перед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каждым конкурсом ведущий подробно, четко объясняет условия конкурса и количество очков за правильный, оригинальный ответ.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Для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жюри разрабатываются условия: максимальное количество баллов за каждый конкурс, критерии подведения итогов, время объявления результатов</a:t>
            </a:r>
            <a:r>
              <a:rPr lang="ru-RU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325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7529264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    Структура </a:t>
            </a:r>
            <a:r>
              <a:rPr lang="ru-RU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КВН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600200"/>
            <a:ext cx="8856984" cy="5069160"/>
          </a:xfrm>
        </p:spPr>
        <p:txBody>
          <a:bodyPr>
            <a:normAutofit fontScale="77500" lnSpcReduction="20000"/>
          </a:bodyPr>
          <a:lstStyle/>
          <a:p>
            <a:pPr hangingPunct="0"/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—   приветствие команд;  </a:t>
            </a:r>
          </a:p>
          <a:p>
            <a:pPr hangingPunct="0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—   разминка;                                                                                       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—   конкурсы; </a:t>
            </a:r>
          </a:p>
          <a:p>
            <a:pPr hangingPunct="0"/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—   конкурс капитанов; </a:t>
            </a:r>
          </a:p>
          <a:p>
            <a:pPr hangingPunct="0"/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—   конкурс на лучшее домашнее задание.  </a:t>
            </a:r>
          </a:p>
          <a:p>
            <a:pPr marL="36576" indent="0" hangingPunct="0">
              <a:buNone/>
            </a:pP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болельщиков организуются специальные конкурсы,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и тем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самым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они могут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принести дополнительные баллы своим командам.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Тематика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и содержание конкурсов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могут 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быть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самыми разнообразными: </a:t>
            </a:r>
            <a:r>
              <a:rPr lang="ru-RU" sz="3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литературный, математический, исторический, экологический курсы и др., или комплексного характера, из разных областей знаний.</a:t>
            </a:r>
          </a:p>
          <a:p>
            <a:pPr hangingPunct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748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88640"/>
            <a:ext cx="8784976" cy="648072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HT\Desktop\DSC_00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3"/>
            <a:ext cx="8712968" cy="6480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544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HT\Desktop\DSC_00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260648"/>
            <a:ext cx="8928991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944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HT\Desktop\DSC_00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260648"/>
            <a:ext cx="8856983" cy="6408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747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HT\Desktop\DSC_01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24" y="116632"/>
            <a:ext cx="8461448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941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HT\Desktop\DSC_01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7" y="260648"/>
            <a:ext cx="8712968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5831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HT\Desktop\DSC_01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568951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876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            Конкурсы</a:t>
            </a:r>
            <a:endParaRPr lang="ru-RU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600200"/>
            <a:ext cx="8784976" cy="4997152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Конкурсы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— это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личные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или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командные соревнования, имеющие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целью выделить наилучших участников, исполнителей работы.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Конкурс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может быть самостоятельной формой работы, например: </a:t>
            </a:r>
            <a:r>
              <a:rPr lang="ru-RU" sz="32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музыкальный, фольклорный, танцевальный, поэтический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или развлекательного характера в виде </a:t>
            </a:r>
            <a:r>
              <a:rPr lang="ru-RU" sz="32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конкурса </a:t>
            </a:r>
            <a:r>
              <a:rPr lang="ru-RU" sz="32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частушек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и др. Конкурсы могут быть составной частью праздников (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брэйн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-рингов и других форм).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88254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371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562074"/>
          </a:xfrm>
        </p:spPr>
        <p:txBody>
          <a:bodyPr>
            <a:noAutofit/>
          </a:bodyPr>
          <a:lstStyle/>
          <a:p>
            <a:r>
              <a:rPr lang="ru-RU" sz="3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Конкурс «Страна, в которой бы я хотел побывать »</a:t>
            </a:r>
            <a:endParaRPr lang="ru-RU" sz="30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78" name="Picture 2" descr="C:\Users\HT\Desktop\ФОТО\144283264505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836712"/>
            <a:ext cx="5760640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8387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260648"/>
            <a:ext cx="7772400" cy="1470025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effectLst/>
                <a:latin typeface="Times New Roman"/>
                <a:ea typeface="Times New Roman"/>
              </a:rPr>
              <a:t>Формы  организации  и проведения </a:t>
            </a:r>
            <a:r>
              <a:rPr lang="ru-RU" sz="3600" b="1" dirty="0" smtClean="0">
                <a:effectLst/>
                <a:latin typeface="Times"/>
                <a:ea typeface="Times New Roman"/>
              </a:rPr>
              <a:t> </a:t>
            </a:r>
            <a:r>
              <a:rPr lang="ru-RU" sz="3600" b="1" dirty="0" smtClean="0">
                <a:effectLst/>
                <a:latin typeface="Times New Roman"/>
                <a:ea typeface="Times New Roman"/>
              </a:rPr>
              <a:t>внеклассных мероприятий</a:t>
            </a:r>
            <a:endParaRPr lang="ru-RU" sz="36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33050" y="1700808"/>
            <a:ext cx="8531438" cy="4968552"/>
          </a:xfrm>
        </p:spPr>
        <p:txBody>
          <a:bodyPr>
            <a:normAutofit/>
          </a:bodyPr>
          <a:lstStyle/>
          <a:p>
            <a:pPr algn="ctr" hangingPunct="0"/>
            <a:r>
              <a:rPr lang="ru-RU" sz="2600" b="1" dirty="0">
                <a:latin typeface="Times New Roman" pitchFamily="18" charset="0"/>
                <a:cs typeface="Times New Roman" pitchFamily="18" charset="0"/>
              </a:rPr>
              <a:t>Наш ученик - это не только школьник, но и прежде всего человек с многогранными </a:t>
            </a: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интересами, запросами</a:t>
            </a:r>
            <a:r>
              <a:rPr lang="ru-RU" sz="2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стремлениями.                                                                                  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Каким он будет, когда вырастет?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l" hangingPunct="0"/>
            <a:r>
              <a:rPr lang="ru-RU" sz="2600" b="1" dirty="0">
                <a:latin typeface="Times New Roman" pitchFamily="18" charset="0"/>
                <a:cs typeface="Times New Roman" pitchFamily="18" charset="0"/>
              </a:rPr>
              <a:t>Это не </a:t>
            </a: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праздный вопрос </a:t>
            </a:r>
            <a:r>
              <a:rPr lang="ru-RU" sz="2600" b="1" dirty="0">
                <a:latin typeface="Times New Roman" pitchFamily="18" charset="0"/>
                <a:cs typeface="Times New Roman" pitchFamily="18" charset="0"/>
              </a:rPr>
              <a:t>- это </a:t>
            </a: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вопрос  </a:t>
            </a:r>
            <a:r>
              <a:rPr lang="ru-RU" sz="2600" b="1" dirty="0">
                <a:latin typeface="Times New Roman" pitchFamily="18" charset="0"/>
                <a:cs typeface="Times New Roman" pitchFamily="18" charset="0"/>
              </a:rPr>
              <a:t>жизни. </a:t>
            </a: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                   Воспитать  гражданина  целеустремленного ,  </a:t>
            </a:r>
            <a:r>
              <a:rPr lang="ru-RU" sz="2600" b="1" dirty="0">
                <a:latin typeface="Times New Roman" pitchFamily="18" charset="0"/>
                <a:cs typeface="Times New Roman" pitchFamily="18" charset="0"/>
              </a:rPr>
              <a:t>убежденного, творчески мыслящего, доброго и </a:t>
            </a: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отзывчивого </a:t>
            </a:r>
            <a:r>
              <a:rPr lang="ru-RU" sz="2600" b="1" dirty="0">
                <a:latin typeface="Times New Roman" pitchFamily="18" charset="0"/>
                <a:cs typeface="Times New Roman" pitchFamily="18" charset="0"/>
              </a:rPr>
              <a:t>- это долг каждого учителя-воспитателя</a:t>
            </a: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600" b="1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hangingPunct="0"/>
            <a:r>
              <a:rPr lang="ru-RU" sz="2600" b="1" dirty="0">
                <a:latin typeface="Times New Roman" pitchFamily="18" charset="0"/>
                <a:cs typeface="Times New Roman" pitchFamily="18" charset="0"/>
              </a:rPr>
              <a:t>Решить </a:t>
            </a: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 эту  задачу  </a:t>
            </a:r>
            <a:r>
              <a:rPr lang="ru-RU" sz="2600" b="1" dirty="0">
                <a:latin typeface="Times New Roman" pitchFamily="18" charset="0"/>
                <a:cs typeface="Times New Roman" pitchFamily="18" charset="0"/>
              </a:rPr>
              <a:t>поможет </a:t>
            </a: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 хорошо  </a:t>
            </a:r>
            <a:r>
              <a:rPr lang="ru-RU" sz="2600" b="1" dirty="0">
                <a:latin typeface="Times New Roman" pitchFamily="18" charset="0"/>
                <a:cs typeface="Times New Roman" pitchFamily="18" charset="0"/>
              </a:rPr>
              <a:t>продуманная система </a:t>
            </a: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 работы  с  ребятами  во  внеурочное  </a:t>
            </a:r>
            <a:r>
              <a:rPr lang="ru-RU" sz="2600" b="1" dirty="0">
                <a:latin typeface="Times New Roman" pitchFamily="18" charset="0"/>
                <a:cs typeface="Times New Roman" pitchFamily="18" charset="0"/>
              </a:rPr>
              <a:t>врем</a:t>
            </a:r>
            <a:r>
              <a:rPr lang="ru-RU" sz="2600" b="1" dirty="0"/>
              <a:t>я</a:t>
            </a:r>
            <a:r>
              <a:rPr lang="ru-RU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191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7467600" cy="72008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Конкурс «</a:t>
            </a:r>
            <a:r>
              <a:rPr lang="ru-RU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очиняем сказку»</a:t>
            </a:r>
            <a:endParaRPr lang="ru-RU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2" name="Picture 2" descr="C:\Users\HT\Desktop\ФОТО\144346462651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24744"/>
            <a:ext cx="8856984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68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856984" cy="70609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 Конкурс инсценированной басни</a:t>
            </a:r>
            <a:endParaRPr lang="ru-RU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2" name="Picture 2" descr="C:\Users\HT\Desktop\ФОТО\144794396726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80728"/>
            <a:ext cx="8208912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755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HT\Desktop\ФОТО\144794486739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88640"/>
            <a:ext cx="5400600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5801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HT\Desktop\ФОТО\144794476842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88640"/>
            <a:ext cx="5400600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446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r>
              <a:rPr lang="ru-RU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         Викторина </a:t>
            </a:r>
            <a:endParaRPr lang="ru-RU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600200"/>
            <a:ext cx="8784976" cy="5141168"/>
          </a:xfrm>
        </p:spPr>
        <p:txBody>
          <a:bodyPr/>
          <a:lstStyle/>
          <a:p>
            <a:r>
              <a:rPr lang="ru-RU" sz="36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Викторина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—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познавательная игра, состоящая из вопросов и ответов на темы из различных областей науки, техники, литературы и искусства. Имеет большое значение для расширения образовательного кругозора учащихся. Широко используется в работе с детьми разных возрастных групп. Особенностью викторины является подбор вопросов с учетом возраста детей и уровня их знаний.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077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8856984" cy="1052736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ТЕМАТИЧЕСКАЯ  ВИКТОРИНА  КО  ДНЮ  ЗАЩИТНИКОВ  ОТЕЧЕСТВА</a:t>
            </a:r>
            <a:endParaRPr lang="ru-RU" sz="36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7467600" cy="478539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1266" name="Picture 2" descr="C:\Users\HT\Desktop\KeH6mgtJ0E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736"/>
            <a:ext cx="8856984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431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HT\Desktop\WaMB5x9VrR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288"/>
            <a:ext cx="8856984" cy="652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1291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HT\Desktop\3tIHGy9Dq1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254000"/>
            <a:ext cx="8820596" cy="6487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881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HT\Desktop\BOZy3BQtjC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8288"/>
            <a:ext cx="8928991" cy="647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015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7529264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          Дискуссия</a:t>
            </a:r>
            <a:endParaRPr lang="ru-RU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268760"/>
            <a:ext cx="8712968" cy="5472608"/>
          </a:xfrm>
        </p:spPr>
        <p:txBody>
          <a:bodyPr>
            <a:normAutofit fontScale="85000" lnSpcReduction="10000"/>
          </a:bodyPr>
          <a:lstStyle/>
          <a:p>
            <a:r>
              <a:rPr lang="ru-RU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Дискуссия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— организация обмена мнениями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между учащимися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Предполагает деление класса на группы 4—5, 6—10 человек, члены которых выступают в роли ведущих или участников. Основным условием подготовки участников и дискуссии является: ознакомление каждого с информацией, которая имеется у других участников; поощрение разных подходов в обсуждении; допускаются различные несовпадения мнений и предложений; представление возможности критиковать и отвергать любое высказывание, мнение или решение; побуждение учащихся к поиску группового соглашения в виде общего мнения или решения. Дискуссия может проходить в форме дебатов, заседания группы экспертов, «круглого стола», форума.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2787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712968" cy="1143000"/>
          </a:xfr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Формы  внеклассных  мероприятий</a:t>
            </a:r>
            <a:endParaRPr lang="ru-RU" sz="40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340768"/>
            <a:ext cx="8856984" cy="5400600"/>
          </a:xfrm>
        </p:spPr>
        <p:txBody>
          <a:bodyPr>
            <a:normAutofit lnSpcReduction="1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*Классные часы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;                                             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*праздники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;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*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поэтические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чтения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;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*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интеллектуальные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бои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;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* предметные гостиные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;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* КВН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;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*посиделки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разговоры по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душам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;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 *конкурсы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;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* викторины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;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*дискуссии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;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*экскурсии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;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*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брейн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-ринги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594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</a:t>
            </a:r>
            <a:r>
              <a:rPr lang="en-US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Структура</a:t>
            </a:r>
            <a:r>
              <a:rPr 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дискуссии</a:t>
            </a:r>
            <a:endParaRPr lang="ru-RU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412776"/>
            <a:ext cx="8712968" cy="5328592"/>
          </a:xfrm>
        </p:spPr>
        <p:txBody>
          <a:bodyPr>
            <a:normAutofit fontScale="92500" lnSpcReduction="20000"/>
          </a:bodyPr>
          <a:lstStyle/>
          <a:p>
            <a:pPr lvl="0" hangingPunct="0"/>
            <a:r>
              <a:rPr lang="en-US" dirty="0" err="1">
                <a:latin typeface="Times New Roman" pitchFamily="18" charset="0"/>
                <a:cs typeface="Times New Roman" pitchFamily="18" charset="0"/>
              </a:rPr>
              <a:t>Выбор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темы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проблемы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  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lvl="0" hangingPunct="0"/>
            <a:r>
              <a:rPr lang="ru-RU" dirty="0">
                <a:latin typeface="Times New Roman" pitchFamily="18" charset="0"/>
                <a:cs typeface="Times New Roman" pitchFamily="18" charset="0"/>
              </a:rPr>
              <a:t>Подготовительная работа (анкетирование, опрос, интервью). </a:t>
            </a:r>
          </a:p>
          <a:p>
            <a:pPr lvl="0" hangingPunct="0"/>
            <a:r>
              <a:rPr lang="ru-RU" dirty="0">
                <a:latin typeface="Times New Roman" pitchFamily="18" charset="0"/>
                <a:cs typeface="Times New Roman" pitchFamily="18" charset="0"/>
              </a:rPr>
              <a:t>Подбор литературы по теме, высказываний великих людей, оформление выставок, стенгазет.  </a:t>
            </a:r>
          </a:p>
          <a:p>
            <a:pPr lvl="0" hangingPunct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Подбор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основных вопросов для обсуждения.  </a:t>
            </a:r>
          </a:p>
          <a:p>
            <a:pPr lvl="0" hangingPunct="0"/>
            <a:r>
              <a:rPr lang="ru-RU" dirty="0">
                <a:latin typeface="Times New Roman" pitchFamily="18" charset="0"/>
                <a:cs typeface="Times New Roman" pitchFamily="18" charset="0"/>
              </a:rPr>
              <a:t>Приветствие (напоминание о спорной ситуации). </a:t>
            </a:r>
          </a:p>
          <a:p>
            <a:pPr lvl="0" hangingPunct="0"/>
            <a:r>
              <a:rPr lang="en-US" dirty="0" err="1">
                <a:latin typeface="Times New Roman" pitchFamily="18" charset="0"/>
                <a:cs typeface="Times New Roman" pitchFamily="18" charset="0"/>
              </a:rPr>
              <a:t>Принятие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правил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ведения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дискуссии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  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lvl="0" hangingPunct="0"/>
            <a:r>
              <a:rPr lang="ru-RU" dirty="0">
                <a:latin typeface="Times New Roman" pitchFamily="18" charset="0"/>
                <a:cs typeface="Times New Roman" pitchFamily="18" charset="0"/>
              </a:rPr>
              <a:t>Основная часть (последовательное вынесение вопросов для обсуждения, подведение итогов по каждому вопросу, анализ анкет или сочинений, обзор различных точек зрения на данную проблему).  </a:t>
            </a:r>
          </a:p>
          <a:p>
            <a:pPr lvl="0" hangingPunct="0"/>
            <a:r>
              <a:rPr lang="en-US" dirty="0" err="1">
                <a:latin typeface="Times New Roman" pitchFamily="18" charset="0"/>
                <a:cs typeface="Times New Roman" pitchFamily="18" charset="0"/>
              </a:rPr>
              <a:t>Подведение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итогов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297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8856984" cy="90872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«КОМУ  В  3-А  ЖИТЬ  ХОРОШО</a:t>
            </a:r>
            <a:r>
              <a:rPr 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ru-RU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HT\Desktop\IMG_20160323_1301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40206"/>
            <a:ext cx="8784976" cy="5729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339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HT\Desktop\IMG_20160323_1301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856984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26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        Праздники</a:t>
            </a:r>
            <a:endParaRPr lang="ru-RU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340768"/>
            <a:ext cx="8640960" cy="5328592"/>
          </a:xfrm>
        </p:spPr>
        <p:txBody>
          <a:bodyPr>
            <a:normAutofit fontScale="92500" lnSpcReduction="10000"/>
          </a:bodyPr>
          <a:lstStyle/>
          <a:p>
            <a:pPr hangingPunct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Праздник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— массовое мероприятие, посвященное датам и событиям общенародного, общешкольного или классного характера или проводимое в соответствии с традициями образовательного учреждения. Если праздник посвящен торжественным датам, то он включает в себя 2 части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hangingPunct="0"/>
            <a:r>
              <a:rPr lang="ru-RU" dirty="0">
                <a:latin typeface="Times New Roman" pitchFamily="18" charset="0"/>
                <a:cs typeface="Times New Roman" pitchFamily="18" charset="0"/>
              </a:rPr>
              <a:t>— </a:t>
            </a:r>
            <a:r>
              <a:rPr lang="ru-RU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торжественную часть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виде поздравлений, приветствий, подведение итогов;  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— </a:t>
            </a:r>
            <a:r>
              <a:rPr lang="ru-RU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концерт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развлекательного характера; показ спектаклей, сольные выступления, игры, пародии, аттракционы. </a:t>
            </a:r>
          </a:p>
        </p:txBody>
      </p:sp>
    </p:spTree>
    <p:extLst>
      <p:ext uri="{BB962C8B-B14F-4D97-AF65-F5344CB8AC3E}">
        <p14:creationId xmlns:p14="http://schemas.microsoft.com/office/powerpoint/2010/main" val="143874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856984" cy="850106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ДЕНЬ  ЗАЩИТНИКОВ  ОТЕЧЕСТВА</a:t>
            </a:r>
            <a:endParaRPr lang="ru-RU" sz="36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980728"/>
            <a:ext cx="8712968" cy="5688632"/>
          </a:xfrm>
        </p:spPr>
        <p:txBody>
          <a:bodyPr/>
          <a:lstStyle/>
          <a:p>
            <a:r>
              <a:rPr lang="ru-RU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             «ДВА КАПИТАНА»</a:t>
            </a:r>
            <a:endParaRPr lang="ru-RU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HT\Desktop\IMG_20160220_1116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8568952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049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0609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</a:t>
            </a:r>
            <a:r>
              <a:rPr lang="ru-RU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8 МАРТА «БАЛ  ЗОЛУШЕК»</a:t>
            </a:r>
            <a:endParaRPr lang="ru-RU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268760"/>
            <a:ext cx="7467600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HT\Desktop\IMG_20160303_1724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6924"/>
            <a:ext cx="8748464" cy="583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687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HT\Desktop\IMG_20160303_1723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5" cy="6409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711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332656"/>
            <a:ext cx="7467600" cy="564949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HT\Desktop\IMG_20160303_1724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712968" cy="6292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2740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84976" cy="792088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        «ОСЕНЬ - СЛАВНАЯ ПОРА»</a:t>
            </a:r>
            <a:endParaRPr lang="ru-RU" sz="36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818" name="Picture 2" descr="C:\Users\HT\Desktop\ФОТО\фотоотчет\IMG_20141130_0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36712"/>
            <a:ext cx="8784976" cy="60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073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HT\Desktop\ФОТО\фотоотчет\IMG_20141130_000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8784976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7277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4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Классный час</a:t>
            </a:r>
            <a:endParaRPr lang="ru-RU" sz="44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196752"/>
            <a:ext cx="8568952" cy="5472608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Классный час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- основная форма 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работы  классного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руководителя,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где школьники  под  руководством  классного  руководителя включаются   в  специально   организованную   деятельность, способствующую   формированию   системы  отношений к  окружающему миру, друг к другу, к самому себе. </a:t>
            </a:r>
          </a:p>
        </p:txBody>
      </p:sp>
    </p:spTree>
    <p:extLst>
      <p:ext uri="{BB962C8B-B14F-4D97-AF65-F5344CB8AC3E}">
        <p14:creationId xmlns:p14="http://schemas.microsoft.com/office/powerpoint/2010/main" val="132888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HT\Desktop\ФОТО\фотоотчет\IMG_20141130_000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712968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0487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          Экскурсии</a:t>
            </a:r>
            <a:endParaRPr lang="ru-RU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484784"/>
            <a:ext cx="8784976" cy="5184576"/>
          </a:xfrm>
        </p:spPr>
        <p:txBody>
          <a:bodyPr/>
          <a:lstStyle/>
          <a:p>
            <a:r>
              <a:rPr lang="ru-RU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Экскурсии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— выход, поездка, коллективное посещение достопримечательных мест. Может быть учебного или культурно-просветительского характера. Требуется предварительная подготовка как со стороны организаторов, так и со стороны участников.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918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0609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    ЭКСКУРСИЯ В ТЕАТР</a:t>
            </a:r>
            <a:endParaRPr lang="ru-RU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 descr="C:\Users\HT\Desktop\ФОТО\фотоотчет\141492415084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736"/>
            <a:ext cx="8712968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30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0609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      ПАРК МИНИАТЮР</a:t>
            </a:r>
            <a:endParaRPr lang="ru-RU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HT\Desktop\IMG_20160316_1621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25352"/>
            <a:ext cx="8712968" cy="5644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8194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HT\Desktop\IMG_20160316_1629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1"/>
            <a:ext cx="8821488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6648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HT\Desktop\IMG_20160316_1616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78" y="116632"/>
            <a:ext cx="8784976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960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075240" cy="72008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ЭКСКУРСИЯ  В  ГЕНБАНК</a:t>
            </a:r>
            <a:endParaRPr lang="ru-RU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HT\Desktop\IMG_20160324_1511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82891"/>
            <a:ext cx="8928992" cy="5958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195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HT\Desktop\IMG_20160324_1456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65" y="188640"/>
            <a:ext cx="8784916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852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HT\Desktop\IMG_20160324_1501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08337"/>
            <a:ext cx="8631017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420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HT\Desktop\IMG_20160324_1502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856984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1043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Функции классного часа</a:t>
            </a:r>
            <a:endParaRPr lang="ru-RU" sz="40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24744"/>
            <a:ext cx="8856984" cy="5733256"/>
          </a:xfrm>
        </p:spPr>
        <p:txBody>
          <a:bodyPr>
            <a:normAutofit fontScale="92500" lnSpcReduction="20000"/>
          </a:bodyPr>
          <a:lstStyle/>
          <a:p>
            <a:r>
              <a:rPr lang="ru-RU" i="1" u="sng" dirty="0"/>
              <a:t>Просветительска</a:t>
            </a:r>
            <a:r>
              <a:rPr lang="ru-RU" i="1" dirty="0"/>
              <a:t>я</a:t>
            </a:r>
            <a:r>
              <a:rPr lang="ru-RU" dirty="0"/>
              <a:t> – классный час расширяет круг тех знаний учащихся, которые не нашли отражения в учебных программах.</a:t>
            </a:r>
          </a:p>
          <a:p>
            <a:r>
              <a:rPr lang="ru-RU" i="1" u="sng" dirty="0"/>
              <a:t>Ориентирующая</a:t>
            </a:r>
            <a:r>
              <a:rPr lang="ru-RU" u="sng" dirty="0"/>
              <a:t> </a:t>
            </a:r>
            <a:r>
              <a:rPr lang="ru-RU" dirty="0"/>
              <a:t>- классный час формирует ценностные ориентации у учащихся, определенное отношение к окружающему миру, </a:t>
            </a:r>
            <a:r>
              <a:rPr lang="ru-RU" dirty="0" smtClean="0"/>
              <a:t> к </a:t>
            </a:r>
            <a:r>
              <a:rPr lang="ru-RU" dirty="0"/>
              <a:t>тому, что в нем происходит.</a:t>
            </a:r>
          </a:p>
          <a:p>
            <a:r>
              <a:rPr lang="ru-RU" i="1" u="sng" dirty="0"/>
              <a:t>Направляющая</a:t>
            </a:r>
            <a:r>
              <a:rPr lang="ru-RU" u="sng" dirty="0"/>
              <a:t> </a:t>
            </a:r>
            <a:r>
              <a:rPr lang="ru-RU" dirty="0"/>
              <a:t>– классный час помогает теоретические знания перевести в область практики, направить учащихся на реальные практические дела.</a:t>
            </a:r>
          </a:p>
          <a:p>
            <a:r>
              <a:rPr lang="ru-RU" i="1" u="sng" dirty="0"/>
              <a:t>Формирующая</a:t>
            </a:r>
            <a:r>
              <a:rPr lang="ru-RU" dirty="0"/>
              <a:t> – классный час способствует формированию основных умений и навыков (за счет разнообразия деятельности), укрепляет отношения в детском коллективе.</a:t>
            </a:r>
          </a:p>
        </p:txBody>
      </p:sp>
    </p:spTree>
    <p:extLst>
      <p:ext uri="{BB962C8B-B14F-4D97-AF65-F5344CB8AC3E}">
        <p14:creationId xmlns:p14="http://schemas.microsoft.com/office/powerpoint/2010/main" val="1393304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418058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     ЭКСКУРСИЯ НА ПОЧТУ</a:t>
            </a:r>
            <a:endParaRPr lang="ru-RU" sz="36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0" name="Picture 2" descr="C:\Users\HT\Desktop\ФОТО\144619730362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36712"/>
            <a:ext cx="8784976" cy="60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685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6207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ЭКСКУРСИЯ В МУЗЕЙ </a:t>
            </a:r>
            <a:endParaRPr lang="ru-RU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 descr="C:\Users\HT\Desktop\ФОТО\141742499932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08720"/>
            <a:ext cx="8712968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4768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856984" cy="1008112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        ЭКСКУРСИЯ  В  КРЫМСКОТАТАРСКУЮ   ДЕТСКУЮ БИБЛИОТЕКУ</a:t>
            </a:r>
            <a:endParaRPr lang="ru-RU" sz="32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0" name="Picture 2" descr="C:\Users\HT\Desktop\ФОТО\143159158548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4744"/>
            <a:ext cx="8784976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408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HT\Desktop\ФОТО\143159455788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856984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7052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856984" cy="778098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ЭКСКУРСИЯ В «РЕЗИДЕНЦИЮ ДЕДА МОРОЗА»</a:t>
            </a:r>
            <a:endParaRPr lang="ru-RU" sz="32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794" name="Picture 2" descr="C:\Users\HT\Desktop\ФОТО\IMG_20151226_1042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052736"/>
            <a:ext cx="4824536" cy="580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040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Брейн</a:t>
            </a:r>
            <a:r>
              <a:rPr lang="ru-RU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-ринг</a:t>
            </a:r>
            <a:endParaRPr lang="ru-RU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363272" cy="5141168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Брейн</a:t>
            </a:r>
            <a:r>
              <a:rPr lang="ru-RU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-ринг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организуется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 три тура, в каждом туре игра идет до трех очков. На размышления над вопросами дается одна минута. После второго тура выбывает команда, набравшая меньшее количество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очков.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Победительницей считается команда, победившая в последнем туре.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Порядок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вступления в игру определяют с помощью жеребьевки. В перерывах между турами организуют музыкальные или игровые паузы.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6460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8928992" cy="648072"/>
          </a:xfrm>
        </p:spPr>
        <p:txBody>
          <a:bodyPr>
            <a:noAutofit/>
          </a:bodyPr>
          <a:lstStyle/>
          <a:p>
            <a:r>
              <a:rPr lang="ru-RU" sz="29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БРЕЙН-РИНГ ПО ТВОРЧЕСТВУ Г.Х.АНДЕРСЕНА</a:t>
            </a:r>
            <a:endParaRPr lang="ru-RU" sz="29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4" name="Picture 2" descr="C:\Users\HT\Desktop\ФОТО\144707383411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764704"/>
            <a:ext cx="6552728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3434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34082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    НАГРАДА ПОБЕДИТЕЛЯМ</a:t>
            </a:r>
            <a:endParaRPr lang="ru-RU" sz="36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698" name="Picture 2" descr="C:\Users\HT\Desktop\ФОТО\145069290417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08720"/>
            <a:ext cx="8856984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587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              Игра</a:t>
            </a:r>
            <a:endParaRPr lang="ru-RU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268760"/>
            <a:ext cx="8712968" cy="5400600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Игра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— соревнование, состязание между детьми по заранее согласованным и определенным правилам. Форма организации игр носит разнообразный характер, это: </a:t>
            </a:r>
            <a:r>
              <a:rPr lang="ru-RU" sz="32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дидактическая, ролевая, деловая, имитационно-моделирующая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. В практике широко используются игры интеллектуального и развлекательного характера</a:t>
            </a:r>
          </a:p>
        </p:txBody>
      </p:sp>
    </p:spTree>
    <p:extLst>
      <p:ext uri="{BB962C8B-B14F-4D97-AF65-F5344CB8AC3E}">
        <p14:creationId xmlns:p14="http://schemas.microsoft.com/office/powerpoint/2010/main" val="1260578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         Ролевая игра</a:t>
            </a:r>
            <a:endParaRPr lang="ru-RU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hangingPunct="0"/>
            <a:r>
              <a:rPr lang="en-US" dirty="0" err="1" smtClean="0"/>
              <a:t>Выбор</a:t>
            </a:r>
            <a:r>
              <a:rPr lang="en-US" dirty="0" smtClean="0"/>
              <a:t> </a:t>
            </a:r>
            <a:r>
              <a:rPr lang="en-US" dirty="0" err="1"/>
              <a:t>темы</a:t>
            </a:r>
            <a:r>
              <a:rPr lang="en-US" dirty="0"/>
              <a:t>.</a:t>
            </a:r>
            <a:endParaRPr lang="ru-RU" dirty="0"/>
          </a:p>
          <a:p>
            <a:pPr lvl="0" hangingPunct="0"/>
            <a:r>
              <a:rPr lang="en-US" dirty="0" err="1" smtClean="0"/>
              <a:t>Распределение</a:t>
            </a:r>
            <a:r>
              <a:rPr lang="en-US" dirty="0" smtClean="0"/>
              <a:t> </a:t>
            </a:r>
            <a:r>
              <a:rPr lang="en-US" dirty="0" err="1"/>
              <a:t>ролей</a:t>
            </a:r>
            <a:r>
              <a:rPr lang="en-US" dirty="0"/>
              <a:t>. </a:t>
            </a:r>
            <a:endParaRPr lang="ru-RU" dirty="0"/>
          </a:p>
          <a:p>
            <a:pPr lvl="0" hangingPunct="0"/>
            <a:r>
              <a:rPr lang="en-US" dirty="0" err="1"/>
              <a:t>Определение</a:t>
            </a:r>
            <a:r>
              <a:rPr lang="en-US" dirty="0"/>
              <a:t> </a:t>
            </a:r>
            <a:r>
              <a:rPr lang="en-US" dirty="0" err="1"/>
              <a:t>функций</a:t>
            </a:r>
            <a:r>
              <a:rPr lang="en-US" dirty="0"/>
              <a:t> </a:t>
            </a:r>
            <a:r>
              <a:rPr lang="en-US" dirty="0" err="1"/>
              <a:t>каждой</a:t>
            </a:r>
            <a:r>
              <a:rPr lang="en-US" dirty="0"/>
              <a:t> </a:t>
            </a:r>
            <a:r>
              <a:rPr lang="en-US" dirty="0" err="1"/>
              <a:t>роли</a:t>
            </a:r>
            <a:r>
              <a:rPr lang="en-US" dirty="0"/>
              <a:t>.  </a:t>
            </a:r>
            <a:endParaRPr lang="ru-RU" dirty="0"/>
          </a:p>
          <a:p>
            <a:pPr lvl="0" hangingPunct="0"/>
            <a:r>
              <a:rPr lang="ru-RU" dirty="0"/>
              <a:t>Правила и стимулирующие факторы, которые создают соревновательный эффект.  </a:t>
            </a:r>
          </a:p>
          <a:p>
            <a:pPr lvl="0" hangingPunct="0"/>
            <a:r>
              <a:rPr lang="ru-RU" dirty="0"/>
              <a:t>Обыгрывание проблемных ситуаций в соответствии с ролью. </a:t>
            </a:r>
          </a:p>
          <a:p>
            <a:pPr lvl="0" hangingPunct="0"/>
            <a:r>
              <a:rPr lang="en-US" dirty="0" err="1"/>
              <a:t>Подведение</a:t>
            </a:r>
            <a:r>
              <a:rPr lang="en-US" dirty="0"/>
              <a:t> </a:t>
            </a:r>
            <a:r>
              <a:rPr lang="en-US" dirty="0" err="1"/>
              <a:t>итогов</a:t>
            </a:r>
            <a:r>
              <a:rPr lang="en-US" dirty="0"/>
              <a:t>. 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051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363272" cy="936104"/>
          </a:xfrm>
        </p:spPr>
        <p:txBody>
          <a:bodyPr>
            <a:noAutofit/>
          </a:bodyPr>
          <a:lstStyle/>
          <a:p>
            <a:r>
              <a:rPr lang="ru-RU" sz="3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Основные направления в тематике  классных часов</a:t>
            </a:r>
            <a:endParaRPr lang="ru-RU" sz="36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268760"/>
            <a:ext cx="8352928" cy="5400600"/>
          </a:xfrm>
        </p:spPr>
        <p:txBody>
          <a:bodyPr>
            <a:normAutofit/>
          </a:bodyPr>
          <a:lstStyle/>
          <a:p>
            <a:pPr marL="36576" indent="0">
              <a:lnSpc>
                <a:spcPct val="150000"/>
              </a:lnSpc>
              <a:buNone/>
            </a:pPr>
            <a:r>
              <a:rPr lang="ru-RU" dirty="0" smtClean="0"/>
              <a:t>*Гражданско-патриотическое </a:t>
            </a:r>
            <a:r>
              <a:rPr lang="ru-RU" dirty="0"/>
              <a:t>воспитание. </a:t>
            </a:r>
            <a:r>
              <a:rPr lang="ru-RU" dirty="0" smtClean="0"/>
              <a:t> *Нравственное </a:t>
            </a:r>
            <a:r>
              <a:rPr lang="ru-RU" dirty="0"/>
              <a:t>воспитание. </a:t>
            </a:r>
            <a:r>
              <a:rPr lang="ru-RU" dirty="0" smtClean="0"/>
              <a:t>                           *Экологическое </a:t>
            </a:r>
            <a:r>
              <a:rPr lang="ru-RU" dirty="0"/>
              <a:t>воспитание. </a:t>
            </a:r>
            <a:r>
              <a:rPr lang="ru-RU" dirty="0" smtClean="0"/>
              <a:t>                             *Физическое </a:t>
            </a:r>
            <a:r>
              <a:rPr lang="ru-RU" dirty="0"/>
              <a:t>воспитание и здоровый образ </a:t>
            </a:r>
            <a:r>
              <a:rPr lang="ru-RU" dirty="0" smtClean="0"/>
              <a:t> жизни</a:t>
            </a:r>
            <a:r>
              <a:rPr lang="ru-RU" dirty="0"/>
              <a:t>. </a:t>
            </a:r>
            <a:r>
              <a:rPr lang="ru-RU" dirty="0" smtClean="0"/>
              <a:t>                                                                   *Трудовое воспитание.                                     *Эстетическое воспитание.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94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56207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  «ИССЛЕДОВАТЕЛИ»</a:t>
            </a:r>
            <a:endParaRPr lang="ru-RU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6" name="Picture 2" descr="C:\Users\HT\Desktop\ФОТО\144370495249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0728"/>
            <a:ext cx="8712968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294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</a:t>
            </a:r>
            <a:r>
              <a:rPr lang="ru-RU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Игра-путешествие</a:t>
            </a:r>
            <a:endParaRPr lang="ru-RU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268760"/>
            <a:ext cx="8784976" cy="5400600"/>
          </a:xfrm>
        </p:spPr>
        <p:txBody>
          <a:bodyPr>
            <a:normAutofit lnSpcReduction="10000"/>
          </a:bodyPr>
          <a:lstStyle/>
          <a:p>
            <a:pPr marL="36576" indent="0">
              <a:buNone/>
            </a:pPr>
            <a:r>
              <a:rPr lang="en-US" dirty="0"/>
              <a:t> </a:t>
            </a:r>
            <a:endParaRPr lang="ru-RU" dirty="0"/>
          </a:p>
          <a:p>
            <a:pPr lvl="0" hangingPunct="0"/>
            <a:r>
              <a:rPr lang="ru-RU" dirty="0"/>
              <a:t>Подготовка участников к восприятию игры-путешествия. </a:t>
            </a:r>
          </a:p>
          <a:p>
            <a:pPr lvl="0" hangingPunct="0"/>
            <a:r>
              <a:rPr lang="ru-RU" dirty="0"/>
              <a:t>Сбор-старт (правила игры, способ оценки результатов деятельности команды на этапах).  </a:t>
            </a:r>
          </a:p>
          <a:p>
            <a:pPr lvl="0" hangingPunct="0"/>
            <a:r>
              <a:rPr lang="en-US" dirty="0" err="1"/>
              <a:t>Движение</a:t>
            </a:r>
            <a:r>
              <a:rPr lang="en-US" dirty="0"/>
              <a:t> </a:t>
            </a:r>
            <a:r>
              <a:rPr lang="en-US" dirty="0" err="1"/>
              <a:t>команд</a:t>
            </a:r>
            <a:r>
              <a:rPr lang="en-US" dirty="0"/>
              <a:t> </a:t>
            </a:r>
            <a:r>
              <a:rPr lang="en-US" dirty="0" err="1"/>
              <a:t>по</a:t>
            </a:r>
            <a:r>
              <a:rPr lang="en-US" dirty="0"/>
              <a:t> </a:t>
            </a:r>
            <a:r>
              <a:rPr lang="en-US" dirty="0" err="1"/>
              <a:t>маршруту</a:t>
            </a:r>
            <a:r>
              <a:rPr lang="en-US"/>
              <a:t>. </a:t>
            </a:r>
            <a:r>
              <a:rPr lang="en-US" dirty="0"/>
              <a:t> </a:t>
            </a:r>
            <a:endParaRPr lang="ru-RU" dirty="0"/>
          </a:p>
          <a:p>
            <a:pPr lvl="0" hangingPunct="0"/>
            <a:r>
              <a:rPr lang="ru-RU" dirty="0"/>
              <a:t>Участие команд в организуемой на этапах деятельности. </a:t>
            </a:r>
          </a:p>
          <a:p>
            <a:pPr lvl="0" hangingPunct="0"/>
            <a:r>
              <a:rPr lang="ru-RU" dirty="0"/>
              <a:t>Сбор-финиш (подведение итогов, награждение победителей).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2141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51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Предметные </a:t>
            </a:r>
            <a:r>
              <a:rPr lang="ru-RU" sz="51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гостиные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052736"/>
            <a:ext cx="8568952" cy="5616624"/>
          </a:xfrm>
        </p:spPr>
        <p:txBody>
          <a:bodyPr>
            <a:normAutofit fontScale="70000" lnSpcReduction="20000"/>
          </a:bodyPr>
          <a:lstStyle/>
          <a:p>
            <a:pPr hangingPunct="0"/>
            <a:r>
              <a:rPr lang="ru-RU" sz="3400" dirty="0">
                <a:latin typeface="Times New Roman" pitchFamily="18" charset="0"/>
                <a:cs typeface="Times New Roman" pitchFamily="18" charset="0"/>
              </a:rPr>
              <a:t>Повысить интерес к знаниям, расширить кругозор учащихся помогут предметные гостиные</a:t>
            </a:r>
            <a:r>
              <a:rPr lang="ru-RU" sz="3400" i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3400" dirty="0">
                <a:latin typeface="Times New Roman" pitchFamily="18" charset="0"/>
                <a:cs typeface="Times New Roman" pitchFamily="18" charset="0"/>
              </a:rPr>
              <a:t> Например, литературные гостиные, где предметом разговора может стать творчество любого писателя, не очень хорошо известного детям; географические, где в форме путешествия (заочного) происходит знакомство с различными странами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3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400" dirty="0">
                <a:latin typeface="Times New Roman" pitchFamily="18" charset="0"/>
                <a:cs typeface="Times New Roman" pitchFamily="18" charset="0"/>
              </a:rPr>
              <a:t>Что характерно для гостиных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?</a:t>
            </a:r>
            <a:r>
              <a:rPr lang="ru-RU" sz="34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hangingPunct="0"/>
            <a:r>
              <a:rPr lang="ru-RU" sz="3400" dirty="0">
                <a:latin typeface="Times New Roman" pitchFamily="18" charset="0"/>
                <a:cs typeface="Times New Roman" pitchFamily="18" charset="0"/>
              </a:rPr>
              <a:t>Расстановка стульев так, чтобы дети видели друг друга в лицо; наличие эмблем предмета, ярких высказываний по тематике, интересных ребусов, кроссвордов. Выбираются ведущие (2-3 человека). Гости (ребята) входят в гостиную, произнося какие-то крылатые выражения по тому или иному предмету. В гостиной могут заслушиваться какие-то сообщения согласно ее тематике и проводиться диалоги, небольшие дискуссий по затронутой проблеме ну и, конечно, должно быть что-то развлекательное, например, игра «Угадай-ка».</a:t>
            </a:r>
          </a:p>
          <a:p>
            <a:r>
              <a:rPr lang="ru-RU" dirty="0"/>
              <a:t>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420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12968" cy="63408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  КЛУБ  «ЮНЫЕ БОТАНИКИ»</a:t>
            </a:r>
            <a:endParaRPr lang="ru-RU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5" name="Picture 3" descr="C:\Users\HT\Desktop\ФОТО\141758451834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736"/>
            <a:ext cx="8640960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4143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784976" cy="76470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</a:t>
            </a:r>
            <a:r>
              <a:rPr lang="ru-RU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ЛИТЕРАТУРНАЯ   ГОСТИНАЯ</a:t>
            </a:r>
            <a:endParaRPr lang="ru-RU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HT\Desktop\IMG_20160323_1300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92696"/>
            <a:ext cx="8784976" cy="5972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2552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332656"/>
            <a:ext cx="8784976" cy="6336704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    Детский </a:t>
            </a:r>
            <a:r>
              <a:rPr lang="ru-RU" sz="4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коллектив </a:t>
            </a:r>
            <a:r>
              <a:rPr lang="ru-RU" sz="4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4800" dirty="0">
                <a:latin typeface="Times New Roman" pitchFamily="18" charset="0"/>
                <a:cs typeface="Times New Roman" pitchFamily="18" charset="0"/>
              </a:rPr>
              <a:t>это маленькая страна, </a:t>
            </a: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                     в </a:t>
            </a:r>
            <a:r>
              <a:rPr lang="ru-RU" sz="4800" dirty="0">
                <a:latin typeface="Times New Roman" pitchFamily="18" charset="0"/>
                <a:cs typeface="Times New Roman" pitchFamily="18" charset="0"/>
              </a:rPr>
              <a:t>которой необходимо построить жизнь так, </a:t>
            </a: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                   чтобы </a:t>
            </a:r>
            <a:r>
              <a:rPr lang="ru-RU" sz="4800" dirty="0">
                <a:latin typeface="Times New Roman" pitchFamily="18" charset="0"/>
                <a:cs typeface="Times New Roman" pitchFamily="18" charset="0"/>
              </a:rPr>
              <a:t>каждый чувствовал необходимость и потребность другого.</a:t>
            </a:r>
          </a:p>
        </p:txBody>
      </p:sp>
    </p:spTree>
    <p:extLst>
      <p:ext uri="{BB962C8B-B14F-4D97-AF65-F5344CB8AC3E}">
        <p14:creationId xmlns:p14="http://schemas.microsoft.com/office/powerpoint/2010/main" val="3508804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196752"/>
            <a:ext cx="8424936" cy="4929411"/>
          </a:xfrm>
        </p:spPr>
        <p:txBody>
          <a:bodyPr>
            <a:normAutofit/>
          </a:bodyPr>
          <a:lstStyle/>
          <a:p>
            <a:r>
              <a:rPr lang="ru-RU" sz="4800" b="1" dirty="0">
                <a:latin typeface="Times New Roman" pitchFamily="18" charset="0"/>
                <a:cs typeface="Times New Roman" pitchFamily="18" charset="0"/>
              </a:rPr>
              <a:t>Воспитание — великое дело: </a:t>
            </a: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  им </a:t>
            </a:r>
            <a:r>
              <a:rPr lang="ru-RU" sz="4800" b="1" dirty="0">
                <a:latin typeface="Times New Roman" pitchFamily="18" charset="0"/>
                <a:cs typeface="Times New Roman" pitchFamily="18" charset="0"/>
              </a:rPr>
              <a:t>решается </a:t>
            </a: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участь человека</a:t>
            </a:r>
            <a:r>
              <a:rPr lang="ru-RU" sz="4800" b="1" dirty="0">
                <a:latin typeface="Times New Roman" pitchFamily="18" charset="0"/>
                <a:cs typeface="Times New Roman" pitchFamily="18" charset="0"/>
              </a:rPr>
              <a:t>. </a:t>
            </a:r>
            <a:r>
              <a:rPr lang="ru-RU" sz="4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</a:t>
            </a:r>
            <a:r>
              <a:rPr lang="ru-RU" sz="4800" b="1" u="sng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Белинский </a:t>
            </a:r>
            <a:r>
              <a:rPr lang="ru-RU" sz="4800" b="1" u="sng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В. Г.</a:t>
            </a:r>
            <a:endParaRPr lang="ru-RU" sz="48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1411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268760"/>
            <a:ext cx="8712968" cy="54006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6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   СПАСИБО         ЗА  ВНИМАНИЕ !</a:t>
            </a:r>
            <a:endParaRPr lang="ru-RU" sz="66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715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928992" cy="70609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КЛАССНЫЙ ЧАС «МОЙ  ПРАДЕД- ГЕРОЙ»</a:t>
            </a:r>
            <a:endParaRPr lang="ru-RU" sz="32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3" name="Picture 3" descr="C:\Users\HT\Desktop\ФОТО\142502124813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36712"/>
            <a:ext cx="8712968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208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HT\Desktop\ФОТО\142553996836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6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2986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9036496" cy="720080"/>
          </a:xfrm>
        </p:spPr>
        <p:txBody>
          <a:bodyPr>
            <a:noAutofit/>
          </a:bodyPr>
          <a:lstStyle/>
          <a:p>
            <a:r>
              <a:rPr lang="ru-RU" sz="3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ПРОФИЛАКТИКА  ПРАВОНАРУШЕНИЙ</a:t>
            </a:r>
            <a:endParaRPr lang="ru-RU" sz="34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 descr="C:\Users\HT\Desktop\ФОТО\фотоотчет\141657369948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64704"/>
            <a:ext cx="8856984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806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хническая">
  <a:themeElements>
    <a:clrScheme name="Техническая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402</TotalTime>
  <Words>1008</Words>
  <Application>Microsoft Office PowerPoint</Application>
  <PresentationFormat>Экран (4:3)</PresentationFormat>
  <Paragraphs>96</Paragraphs>
  <Slides>67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67</vt:i4>
      </vt:variant>
    </vt:vector>
  </HeadingPairs>
  <TitlesOfParts>
    <vt:vector size="68" baseType="lpstr">
      <vt:lpstr>Техническая</vt:lpstr>
      <vt:lpstr>Презентация PowerPoint</vt:lpstr>
      <vt:lpstr>Формы  организации  и проведения  внеклассных мероприятий</vt:lpstr>
      <vt:lpstr>Формы  внеклассных  мероприятий</vt:lpstr>
      <vt:lpstr>       Классный час</vt:lpstr>
      <vt:lpstr>Функции классного часа</vt:lpstr>
      <vt:lpstr>  Основные направления в тематике  классных часов</vt:lpstr>
      <vt:lpstr>КЛАССНЫЙ ЧАС «МОЙ  ПРАДЕД- ГЕРОЙ»</vt:lpstr>
      <vt:lpstr>Презентация PowerPoint</vt:lpstr>
      <vt:lpstr> ПРОФИЛАКТИКА  ПРАВОНАРУШЕНИЙ</vt:lpstr>
      <vt:lpstr>КВН (клуб веселых и находчивых) </vt:lpstr>
      <vt:lpstr>       Структура КВН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 Конкурсы</vt:lpstr>
      <vt:lpstr> Конкурс «Страна, в которой бы я хотел побывать »</vt:lpstr>
      <vt:lpstr>  Конкурс «Сочиняем сказку»</vt:lpstr>
      <vt:lpstr>    Конкурс инсценированной басни</vt:lpstr>
      <vt:lpstr>Презентация PowerPoint</vt:lpstr>
      <vt:lpstr>Презентация PowerPoint</vt:lpstr>
      <vt:lpstr>            Викторина </vt:lpstr>
      <vt:lpstr> ТЕМАТИЧЕСКАЯ  ВИКТОРИНА  КО  ДНЮ  ЗАЩИТНИКОВ  ОТЕЧЕСТВА</vt:lpstr>
      <vt:lpstr>Презентация PowerPoint</vt:lpstr>
      <vt:lpstr>Презентация PowerPoint</vt:lpstr>
      <vt:lpstr>Презентация PowerPoint</vt:lpstr>
      <vt:lpstr>             Дискуссия</vt:lpstr>
      <vt:lpstr>        Структура дискуссии</vt:lpstr>
      <vt:lpstr>«КОМУ  В  3-А  ЖИТЬ  ХОРОШО?»</vt:lpstr>
      <vt:lpstr>Презентация PowerPoint</vt:lpstr>
      <vt:lpstr>           Праздники</vt:lpstr>
      <vt:lpstr>ДЕНЬ  ЗАЩИТНИКОВ  ОТЕЧЕСТВА</vt:lpstr>
      <vt:lpstr>  8 МАРТА «БАЛ  ЗОЛУШЕК»</vt:lpstr>
      <vt:lpstr>Презентация PowerPoint</vt:lpstr>
      <vt:lpstr>Презентация PowerPoint</vt:lpstr>
      <vt:lpstr>           «ОСЕНЬ - СЛАВНАЯ ПОРА»</vt:lpstr>
      <vt:lpstr>Презентация PowerPoint</vt:lpstr>
      <vt:lpstr>Презентация PowerPoint</vt:lpstr>
      <vt:lpstr>             Экскурсии</vt:lpstr>
      <vt:lpstr>        ЭКСКУРСИЯ В ТЕАТР</vt:lpstr>
      <vt:lpstr>         ПАРК МИНИАТЮР</vt:lpstr>
      <vt:lpstr>Презентация PowerPoint</vt:lpstr>
      <vt:lpstr>Презентация PowerPoint</vt:lpstr>
      <vt:lpstr>   ЭКСКУРСИЯ  В  ГЕНБАНК</vt:lpstr>
      <vt:lpstr>Презентация PowerPoint</vt:lpstr>
      <vt:lpstr>Презентация PowerPoint</vt:lpstr>
      <vt:lpstr>Презентация PowerPoint</vt:lpstr>
      <vt:lpstr>        ЭКСКУРСИЯ НА ПОЧТУ</vt:lpstr>
      <vt:lpstr>ЭКСКУРСИЯ В МУЗЕЙ </vt:lpstr>
      <vt:lpstr>           ЭКСКУРСИЯ  В  КРЫМСКОТАТАРСКУЮ   ДЕТСКУЮ БИБЛИОТЕКУ</vt:lpstr>
      <vt:lpstr>Презентация PowerPoint</vt:lpstr>
      <vt:lpstr>ЭКСКУРСИЯ В «РЕЗИДЕНЦИЮ ДЕДА МОРОЗА»</vt:lpstr>
      <vt:lpstr>         Брейн-ринг</vt:lpstr>
      <vt:lpstr>БРЕЙН-РИНГ ПО ТВОРЧЕСТВУ Г.Х.АНДЕРСЕНА</vt:lpstr>
      <vt:lpstr>       НАГРАДА ПОБЕДИТЕЛЯМ</vt:lpstr>
      <vt:lpstr>                 Игра</vt:lpstr>
      <vt:lpstr>            Ролевая игра</vt:lpstr>
      <vt:lpstr>     «ИССЛЕДОВАТЕЛИ»</vt:lpstr>
      <vt:lpstr>        Игра-путешествие</vt:lpstr>
      <vt:lpstr>       Предметные гостиные </vt:lpstr>
      <vt:lpstr>     КЛУБ  «ЮНЫЕ БОТАНИКИ»</vt:lpstr>
      <vt:lpstr>    ЛИТЕРАТУРНАЯ   ГОСТИНАЯ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Формы организации и проведения внеклассных мероприятий</dc:title>
  <dc:creator>HT</dc:creator>
  <cp:lastModifiedBy>HT</cp:lastModifiedBy>
  <cp:revision>42</cp:revision>
  <dcterms:created xsi:type="dcterms:W3CDTF">2016-03-29T14:58:35Z</dcterms:created>
  <dcterms:modified xsi:type="dcterms:W3CDTF">2016-03-31T00:25:03Z</dcterms:modified>
</cp:coreProperties>
</file>