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9" r:id="rId2"/>
    <p:sldId id="353" r:id="rId3"/>
    <p:sldId id="351" r:id="rId4"/>
    <p:sldId id="332" r:id="rId5"/>
    <p:sldId id="331" r:id="rId6"/>
    <p:sldId id="330" r:id="rId7"/>
    <p:sldId id="329" r:id="rId8"/>
    <p:sldId id="290" r:id="rId9"/>
    <p:sldId id="335" r:id="rId10"/>
    <p:sldId id="336" r:id="rId11"/>
    <p:sldId id="334" r:id="rId12"/>
    <p:sldId id="333" r:id="rId13"/>
    <p:sldId id="296" r:id="rId14"/>
    <p:sldId id="341" r:id="rId15"/>
    <p:sldId id="344" r:id="rId16"/>
    <p:sldId id="343" r:id="rId17"/>
    <p:sldId id="342" r:id="rId18"/>
    <p:sldId id="295" r:id="rId19"/>
    <p:sldId id="340" r:id="rId20"/>
    <p:sldId id="339" r:id="rId21"/>
    <p:sldId id="338" r:id="rId22"/>
    <p:sldId id="337" r:id="rId23"/>
    <p:sldId id="297" r:id="rId24"/>
    <p:sldId id="348" r:id="rId25"/>
    <p:sldId id="347" r:id="rId26"/>
    <p:sldId id="346" r:id="rId27"/>
    <p:sldId id="345" r:id="rId28"/>
    <p:sldId id="322" r:id="rId29"/>
    <p:sldId id="350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EC38"/>
    <a:srgbClr val="DC690A"/>
    <a:srgbClr val="673105"/>
    <a:srgbClr val="EB4F25"/>
    <a:srgbClr val="EF9721"/>
    <a:srgbClr val="F6862A"/>
    <a:srgbClr val="49385E"/>
    <a:srgbClr val="005426"/>
    <a:srgbClr val="007434"/>
    <a:srgbClr val="009E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92C68-0BA9-466F-A2A3-EB3FBB1D9B3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CDCDD-67A1-46FF-9990-AED9016F07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535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63F12487-6E5C-4DE8-99B2-9AD0B7F1266C}" type="slidenum">
              <a:rPr lang="ru-RU"/>
              <a:pPr eaLnBrk="1" hangingPunct="1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10</a:t>
            </a:fld>
            <a:endParaRPr lang="ru-RU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11</a:t>
            </a:fld>
            <a:endParaRPr lang="ru-RU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12</a:t>
            </a:fld>
            <a:endParaRPr lang="ru-RU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13</a:t>
            </a:fld>
            <a:endParaRPr lang="ru-RU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14</a:t>
            </a:fld>
            <a:endParaRPr lang="ru-RU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15</a:t>
            </a:fld>
            <a:endParaRPr lang="ru-RU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16</a:t>
            </a:fld>
            <a:endParaRPr lang="ru-RU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17</a:t>
            </a:fld>
            <a:endParaRPr lang="ru-RU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18</a:t>
            </a:fld>
            <a:endParaRPr lang="ru-RU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19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20</a:t>
            </a:fld>
            <a:endParaRPr lang="ru-RU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21</a:t>
            </a:fld>
            <a:endParaRPr lang="ru-RU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22</a:t>
            </a:fld>
            <a:endParaRPr lang="ru-RU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23</a:t>
            </a:fld>
            <a:endParaRPr lang="ru-RU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24</a:t>
            </a:fld>
            <a:endParaRPr lang="ru-RU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25</a:t>
            </a:fld>
            <a:endParaRPr lang="ru-RU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26</a:t>
            </a:fld>
            <a:endParaRPr lang="ru-RU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27</a:t>
            </a:fld>
            <a:endParaRPr lang="ru-RU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/>
              <a:pPr eaLnBrk="1" hangingPunct="1"/>
              <a:t>28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3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6</a:t>
            </a:fld>
            <a:endParaRPr 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7</a:t>
            </a:fld>
            <a:endParaRPr 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8</a:t>
            </a:fld>
            <a:endParaRPr lang="ru-R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9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956"/>
            </a:avLst>
          </a:prstGeom>
          <a:blipFill>
            <a:blip r:embed="rId14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gif"/><Relationship Id="rId7" Type="http://schemas.openxmlformats.org/officeDocument/2006/relationships/slide" Target="slide2.xm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gif"/><Relationship Id="rId10" Type="http://schemas.openxmlformats.org/officeDocument/2006/relationships/image" Target="../media/image8.png"/><Relationship Id="rId4" Type="http://schemas.openxmlformats.org/officeDocument/2006/relationships/image" Target="../media/image4.gif"/><Relationship Id="rId9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" Target="slide2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2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2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2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2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2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2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1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2.xml"/><Relationship Id="rId7" Type="http://schemas.microsoft.com/office/2007/relationships/hdphoto" Target="../media/hdphoto3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2.xml"/><Relationship Id="rId7" Type="http://schemas.microsoft.com/office/2007/relationships/hdphoto" Target="../media/hdphoto3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22.xml"/><Relationship Id="rId26" Type="http://schemas.openxmlformats.org/officeDocument/2006/relationships/slide" Target="slide25.xml"/><Relationship Id="rId3" Type="http://schemas.openxmlformats.org/officeDocument/2006/relationships/image" Target="../media/image11.png"/><Relationship Id="rId21" Type="http://schemas.openxmlformats.org/officeDocument/2006/relationships/slide" Target="slide15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21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20.xml"/><Relationship Id="rId20" Type="http://schemas.openxmlformats.org/officeDocument/2006/relationships/slide" Target="slide14.xm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9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9.xml"/><Relationship Id="rId23" Type="http://schemas.openxmlformats.org/officeDocument/2006/relationships/slide" Target="slide17.xml"/><Relationship Id="rId28" Type="http://schemas.openxmlformats.org/officeDocument/2006/relationships/slide" Target="slide27.xml"/><Relationship Id="rId10" Type="http://schemas.openxmlformats.org/officeDocument/2006/relationships/slide" Target="slide10.xml"/><Relationship Id="rId19" Type="http://schemas.openxmlformats.org/officeDocument/2006/relationships/slide" Target="slide13.xml"/><Relationship Id="rId31" Type="http://schemas.openxmlformats.org/officeDocument/2006/relationships/image" Target="../media/image10.jpe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8.xml"/><Relationship Id="rId22" Type="http://schemas.openxmlformats.org/officeDocument/2006/relationships/slide" Target="slide16.xml"/><Relationship Id="rId27" Type="http://schemas.openxmlformats.org/officeDocument/2006/relationships/slide" Target="slide26.xml"/><Relationship Id="rId30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2.xml"/><Relationship Id="rId7" Type="http://schemas.microsoft.com/office/2007/relationships/hdphoto" Target="../media/hdphoto3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2.xml"/><Relationship Id="rId7" Type="http://schemas.microsoft.com/office/2007/relationships/hdphoto" Target="../media/hdphoto3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2.xml"/><Relationship Id="rId7" Type="http://schemas.microsoft.com/office/2007/relationships/hdphoto" Target="../media/hdphoto3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9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" Target="slide2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2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slide" Target="slide2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slide" Target="slide2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6514/47407354.882/0_1013df_3d896a16_orig.png" TargetMode="External"/><Relationship Id="rId7" Type="http://schemas.openxmlformats.org/officeDocument/2006/relationships/hyperlink" Target="http://www.playcast.ru/uploads/2015/10/23/15574273.jp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1.liveinternet.ru/images/attach/b/2/2/633/2633622_6076627_5283499_i102714521_66418.gif" TargetMode="External"/><Relationship Id="rId5" Type="http://schemas.openxmlformats.org/officeDocument/2006/relationships/hyperlink" Target="http://img0.liveinternet.ru/images/attach/c/3/77/957/77957384_77772038_zvezdochki.gif" TargetMode="External"/><Relationship Id="rId4" Type="http://schemas.openxmlformats.org/officeDocument/2006/relationships/hyperlink" Target="https://img-fotki.yandex.ru/get/5109/svetlera.16c/0_5662a_8158dd54_ori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ramki-vsem.ru/png/clipart-5.png" TargetMode="External"/><Relationship Id="rId13" Type="http://schemas.openxmlformats.org/officeDocument/2006/relationships/hyperlink" Target="https://img-fotki.yandex.ru/get/3502/66124276.336/0_da7ad_ddb2928e_L" TargetMode="External"/><Relationship Id="rId18" Type="http://schemas.openxmlformats.org/officeDocument/2006/relationships/hyperlink" Target="http://nanocamp.ru/uploads/images/0_1bcf8_4b9f1a90.png" TargetMode="External"/><Relationship Id="rId26" Type="http://schemas.openxmlformats.org/officeDocument/2006/relationships/hyperlink" Target="http://s45.radikal.ru/i108/1002/4f/059ea9682281.jpg" TargetMode="External"/><Relationship Id="rId3" Type="http://schemas.openxmlformats.org/officeDocument/2006/relationships/hyperlink" Target="http://img1.liveinternet.ru/images/attach/c/0/118/779/118779103_____________A__36_A.png" TargetMode="External"/><Relationship Id="rId21" Type="http://schemas.openxmlformats.org/officeDocument/2006/relationships/hyperlink" Target="http://previews.123rf.com/images/kudryashka/kudryashka1011/kudryashka101100029/8279364-Pine-trees-isolated-on-white--Stock-Photo-tree-snow-christmas.jpg" TargetMode="External"/><Relationship Id="rId7" Type="http://schemas.openxmlformats.org/officeDocument/2006/relationships/hyperlink" Target="http://antoshkaspb.ru/wa-data/public/shop/products/20/09/920/images/15178/15178.750x0.jpeg" TargetMode="External"/><Relationship Id="rId12" Type="http://schemas.openxmlformats.org/officeDocument/2006/relationships/hyperlink" Target="http://gifok.net/images/2015/12/09/spruce_twigs_30.md.png" TargetMode="External"/><Relationship Id="rId17" Type="http://schemas.openxmlformats.org/officeDocument/2006/relationships/hyperlink" Target="http://www.chitalnya.ru/upload2/645/51da139efb3400c8fe99ba4ea59a8cec.jpg" TargetMode="External"/><Relationship Id="rId25" Type="http://schemas.openxmlformats.org/officeDocument/2006/relationships/hyperlink" Target="http://effects1.ru/png/salut/2/saljut-6.png" TargetMode="External"/><Relationship Id="rId2" Type="http://schemas.openxmlformats.org/officeDocument/2006/relationships/hyperlink" Target="http://www.playcast.ru/uploads/2016/11/14/20524892.png" TargetMode="External"/><Relationship Id="rId16" Type="http://schemas.openxmlformats.org/officeDocument/2006/relationships/hyperlink" Target="http://img1.liveinternet.ru/images/attach/c/7/96/55/96055753_53155791_52943660_804249pbto52wkvg.gif" TargetMode="External"/><Relationship Id="rId20" Type="http://schemas.openxmlformats.org/officeDocument/2006/relationships/hyperlink" Target="http://pixelbrush.ru/uploads/posts/2011-12/1324369987_cha7poiaqnz2q4e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7/94/562/94562200_32.png" TargetMode="External"/><Relationship Id="rId11" Type="http://schemas.openxmlformats.org/officeDocument/2006/relationships/hyperlink" Target="http://img-fotki.yandex.ru/get/9305/16969765.16e/0_7b788_77c7fcb5_orig.png" TargetMode="External"/><Relationship Id="rId24" Type="http://schemas.openxmlformats.org/officeDocument/2006/relationships/hyperlink" Target="http://zsoka56.hu/honlapok/szilveszter/tuzijatekok/tuzijatek58.png" TargetMode="External"/><Relationship Id="rId5" Type="http://schemas.openxmlformats.org/officeDocument/2006/relationships/hyperlink" Target="http://img-fotki.yandex.ru/get/6436/131624064.34f/0_a0fb5_ba31bbb2_XL.jpg" TargetMode="External"/><Relationship Id="rId15" Type="http://schemas.openxmlformats.org/officeDocument/2006/relationships/hyperlink" Target="http://heliograph.ru/images/402260_yarkie-snezhinki.jpg" TargetMode="External"/><Relationship Id="rId23" Type="http://schemas.openxmlformats.org/officeDocument/2006/relationships/hyperlink" Target="http://sait-zaika.ru/images/images_content/karnovalnie_maski/fox.jpg" TargetMode="External"/><Relationship Id="rId10" Type="http://schemas.openxmlformats.org/officeDocument/2006/relationships/hyperlink" Target="http://happy31.ru/upload/medialibrary/590/59012cf4dac121619927ed931b1841e4.png" TargetMode="External"/><Relationship Id="rId19" Type="http://schemas.openxmlformats.org/officeDocument/2006/relationships/hyperlink" Target="http://ramki-photoshop.ru/predmety/clipart-mishura.png" TargetMode="External"/><Relationship Id="rId4" Type="http://schemas.openxmlformats.org/officeDocument/2006/relationships/hyperlink" Target="http://img-fotki.yandex.ru/get/4523/47407354.34e/0_a5ac6_30f9e958_orig.png" TargetMode="External"/><Relationship Id="rId9" Type="http://schemas.openxmlformats.org/officeDocument/2006/relationships/hyperlink" Target="http://malushok.ucoz.ru/_nw/1/19677147.png" TargetMode="External"/><Relationship Id="rId14" Type="http://schemas.openxmlformats.org/officeDocument/2006/relationships/hyperlink" Target="http://s015.radikal.ru/i333/1110/a4/9eedad6c3eb2.png" TargetMode="External"/><Relationship Id="rId22" Type="http://schemas.openxmlformats.org/officeDocument/2006/relationships/hyperlink" Target="http://3.bp.blogspot.com/-brhroF8K3Xk/UurrkNUIaAI/AAAAAAAAAVk/bS2GDYDmFBI/s1600/png_kurt_rasulehasret+(36)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2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2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2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2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2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2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23728" y="400981"/>
            <a:ext cx="48965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Интеллектуальная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игра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7" name="AutoShape 19" descr="yH5BAEAAAAALAAAAAABAAEAAAIBRAA7"/>
          <p:cNvSpPr>
            <a:spLocks noChangeAspect="1" noChangeArrowheads="1"/>
          </p:cNvSpPr>
          <p:nvPr/>
        </p:nvSpPr>
        <p:spPr bwMode="auto">
          <a:xfrm>
            <a:off x="4405745" y="1977684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79182" y="1738368"/>
            <a:ext cx="942975" cy="7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4987" y="2594222"/>
            <a:ext cx="942975" cy="7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793942" y="3453584"/>
            <a:ext cx="942975" cy="7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05746" y="1527896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22157" y="2228756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5657" y="2907413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74437" y="2120559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01420" y="2838765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39623" y="1489255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77107" y="1669368"/>
            <a:ext cx="942975" cy="7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7362912" y="2525222"/>
            <a:ext cx="942975" cy="7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91867" y="3384584"/>
            <a:ext cx="942975" cy="7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36474" y="3613929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01671" y="3527204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422" y="1692974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80528" y="2355726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859782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83206" y="1881243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77075" y="2571750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13588" y="3390432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7206" y="93643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3809" y="62700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46663" y="75941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41580" y="352950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55619" y="677834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0085" y="784666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41580" y="1088286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2544" y="794522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14669" y="93643"/>
            <a:ext cx="2241336" cy="34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1880" y="4714135"/>
            <a:ext cx="2241336" cy="34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3941" y="703902"/>
            <a:ext cx="7540900" cy="1795839"/>
          </a:xfrm>
          <a:prstGeom prst="rect">
            <a:avLst/>
          </a:prstGeom>
        </p:spPr>
      </p:pic>
      <p:pic>
        <p:nvPicPr>
          <p:cNvPr id="55" name="Рисунок 54" descr="Рисунок19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462330" y="4563417"/>
            <a:ext cx="2405814" cy="240581"/>
          </a:xfrm>
          <a:prstGeom prst="rect">
            <a:avLst/>
          </a:prstGeom>
        </p:spPr>
      </p:pic>
      <p:pic>
        <p:nvPicPr>
          <p:cNvPr id="56" name="Рисунок 55" descr="Рисунок1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96413" y="4450135"/>
            <a:ext cx="1080120" cy="181572"/>
          </a:xfrm>
          <a:prstGeom prst="rect">
            <a:avLst/>
          </a:prstGeom>
        </p:spPr>
      </p:pic>
      <p:pic>
        <p:nvPicPr>
          <p:cNvPr id="2050" name="Picture 2" descr="http://serp-dm.ru/_nw/0/71629456.jpg"/>
          <p:cNvPicPr>
            <a:picLocks noChangeAspect="1" noChangeArrowheads="1"/>
          </p:cNvPicPr>
          <p:nvPr/>
        </p:nvPicPr>
        <p:blipFill>
          <a:blip r:embed="rId11" cstate="email"/>
          <a:stretch>
            <a:fillRect/>
          </a:stretch>
        </p:blipFill>
        <p:spPr bwMode="auto">
          <a:xfrm>
            <a:off x="3538019" y="1411663"/>
            <a:ext cx="2114101" cy="288827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179512" y="2643756"/>
            <a:ext cx="8712968" cy="129614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>
                <a:gd name="adj" fmla="val 2209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blipFill>
                  <a:blip r:embed="rId1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Новым           годом!</a:t>
            </a:r>
            <a:endParaRPr lang="ru-RU" sz="5400" b="1" cap="none" spc="50" dirty="0">
              <a:ln w="11430"/>
              <a:blipFill>
                <a:blip r:embed="rId12"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2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323529" y="1133720"/>
            <a:ext cx="72728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- Карета, на которой родители катают зимой детей?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30148" y="3507854"/>
            <a:ext cx="1080371" cy="1476000"/>
          </a:xfrm>
          <a:prstGeom prst="rect">
            <a:avLst/>
          </a:prstGeom>
          <a:solidFill>
            <a:srgbClr val="CC706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39552" y="1995686"/>
            <a:ext cx="1512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Санки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195486"/>
            <a:ext cx="41044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Вопросики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Рисунок 13" descr="15178.750x0.jpe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1131590"/>
            <a:ext cx="4855468" cy="485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79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395537" y="987574"/>
            <a:ext cx="7704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- В чем Дед Мороз хранит и носит подарки?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4398" y="3507854"/>
            <a:ext cx="1080371" cy="1476000"/>
          </a:xfrm>
          <a:prstGeom prst="rect">
            <a:avLst/>
          </a:prstGeom>
          <a:solidFill>
            <a:srgbClr val="CC706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11560" y="1707654"/>
            <a:ext cx="19127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В мешке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195486"/>
            <a:ext cx="41044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Вопросики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59012cf4dac121619927ed931b1841e4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131840" y="1923678"/>
            <a:ext cx="2854376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815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323528" y="915566"/>
            <a:ext cx="8075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i="1" dirty="0" smtClean="0">
                <a:solidFill>
                  <a:srgbClr val="B12719"/>
                </a:solidFill>
              </a:rPr>
              <a:t>- Что делают взрослые и дети вокруг елки?</a:t>
            </a:r>
            <a:endParaRPr lang="ru-RU" sz="2400" b="1" i="1" dirty="0">
              <a:solidFill>
                <a:srgbClr val="B12719"/>
              </a:solidFill>
            </a:endParaRP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4398" y="3507854"/>
            <a:ext cx="1080371" cy="1476000"/>
          </a:xfrm>
          <a:prstGeom prst="rect">
            <a:avLst/>
          </a:prstGeom>
          <a:solidFill>
            <a:srgbClr val="CC706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491630"/>
            <a:ext cx="31368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Водят хоровод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195486"/>
            <a:ext cx="41044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Вопросики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19677147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203848" y="1347614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117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8657" y="195486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Доскажи словечко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30148" y="3507854"/>
            <a:ext cx="1080371" cy="1476000"/>
          </a:xfrm>
          <a:prstGeom prst="rect">
            <a:avLst/>
          </a:prstGeom>
          <a:solidFill>
            <a:srgbClr val="34EC38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851670"/>
            <a:ext cx="2304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Хлопушка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843558"/>
            <a:ext cx="727280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b="1" dirty="0" smtClean="0">
                <a:solidFill>
                  <a:srgbClr val="007434"/>
                </a:solidFill>
              </a:rPr>
              <a:t>Хлоп — и конфета стреляет как пушка!</a:t>
            </a:r>
          </a:p>
          <a:p>
            <a:r>
              <a:rPr lang="ru-RU" sz="2400" b="1" dirty="0" smtClean="0">
                <a:solidFill>
                  <a:srgbClr val="007434"/>
                </a:solidFill>
              </a:rPr>
              <a:t>Каждому ясно: это ....</a:t>
            </a:r>
            <a:endParaRPr lang="ru-RU" sz="2400" b="1" dirty="0">
              <a:solidFill>
                <a:srgbClr val="007434"/>
              </a:solidFill>
            </a:endParaRPr>
          </a:p>
        </p:txBody>
      </p:sp>
      <p:pic>
        <p:nvPicPr>
          <p:cNvPr id="14" name="Рисунок 13" descr="0_a0fb5_ba31bbb2_XL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275106">
            <a:off x="3366094" y="1403967"/>
            <a:ext cx="2587885" cy="3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139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539552" y="987574"/>
            <a:ext cx="80039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dirty="0" smtClean="0">
                <a:solidFill>
                  <a:srgbClr val="007434"/>
                </a:solidFill>
              </a:rPr>
              <a:t>Много ягод у калины, и конечно у рябины.</a:t>
            </a:r>
            <a:br>
              <a:rPr lang="ru-RU" sz="2400" b="1" dirty="0" smtClean="0">
                <a:solidFill>
                  <a:srgbClr val="007434"/>
                </a:solidFill>
              </a:rPr>
            </a:br>
            <a:r>
              <a:rPr lang="ru-RU" sz="2400" b="1" dirty="0" smtClean="0">
                <a:solidFill>
                  <a:srgbClr val="007434"/>
                </a:solidFill>
              </a:rPr>
              <a:t>Налетайте птички - милые ...</a:t>
            </a:r>
            <a:endParaRPr lang="ru-RU" sz="2400" b="1" dirty="0">
              <a:solidFill>
                <a:srgbClr val="007434"/>
              </a:solidFill>
            </a:endParaRPr>
          </a:p>
        </p:txBody>
      </p:sp>
      <p:pic>
        <p:nvPicPr>
          <p:cNvPr id="10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95536" y="267494"/>
            <a:ext cx="74168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Доскажи словечко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47291" y="3507854"/>
            <a:ext cx="1080371" cy="1476000"/>
          </a:xfrm>
          <a:prstGeom prst="rect">
            <a:avLst/>
          </a:prstGeom>
          <a:solidFill>
            <a:srgbClr val="34EC38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995686"/>
            <a:ext cx="19442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Синички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0_114c7a_d6653971_orig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627784" y="1923678"/>
            <a:ext cx="4536504" cy="277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479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Доскажи словечко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30148" y="3507854"/>
            <a:ext cx="1080371" cy="1476000"/>
          </a:xfrm>
          <a:prstGeom prst="rect">
            <a:avLst/>
          </a:prstGeom>
          <a:solidFill>
            <a:srgbClr val="34EC38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923678"/>
            <a:ext cx="13366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Иней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987574"/>
            <a:ext cx="741682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b="1" dirty="0" smtClean="0">
                <a:solidFill>
                  <a:srgbClr val="007434"/>
                </a:solidFill>
              </a:rPr>
              <a:t>Не колючий, светло-синий,  по кустам развешан…</a:t>
            </a:r>
            <a:endParaRPr lang="ru-RU" sz="2400" b="1" dirty="0">
              <a:solidFill>
                <a:srgbClr val="007434"/>
              </a:solidFill>
            </a:endParaRPr>
          </a:p>
        </p:txBody>
      </p:sp>
      <p:pic>
        <p:nvPicPr>
          <p:cNvPr id="14" name="Рисунок 13" descr="0_16429e_82602389_orig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699792" y="1452097"/>
            <a:ext cx="3528392" cy="345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43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51521" y="843558"/>
            <a:ext cx="77048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dirty="0" smtClean="0">
                <a:solidFill>
                  <a:srgbClr val="005426"/>
                </a:solidFill>
              </a:rPr>
              <a:t>Целый год лежал на полке. А теперь висит на ёлке. Это не фонарик, а стеклянный... </a:t>
            </a:r>
            <a:endParaRPr lang="ru-RU" sz="2400" b="1" dirty="0">
              <a:solidFill>
                <a:srgbClr val="005426"/>
              </a:solidFill>
            </a:endParaRPr>
          </a:p>
        </p:txBody>
      </p:sp>
      <p:pic>
        <p:nvPicPr>
          <p:cNvPr id="10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Доскажи словечко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30148" y="3507854"/>
            <a:ext cx="1080371" cy="1476000"/>
          </a:xfrm>
          <a:prstGeom prst="rect">
            <a:avLst/>
          </a:prstGeom>
          <a:solidFill>
            <a:srgbClr val="34EC38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3528" y="1779662"/>
            <a:ext cx="16561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Шарик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456633_шаблон-окна-стекла-стороны-рисунок-вектора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345495" y="1563638"/>
            <a:ext cx="2453010" cy="3410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4608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467544" y="987574"/>
            <a:ext cx="7931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Доскажи словечко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0148" y="3507854"/>
            <a:ext cx="1080371" cy="1476000"/>
          </a:xfrm>
          <a:prstGeom prst="rect">
            <a:avLst/>
          </a:prstGeom>
          <a:solidFill>
            <a:srgbClr val="00CC5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95536" y="1779662"/>
            <a:ext cx="2304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Снежинки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84355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b="1" dirty="0" smtClean="0">
                <a:solidFill>
                  <a:srgbClr val="005426"/>
                </a:solidFill>
              </a:rPr>
              <a:t>С неба падают зимою и кружатся над землею.</a:t>
            </a:r>
          </a:p>
          <a:p>
            <a:r>
              <a:rPr lang="ru-RU" sz="2400" b="1" dirty="0" smtClean="0">
                <a:solidFill>
                  <a:srgbClr val="005426"/>
                </a:solidFill>
              </a:rPr>
              <a:t> Лёгкие пушинки, белые …</a:t>
            </a:r>
            <a:endParaRPr lang="ru-RU" sz="2400" b="1" dirty="0">
              <a:solidFill>
                <a:srgbClr val="005426"/>
              </a:solidFill>
            </a:endParaRP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88424" y="4659982"/>
            <a:ext cx="528381" cy="33009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3131840" y="1635646"/>
            <a:ext cx="4104456" cy="2877836"/>
            <a:chOff x="3131840" y="2427734"/>
            <a:chExt cx="3925411" cy="2085748"/>
          </a:xfrm>
        </p:grpSpPr>
        <p:pic>
          <p:nvPicPr>
            <p:cNvPr id="11" name="Рисунок 10" descr="56564a00bd0470143c8b4567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000582" y="2470300"/>
              <a:ext cx="2346393" cy="1954452"/>
            </a:xfrm>
            <a:prstGeom prst="rect">
              <a:avLst/>
            </a:prstGeom>
          </p:spPr>
        </p:pic>
        <p:pic>
          <p:nvPicPr>
            <p:cNvPr id="13" name="Рисунок 12" descr="96055753_53155791_52943660_804249pbto52wkvg.gif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3131840" y="2427734"/>
              <a:ext cx="3925411" cy="20857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3873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Одним словом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07507" y="3440917"/>
            <a:ext cx="1080371" cy="14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5536" y="1851670"/>
            <a:ext cx="2520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Мороженое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67544" y="987574"/>
            <a:ext cx="79319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i="1" dirty="0" smtClean="0">
                <a:solidFill>
                  <a:srgbClr val="49385E"/>
                </a:solidFill>
              </a:rPr>
              <a:t>Холодное сладкое лакомство, которое похоже на снег. </a:t>
            </a:r>
            <a:endParaRPr lang="ru-RU" sz="2400" b="1" i="1" dirty="0">
              <a:solidFill>
                <a:srgbClr val="49385E"/>
              </a:solidFill>
            </a:endParaRPr>
          </a:p>
        </p:txBody>
      </p:sp>
      <p:pic>
        <p:nvPicPr>
          <p:cNvPr id="14" name="Рисунок 13" descr="clipart-5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211960" y="1491630"/>
            <a:ext cx="172819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69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827585" y="915566"/>
            <a:ext cx="6120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dirty="0" smtClean="0">
                <a:solidFill>
                  <a:srgbClr val="49385E"/>
                </a:solidFill>
              </a:rPr>
              <a:t>Их принято дарить на Новый год</a:t>
            </a:r>
            <a:endParaRPr lang="ru-RU" sz="2400" b="1" dirty="0">
              <a:solidFill>
                <a:srgbClr val="49385E"/>
              </a:solidFill>
            </a:endParaRPr>
          </a:p>
        </p:txBody>
      </p:sp>
      <p:pic>
        <p:nvPicPr>
          <p:cNvPr id="16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Одним словом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30148" y="3507854"/>
            <a:ext cx="1080371" cy="14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83568" y="1419622"/>
            <a:ext cx="19442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Подарки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9999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6045" y="1368152"/>
            <a:ext cx="4011910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669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/>
          <p:cNvGrpSpPr/>
          <p:nvPr/>
        </p:nvGrpSpPr>
        <p:grpSpPr>
          <a:xfrm>
            <a:off x="4069238" y="1275606"/>
            <a:ext cx="4607218" cy="3240000"/>
            <a:chOff x="3923928" y="1275606"/>
            <a:chExt cx="4607218" cy="3240000"/>
          </a:xfrm>
        </p:grpSpPr>
        <p:grpSp>
          <p:nvGrpSpPr>
            <p:cNvPr id="49" name="Группа 53"/>
            <p:cNvGrpSpPr/>
            <p:nvPr/>
          </p:nvGrpSpPr>
          <p:grpSpPr>
            <a:xfrm>
              <a:off x="7811146" y="1275606"/>
              <a:ext cx="720000" cy="3240000"/>
              <a:chOff x="7884368" y="1275606"/>
              <a:chExt cx="774010" cy="3208360"/>
            </a:xfrm>
          </p:grpSpPr>
          <p:pic>
            <p:nvPicPr>
              <p:cNvPr id="74" name="Рисунок 73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884377" y="1905676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75" name="Рисунок 74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02379" y="2535746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76" name="Рисунок 75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20381" y="3165815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77" name="Рисунок 76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38378" y="3795885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78" name="Рисунок 77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884368" y="1275606"/>
                <a:ext cx="720000" cy="688081"/>
              </a:xfrm>
              <a:prstGeom prst="rect">
                <a:avLst/>
              </a:prstGeom>
            </p:spPr>
          </p:pic>
        </p:grpSp>
        <p:grpSp>
          <p:nvGrpSpPr>
            <p:cNvPr id="50" name="Группа 54"/>
            <p:cNvGrpSpPr/>
            <p:nvPr/>
          </p:nvGrpSpPr>
          <p:grpSpPr>
            <a:xfrm>
              <a:off x="4895733" y="1275606"/>
              <a:ext cx="720000" cy="3240000"/>
              <a:chOff x="7884368" y="1275606"/>
              <a:chExt cx="774010" cy="3208360"/>
            </a:xfrm>
          </p:grpSpPr>
          <p:pic>
            <p:nvPicPr>
              <p:cNvPr id="69" name="Рисунок 68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884377" y="1905676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70" name="Рисунок 69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02379" y="2535746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71" name="Рисунок 70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20381" y="3165815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72" name="Рисунок 71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38378" y="3795885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73" name="Рисунок 72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884368" y="1275606"/>
                <a:ext cx="720000" cy="688081"/>
              </a:xfrm>
              <a:prstGeom prst="rect">
                <a:avLst/>
              </a:prstGeom>
            </p:spPr>
          </p:pic>
        </p:grpSp>
        <p:grpSp>
          <p:nvGrpSpPr>
            <p:cNvPr id="51" name="Группа 60"/>
            <p:cNvGrpSpPr/>
            <p:nvPr/>
          </p:nvGrpSpPr>
          <p:grpSpPr>
            <a:xfrm>
              <a:off x="5867537" y="1275606"/>
              <a:ext cx="720000" cy="3240000"/>
              <a:chOff x="7884368" y="1275606"/>
              <a:chExt cx="774010" cy="3208360"/>
            </a:xfrm>
          </p:grpSpPr>
          <p:pic>
            <p:nvPicPr>
              <p:cNvPr id="64" name="Рисунок 63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884377" y="1905676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65" name="Рисунок 64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02379" y="2535746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66" name="Рисунок 65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20381" y="3165815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67" name="Рисунок 66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38378" y="3795885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68" name="Рисунок 67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884368" y="1275606"/>
                <a:ext cx="720000" cy="688081"/>
              </a:xfrm>
              <a:prstGeom prst="rect">
                <a:avLst/>
              </a:prstGeom>
            </p:spPr>
          </p:pic>
        </p:grpSp>
        <p:grpSp>
          <p:nvGrpSpPr>
            <p:cNvPr id="52" name="Группа 66"/>
            <p:cNvGrpSpPr/>
            <p:nvPr/>
          </p:nvGrpSpPr>
          <p:grpSpPr>
            <a:xfrm>
              <a:off x="3923928" y="1275606"/>
              <a:ext cx="720000" cy="3240000"/>
              <a:chOff x="7884368" y="1275606"/>
              <a:chExt cx="774010" cy="3208360"/>
            </a:xfrm>
          </p:grpSpPr>
          <p:pic>
            <p:nvPicPr>
              <p:cNvPr id="59" name="Рисунок 58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884377" y="1905676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60" name="Рисунок 59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02379" y="2535746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61" name="Рисунок 60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20381" y="3165815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62" name="Рисунок 61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38378" y="3795885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63" name="Рисунок 62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884368" y="1275606"/>
                <a:ext cx="720000" cy="688081"/>
              </a:xfrm>
              <a:prstGeom prst="rect">
                <a:avLst/>
              </a:prstGeom>
            </p:spPr>
          </p:pic>
        </p:grpSp>
        <p:grpSp>
          <p:nvGrpSpPr>
            <p:cNvPr id="53" name="Группа 72"/>
            <p:cNvGrpSpPr/>
            <p:nvPr/>
          </p:nvGrpSpPr>
          <p:grpSpPr>
            <a:xfrm>
              <a:off x="6839341" y="1275606"/>
              <a:ext cx="720000" cy="3240000"/>
              <a:chOff x="7884368" y="1275606"/>
              <a:chExt cx="774010" cy="3208360"/>
            </a:xfrm>
          </p:grpSpPr>
          <p:pic>
            <p:nvPicPr>
              <p:cNvPr id="54" name="Рисунок 53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884377" y="1905676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55" name="Рисунок 54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02379" y="2535746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56" name="Рисунок 55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20381" y="3165815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57" name="Рисунок 56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38378" y="3795885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58" name="Рисунок 57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884368" y="1275606"/>
                <a:ext cx="720000" cy="688081"/>
              </a:xfrm>
              <a:prstGeom prst="rect">
                <a:avLst/>
              </a:prstGeom>
            </p:spPr>
          </p:pic>
        </p:grpSp>
      </p:grpSp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76795" y="1383190"/>
            <a:ext cx="612000" cy="504000"/>
          </a:xfrm>
          <a:prstGeom prst="ellipse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11834" y="1383190"/>
            <a:ext cx="612000" cy="504000"/>
          </a:xfrm>
          <a:prstGeom prst="ellipse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48459" y="1383190"/>
            <a:ext cx="612000" cy="504000"/>
          </a:xfrm>
          <a:prstGeom prst="ellipse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985084" y="1383190"/>
            <a:ext cx="612000" cy="504000"/>
          </a:xfrm>
          <a:prstGeom prst="ellipse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920120" y="1383190"/>
            <a:ext cx="612000" cy="504000"/>
          </a:xfrm>
          <a:prstGeom prst="ellipse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176795" y="2031690"/>
            <a:ext cx="612000" cy="504000"/>
          </a:xfrm>
          <a:prstGeom prst="ellipse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11834" y="2031690"/>
            <a:ext cx="612000" cy="504000"/>
          </a:xfrm>
          <a:prstGeom prst="ellipse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048459" y="2031690"/>
            <a:ext cx="612000" cy="504000"/>
          </a:xfrm>
          <a:prstGeom prst="ellipse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985084" y="2031690"/>
            <a:ext cx="612000" cy="504000"/>
          </a:xfrm>
          <a:prstGeom prst="ellipse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920120" y="2031690"/>
            <a:ext cx="612000" cy="504000"/>
          </a:xfrm>
          <a:prstGeom prst="ellipse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177115" y="3327834"/>
            <a:ext cx="612000" cy="504000"/>
          </a:xfrm>
          <a:prstGeom prst="ellipse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112154" y="3327834"/>
            <a:ext cx="612000" cy="504000"/>
          </a:xfrm>
          <a:prstGeom prst="ellipse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048779" y="3327834"/>
            <a:ext cx="612000" cy="504000"/>
          </a:xfrm>
          <a:prstGeom prst="ellipse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985404" y="3327834"/>
            <a:ext cx="612000" cy="504000"/>
          </a:xfrm>
          <a:prstGeom prst="ellipse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920440" y="3327834"/>
            <a:ext cx="612000" cy="504000"/>
          </a:xfrm>
          <a:prstGeom prst="ellipse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168857" y="2679762"/>
            <a:ext cx="612000" cy="504000"/>
          </a:xfrm>
          <a:prstGeom prst="ellipse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112154" y="2682873"/>
            <a:ext cx="612000" cy="504000"/>
          </a:xfrm>
          <a:prstGeom prst="ellipse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048779" y="2682873"/>
            <a:ext cx="612000" cy="504000"/>
          </a:xfrm>
          <a:prstGeom prst="ellipse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56840" y="2682873"/>
            <a:ext cx="612000" cy="504000"/>
          </a:xfrm>
          <a:prstGeom prst="ellipse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920440" y="2682873"/>
            <a:ext cx="612000" cy="504000"/>
          </a:xfrm>
          <a:prstGeom prst="ellipse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176795" y="3975906"/>
            <a:ext cx="612000" cy="504000"/>
          </a:xfrm>
          <a:prstGeom prst="ellipse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111834" y="3975906"/>
            <a:ext cx="612000" cy="504000"/>
          </a:xfrm>
          <a:prstGeom prst="ellipse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119895" y="3975906"/>
            <a:ext cx="612000" cy="504000"/>
          </a:xfrm>
          <a:prstGeom prst="ellipse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056520" y="3975906"/>
            <a:ext cx="612000" cy="504000"/>
          </a:xfrm>
          <a:prstGeom prst="ellipse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920120" y="3975906"/>
            <a:ext cx="612000" cy="504000"/>
          </a:xfrm>
          <a:prstGeom prst="ellipse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pic>
        <p:nvPicPr>
          <p:cNvPr id="43" name="Рисунок 42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9" cstate="email"/>
          <a:srcRect/>
          <a:stretch>
            <a:fillRect/>
          </a:stretch>
        </p:blipFill>
        <p:spPr>
          <a:xfrm>
            <a:off x="7380312" y="4683791"/>
            <a:ext cx="1152128" cy="225600"/>
          </a:xfrm>
          <a:prstGeom prst="rect">
            <a:avLst/>
          </a:prstGeom>
        </p:spPr>
      </p:pic>
      <p:sp>
        <p:nvSpPr>
          <p:cNvPr id="37" name="AutoShape 68"/>
          <p:cNvSpPr>
            <a:spLocks noChangeArrowheads="1"/>
          </p:cNvSpPr>
          <p:nvPr/>
        </p:nvSpPr>
        <p:spPr bwMode="auto">
          <a:xfrm>
            <a:off x="611560" y="3939902"/>
            <a:ext cx="3204000" cy="540000"/>
          </a:xfrm>
          <a:prstGeom prst="roundRect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Вопросы-шутки</a:t>
            </a:r>
            <a:endParaRPr lang="ru-RU" sz="24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AutoShape 47"/>
          <p:cNvSpPr>
            <a:spLocks noChangeArrowheads="1"/>
          </p:cNvSpPr>
          <p:nvPr/>
        </p:nvSpPr>
        <p:spPr bwMode="auto">
          <a:xfrm>
            <a:off x="611880" y="2682873"/>
            <a:ext cx="3204000" cy="540000"/>
          </a:xfrm>
          <a:prstGeom prst="roundRect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Доскажи</a:t>
            </a:r>
            <a:r>
              <a:rPr lang="ru-RU" sz="2400" b="1" spc="50" dirty="0" smtClean="0">
                <a:ln w="11430"/>
                <a:solidFill>
                  <a:srgbClr val="00CC5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словечко</a:t>
            </a:r>
            <a:endParaRPr lang="ru-RU" sz="2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AutoShape 47"/>
          <p:cNvSpPr>
            <a:spLocks noChangeArrowheads="1"/>
          </p:cNvSpPr>
          <p:nvPr/>
        </p:nvSpPr>
        <p:spPr bwMode="auto">
          <a:xfrm>
            <a:off x="611880" y="3329024"/>
            <a:ext cx="3204000" cy="540000"/>
          </a:xfrm>
          <a:prstGeom prst="roundRect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>
            <a:sp3d extrusionH="57150">
              <a:bevelT w="38100" h="38100"/>
            </a:sp3d>
          </a:bodyPr>
          <a:lstStyle/>
          <a:p>
            <a:pPr algn="ctr"/>
            <a:endParaRPr lang="ru-RU" sz="2400" b="1" cap="all" dirty="0">
              <a:ln w="3175"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AutoShape 47"/>
          <p:cNvSpPr>
            <a:spLocks noChangeArrowheads="1"/>
          </p:cNvSpPr>
          <p:nvPr/>
        </p:nvSpPr>
        <p:spPr bwMode="auto">
          <a:xfrm>
            <a:off x="611560" y="1383190"/>
            <a:ext cx="3165749" cy="540000"/>
          </a:xfrm>
          <a:prstGeom prst="roundRect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>
            <a:off x="608506" y="2017350"/>
            <a:ext cx="3204000" cy="540000"/>
          </a:xfrm>
          <a:prstGeom prst="roundRect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39552" y="2067694"/>
            <a:ext cx="32403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Вопросики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11560" y="3363838"/>
            <a:ext cx="31683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Одним словом</a:t>
            </a:r>
            <a:endParaRPr lang="ru-RU" sz="2400" b="1" cap="none" spc="50" dirty="0">
              <a:ln w="11430"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11560" y="1419622"/>
            <a:ext cx="31683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</a:t>
            </a:r>
            <a:endParaRPr lang="ru-RU" sz="2400" b="1" cap="none" spc="50" dirty="0">
              <a:ln w="11430">
                <a:noFill/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" name="Picture 2" descr="http://serp-dm.ru/_nw/0/71629456.jpg"/>
          <p:cNvPicPr>
            <a:picLocks noChangeAspect="1" noChangeArrowheads="1"/>
          </p:cNvPicPr>
          <p:nvPr/>
        </p:nvPicPr>
        <p:blipFill>
          <a:blip r:embed="rId30" cstate="email"/>
          <a:stretch>
            <a:fillRect/>
          </a:stretch>
        </p:blipFill>
        <p:spPr bwMode="auto">
          <a:xfrm>
            <a:off x="0" y="-3075"/>
            <a:ext cx="1187623" cy="162252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Прямоугольник 79"/>
          <p:cNvSpPr/>
          <p:nvPr/>
        </p:nvSpPr>
        <p:spPr>
          <a:xfrm>
            <a:off x="1554162" y="267494"/>
            <a:ext cx="676225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5400" b="1" spc="50" dirty="0" smtClean="0">
                <a:ln w="11430">
                  <a:solidFill>
                    <a:schemeClr val="bg1"/>
                  </a:solidFill>
                </a:ln>
                <a:blipFill>
                  <a:blip r:embed="rId31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Новым годом!</a:t>
            </a:r>
            <a:endParaRPr lang="ru-RU" sz="3600" dirty="0">
              <a:ln w="11430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943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611560" y="1059582"/>
            <a:ext cx="3965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dirty="0" smtClean="0">
                <a:solidFill>
                  <a:srgbClr val="49385E"/>
                </a:solidFill>
              </a:rPr>
              <a:t>Ветка новогодней ели. </a:t>
            </a:r>
            <a:endParaRPr lang="ru-RU" sz="2400" b="1" dirty="0">
              <a:solidFill>
                <a:srgbClr val="49385E"/>
              </a:solidFill>
            </a:endParaRPr>
          </a:p>
        </p:txBody>
      </p:sp>
      <p:pic>
        <p:nvPicPr>
          <p:cNvPr id="16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Одним словом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14398" y="3507854"/>
            <a:ext cx="1080371" cy="14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55576" y="1779662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Лапа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0_1bcf8_4b9f1a90.pn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1194598"/>
            <a:ext cx="4320480" cy="375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153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451388" y="987574"/>
            <a:ext cx="76490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dirty="0" smtClean="0">
                <a:solidFill>
                  <a:srgbClr val="49385E"/>
                </a:solidFill>
              </a:rPr>
              <a:t>Блестящая новогодняя лента </a:t>
            </a:r>
            <a:endParaRPr lang="ru-RU" sz="2400" b="1" dirty="0">
              <a:solidFill>
                <a:srgbClr val="49385E"/>
              </a:solidFill>
            </a:endParaRPr>
          </a:p>
        </p:txBody>
      </p:sp>
      <p:pic>
        <p:nvPicPr>
          <p:cNvPr id="16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Одним словом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30148" y="3507854"/>
            <a:ext cx="1080371" cy="14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5536" y="1563638"/>
            <a:ext cx="19442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Мишура</a:t>
            </a:r>
            <a:r>
              <a:rPr lang="ru-RU" sz="2800" i="1" dirty="0" smtClean="0"/>
              <a:t> </a:t>
            </a:r>
            <a:endParaRPr lang="ru-RU" sz="2800" i="1" dirty="0"/>
          </a:p>
        </p:txBody>
      </p:sp>
      <p:pic>
        <p:nvPicPr>
          <p:cNvPr id="12" name="Рисунок 11" descr="clipart-mishura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339752" y="1635646"/>
            <a:ext cx="5790288" cy="3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42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467544" y="915566"/>
            <a:ext cx="76490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dirty="0" smtClean="0">
                <a:solidFill>
                  <a:srgbClr val="49385E"/>
                </a:solidFill>
              </a:rPr>
              <a:t>Из зажигают на ёлке, и на праздничном столе </a:t>
            </a:r>
            <a:endParaRPr lang="ru-RU" sz="2400" b="1" dirty="0">
              <a:solidFill>
                <a:srgbClr val="49385E"/>
              </a:solidFill>
            </a:endParaRPr>
          </a:p>
        </p:txBody>
      </p:sp>
      <p:pic>
        <p:nvPicPr>
          <p:cNvPr id="16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Одним словом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30148" y="3507854"/>
            <a:ext cx="1080371" cy="14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9552" y="1707654"/>
            <a:ext cx="1368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Свечи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1324369987_cha7poiaqnz2q4e.jpe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59" y="1203598"/>
            <a:ext cx="4802200" cy="36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026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Вопросы-шутки 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30148" y="3507854"/>
            <a:ext cx="1080371" cy="1476000"/>
          </a:xfrm>
          <a:prstGeom prst="rect">
            <a:avLst/>
          </a:prstGeom>
          <a:solidFill>
            <a:srgbClr val="DC690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71600" y="1491630"/>
            <a:ext cx="9361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Лес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987574"/>
            <a:ext cx="286328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Родина елочки.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Рисунок 14" descr="8279364-Pine-trees-isolated-on-white--Stock-Photo-tree-snow-christmas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987574"/>
            <a:ext cx="3024336" cy="391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68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611560" y="843558"/>
            <a:ext cx="76490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Довольно подозрительная, серая личность, пробегающая мимо елочки рысцой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Вопросы-шутки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8393" y="3507854"/>
            <a:ext cx="1106844" cy="1512168"/>
          </a:xfrm>
          <a:prstGeom prst="rect">
            <a:avLst/>
          </a:prstGeom>
          <a:solidFill>
            <a:srgbClr val="DC690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9552" y="1851670"/>
            <a:ext cx="1152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Волк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4" name="Рисунок 13" descr="png_kurt_rasulehasret (36)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2555776" y="2067694"/>
            <a:ext cx="4392488" cy="280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835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987574"/>
            <a:ext cx="4109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Новогодняя зажигалка.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Вопросы-шутки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507" y="3544022"/>
            <a:ext cx="1080371" cy="1476000"/>
          </a:xfrm>
          <a:prstGeom prst="rect">
            <a:avLst/>
          </a:prstGeom>
          <a:solidFill>
            <a:srgbClr val="DC690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9552" y="1635646"/>
            <a:ext cx="23762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Фейерверк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979712" y="987574"/>
            <a:ext cx="6984777" cy="4124754"/>
            <a:chOff x="1979712" y="987574"/>
            <a:chExt cx="6984777" cy="4124754"/>
          </a:xfrm>
        </p:grpSpPr>
        <p:pic>
          <p:nvPicPr>
            <p:cNvPr id="12" name="Picture 13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9952" y="4443618"/>
              <a:ext cx="744537" cy="55840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 descr="saljut-6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979712" y="1657348"/>
              <a:ext cx="3659090" cy="3136364"/>
            </a:xfrm>
            <a:prstGeom prst="rect">
              <a:avLst/>
            </a:prstGeom>
          </p:spPr>
        </p:pic>
        <p:pic>
          <p:nvPicPr>
            <p:cNvPr id="17" name="Рисунок 16" descr="tuzijatek58.pn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3851920" y="987574"/>
              <a:ext cx="3744416" cy="3632084"/>
            </a:xfrm>
            <a:prstGeom prst="rect">
              <a:avLst/>
            </a:prstGeom>
          </p:spPr>
        </p:pic>
        <p:pic>
          <p:nvPicPr>
            <p:cNvPr id="19" name="Рисунок 18" descr="DeeDee85-Firework_Lights_full_3212_267590.pn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4572000" y="2571749"/>
              <a:ext cx="3493296" cy="2540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6745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827584" y="987574"/>
            <a:ext cx="48245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Карнавальная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наличница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2800" dirty="0" smtClean="0"/>
              <a:t> </a:t>
            </a:r>
            <a:endParaRPr lang="ru-RU" sz="2800" dirty="0"/>
          </a:p>
        </p:txBody>
      </p:sp>
      <p:pic>
        <p:nvPicPr>
          <p:cNvPr id="12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Вопросы-шутки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7507" y="3544022"/>
            <a:ext cx="1080371" cy="1476000"/>
          </a:xfrm>
          <a:prstGeom prst="rect">
            <a:avLst/>
          </a:prstGeom>
          <a:solidFill>
            <a:srgbClr val="DC690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27584" y="1563638"/>
            <a:ext cx="1512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Маска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4" name="Рисунок 13" descr="fox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5" y="1347614"/>
            <a:ext cx="4807447" cy="339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021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611561" y="987574"/>
            <a:ext cx="4752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Новогодний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гостесборник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Вопросы-шутки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8139" y="3507854"/>
            <a:ext cx="1106844" cy="1512168"/>
          </a:xfrm>
          <a:prstGeom prst="rect">
            <a:avLst/>
          </a:prstGeom>
          <a:solidFill>
            <a:srgbClr val="DC690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9552" y="1563638"/>
            <a:ext cx="26642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Новогодний стол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059ea9682281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1635646"/>
            <a:ext cx="4032448" cy="315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633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755576" y="421334"/>
            <a:ext cx="77768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Интернет-ресурсы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611561" y="930593"/>
            <a:ext cx="8064896" cy="34163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b="1" dirty="0" smtClean="0">
                <a:latin typeface="Georgia" pitchFamily="18" charset="0"/>
                <a:hlinkClick r:id="rId3"/>
              </a:rPr>
              <a:t>Снеговик</a:t>
            </a:r>
            <a:endParaRPr lang="ru-RU" dirty="0" smtClean="0">
              <a:latin typeface="Georgia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Уголок со звездами:   </a:t>
            </a:r>
            <a:r>
              <a:rPr lang="en-US" dirty="0">
                <a:latin typeface="Georgia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dirty="0" smtClean="0">
                <a:latin typeface="Georgia" pitchFamily="18" charset="0"/>
                <a:cs typeface="Times New Roman" pitchFamily="18" charset="0"/>
                <a:hlinkClick r:id="rId4"/>
              </a:rPr>
              <a:t>img-fotki.yandex.ru/get/5109/svetlera.16c/0_5662a_8158dd54_orig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Золотые анимированные звездочки (1 слайд): </a:t>
            </a:r>
            <a:r>
              <a:rPr lang="en-US" dirty="0">
                <a:latin typeface="Georgia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dirty="0" smtClean="0">
                <a:latin typeface="Georgia" pitchFamily="18" charset="0"/>
                <a:cs typeface="Times New Roman" pitchFamily="18" charset="0"/>
                <a:hlinkClick r:id="rId5"/>
              </a:rPr>
              <a:t>img0.liveinternet.ru/images/attach/c/3/77/957/77957384_77772038_zvezdochki.gif</a:t>
            </a:r>
            <a:endParaRPr lang="ru-RU" dirty="0" smtClean="0">
              <a:latin typeface="Georgia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«Конфетти» (1 слайд):   </a:t>
            </a:r>
            <a:r>
              <a:rPr lang="en-US" dirty="0">
                <a:latin typeface="Georgia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dirty="0" smtClean="0">
                <a:latin typeface="Georgia" pitchFamily="18" charset="0"/>
                <a:cs typeface="Times New Roman" pitchFamily="18" charset="0"/>
                <a:hlinkClick r:id="rId6"/>
              </a:rPr>
              <a:t>img1.liveinternet.ru/images/attach/b/2/2/633/2633622_6076627_5283499_i102714521_66418.gif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b="1" dirty="0" smtClean="0">
                <a:latin typeface="Georgia" pitchFamily="18" charset="0"/>
                <a:cs typeface="Times New Roman" pitchFamily="18" charset="0"/>
                <a:hlinkClick r:id="rId7"/>
              </a:rPr>
              <a:t>Фон</a:t>
            </a: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      </a:t>
            </a:r>
          </a:p>
          <a:p>
            <a:pPr marL="285750" indent="-285750">
              <a:buClr>
                <a:srgbClr val="C00000"/>
              </a:buClr>
              <a:buSzPct val="75000"/>
            </a:pPr>
            <a:r>
              <a:rPr lang="ru-RU" b="1" i="1" dirty="0" smtClean="0">
                <a:latin typeface="Georgia" pitchFamily="18" charset="0"/>
              </a:rPr>
              <a:t>На момент создания шаблона все ссылки  являются активными</a:t>
            </a:r>
          </a:p>
        </p:txBody>
      </p:sp>
      <p:sp>
        <p:nvSpPr>
          <p:cNvPr id="2" name="Управляющая кнопка: назад 1">
            <a:hlinkClick r:id="" action="ppaction://hlinkshowjump?jump=firstslide" highlightClick="1"/>
          </p:cNvPr>
          <p:cNvSpPr/>
          <p:nvPr/>
        </p:nvSpPr>
        <p:spPr>
          <a:xfrm>
            <a:off x="8172400" y="4569972"/>
            <a:ext cx="504056" cy="270030"/>
          </a:xfrm>
          <a:prstGeom prst="actionButtonBackPrevious">
            <a:avLst/>
          </a:prstGeom>
          <a:solidFill>
            <a:srgbClr val="BEAA12"/>
          </a:solidFill>
          <a:ln>
            <a:solidFill>
              <a:srgbClr val="7A51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427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841811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hlinkClick r:id="rId2"/>
              </a:rPr>
              <a:t>Снегурочка</a:t>
            </a:r>
            <a:endParaRPr lang="ru-RU" b="1" i="1" dirty="0" smtClean="0"/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 </a:t>
            </a:r>
            <a:r>
              <a:rPr lang="ru-RU" b="1" i="1" u="sng" dirty="0" smtClean="0">
                <a:hlinkClick r:id="rId3"/>
              </a:rPr>
              <a:t>Дед Мороз</a:t>
            </a:r>
            <a:r>
              <a:rPr lang="ru-RU" b="1" i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hlinkClick r:id="rId3"/>
              </a:rPr>
              <a:t>Ёлка</a:t>
            </a:r>
            <a:r>
              <a:rPr lang="ru-RU" b="1" i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hlinkClick r:id="rId4"/>
              </a:rPr>
              <a:t>Снеговик</a:t>
            </a:r>
            <a:r>
              <a:rPr lang="ru-RU" b="1" i="1" dirty="0" smtClean="0"/>
              <a:t>  </a:t>
            </a:r>
          </a:p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hlinkClick r:id="rId5"/>
              </a:rPr>
              <a:t>Хлопушка</a:t>
            </a:r>
            <a:r>
              <a:rPr lang="ru-RU" b="1" i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hlinkClick r:id="rId6"/>
              </a:rPr>
              <a:t>Тройка лошадей</a:t>
            </a:r>
            <a:endParaRPr lang="ru-RU" b="1" i="1" dirty="0" smtClean="0"/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 </a:t>
            </a:r>
            <a:r>
              <a:rPr lang="ru-RU" b="1" i="1" u="sng" dirty="0" smtClean="0">
                <a:hlinkClick r:id="rId7"/>
              </a:rPr>
              <a:t>Санки </a:t>
            </a:r>
            <a:endParaRPr lang="ru-RU" b="1" i="1" dirty="0" smtClean="0"/>
          </a:p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hlinkClick r:id="rId8"/>
              </a:rPr>
              <a:t>Мороженое</a:t>
            </a:r>
            <a:endParaRPr lang="ru-RU" b="1" i="1" dirty="0" smtClean="0"/>
          </a:p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hlinkClick r:id="rId9"/>
              </a:rPr>
              <a:t>Хоровод</a:t>
            </a:r>
            <a:endParaRPr lang="ru-RU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383868" y="841811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hlinkClick r:id="rId10"/>
              </a:rPr>
              <a:t>Мешок</a:t>
            </a:r>
            <a:r>
              <a:rPr lang="ru-RU" b="1" i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hlinkClick r:id="rId11"/>
              </a:rPr>
              <a:t>Ведро</a:t>
            </a:r>
            <a:endParaRPr lang="ru-RU" b="1" i="1" dirty="0" smtClean="0"/>
          </a:p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hlinkClick r:id="rId12"/>
              </a:rPr>
              <a:t>Ветка ели</a:t>
            </a:r>
            <a:r>
              <a:rPr lang="ru-RU" b="1" i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hlinkClick r:id="rId13"/>
              </a:rPr>
              <a:t>Синица</a:t>
            </a:r>
            <a:r>
              <a:rPr lang="ru-RU" b="1" i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hlinkClick r:id="rId14"/>
              </a:rPr>
              <a:t>Шарик</a:t>
            </a:r>
            <a:r>
              <a:rPr lang="ru-RU" b="1" i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hlinkClick r:id="rId15"/>
              </a:rPr>
              <a:t>Снежинка</a:t>
            </a:r>
            <a:r>
              <a:rPr lang="ru-RU" b="1" i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hlinkClick r:id="rId16"/>
              </a:rPr>
              <a:t>Снежинка анимация</a:t>
            </a:r>
            <a:r>
              <a:rPr lang="ru-RU" b="1" i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hlinkClick r:id="rId17"/>
              </a:rPr>
              <a:t>Подарок</a:t>
            </a:r>
            <a:endParaRPr lang="ru-RU" b="1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868144" y="841811"/>
            <a:ext cx="2160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hlinkClick r:id="rId18"/>
              </a:rPr>
              <a:t>Лапа ёлки</a:t>
            </a:r>
            <a:r>
              <a:rPr lang="ru-RU" b="1" i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hlinkClick r:id="rId19"/>
              </a:rPr>
              <a:t>Мишура</a:t>
            </a:r>
            <a:r>
              <a:rPr lang="ru-RU" b="1" i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hlinkClick r:id="rId20"/>
              </a:rPr>
              <a:t>Свечи</a:t>
            </a:r>
            <a:r>
              <a:rPr lang="ru-RU" b="1" i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hlinkClick r:id="rId21"/>
              </a:rPr>
              <a:t>Лес</a:t>
            </a:r>
            <a:endParaRPr lang="ru-RU" b="1" i="1" dirty="0" smtClean="0"/>
          </a:p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hlinkClick r:id="rId22"/>
              </a:rPr>
              <a:t>Волк</a:t>
            </a:r>
            <a:r>
              <a:rPr lang="ru-RU" b="1" i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hlinkClick r:id="rId23"/>
              </a:rPr>
              <a:t>Маска</a:t>
            </a:r>
            <a:endParaRPr lang="ru-RU" b="1" i="1" dirty="0" smtClean="0"/>
          </a:p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hlinkClick r:id="rId24"/>
              </a:rPr>
              <a:t>Фейерверк</a:t>
            </a:r>
            <a:r>
              <a:rPr lang="ru-RU" b="1" i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hlinkClick r:id="rId25"/>
              </a:rPr>
              <a:t>Фейерверк1</a:t>
            </a:r>
            <a:r>
              <a:rPr lang="ru-RU" b="1" i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hlinkClick r:id="rId26"/>
              </a:rPr>
              <a:t>Стол</a:t>
            </a:r>
            <a:r>
              <a:rPr lang="ru-RU" b="1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5857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65810718_1288117977_0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1880" y="1449065"/>
            <a:ext cx="2880320" cy="3694435"/>
          </a:xfrm>
          <a:prstGeom prst="rect">
            <a:avLst/>
          </a:prstGeom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971600" y="915566"/>
            <a:ext cx="64087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b="1" i="1" dirty="0" smtClean="0">
                <a:solidFill>
                  <a:srgbClr val="002060"/>
                </a:solidFill>
              </a:rPr>
              <a:t>Она в серебро с жемчугами одета —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Волшебная внучка волшебного деда.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43608" y="1923678"/>
            <a:ext cx="25607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Снегурочка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>
                  <a:noFill/>
                </a:ln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>
                <a:noFill/>
              </a:ln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7624" y="3507854"/>
            <a:ext cx="1080000" cy="14754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6" name="Прямоугольник 15"/>
          <p:cNvSpPr/>
          <p:nvPr/>
        </p:nvSpPr>
        <p:spPr>
          <a:xfrm>
            <a:off x="2843002" y="0"/>
            <a:ext cx="34579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Загадки</a:t>
            </a:r>
          </a:p>
        </p:txBody>
      </p:sp>
    </p:spTree>
    <p:extLst>
      <p:ext uri="{BB962C8B-B14F-4D97-AF65-F5344CB8AC3E}">
        <p14:creationId xmlns:p14="http://schemas.microsoft.com/office/powerpoint/2010/main" xmlns="" val="126002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51520" y="843558"/>
            <a:ext cx="81369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/>
            <a:r>
              <a:rPr lang="ru-RU" sz="2400" b="1" i="1" dirty="0" smtClean="0">
                <a:solidFill>
                  <a:srgbClr val="002060"/>
                </a:solidFill>
              </a:rPr>
              <a:t>Кто шагает по Земле. Ветер свищет звонко.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В шелковистой бороде иней и позёмка…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5576" y="1760498"/>
            <a:ext cx="2232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Дед Мороз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7504" y="3507854"/>
            <a:ext cx="1080370" cy="14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" name="Рисунок 9" descr="118779103_____________A__36_A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851920" y="1491631"/>
            <a:ext cx="2539067" cy="365186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706830" y="123478"/>
            <a:ext cx="34579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Загадки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287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5576" y="915566"/>
            <a:ext cx="7643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b="1" i="1" dirty="0" smtClean="0">
                <a:solidFill>
                  <a:srgbClr val="002060"/>
                </a:solidFill>
              </a:rPr>
              <a:t>Колючие девчонки, зелёные юбчонки.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Их не обижают, на праздник наряжают.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5" y="2427734"/>
            <a:ext cx="12241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Ёлка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27398" y="3507854"/>
            <a:ext cx="1080371" cy="1475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" name="Рисунок 9" descr="225759_1383767879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563888" y="1648089"/>
            <a:ext cx="2479558" cy="349541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706830" y="51470"/>
            <a:ext cx="34579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Загадки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3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51520" y="915566"/>
            <a:ext cx="58326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b="1" i="1" dirty="0" smtClean="0">
                <a:solidFill>
                  <a:srgbClr val="002060"/>
                </a:solidFill>
              </a:rPr>
              <a:t>С метёлкой, в шляпе из ведра —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Директор зимнего двора.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5537" y="2139702"/>
            <a:ext cx="2016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Снеговик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0780" y="3507854"/>
            <a:ext cx="1106844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" name="Рисунок 9" descr="0_1013db_4f4b0f74_orig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4067944" y="793133"/>
            <a:ext cx="3034687" cy="389673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987824" y="123478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Загадки</a:t>
            </a:r>
          </a:p>
        </p:txBody>
      </p:sp>
    </p:spTree>
    <p:extLst>
      <p:ext uri="{BB962C8B-B14F-4D97-AF65-F5344CB8AC3E}">
        <p14:creationId xmlns:p14="http://schemas.microsoft.com/office/powerpoint/2010/main" xmlns="" val="193390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5575" y="915566"/>
            <a:ext cx="44644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b="1" i="1" dirty="0" smtClean="0"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- Что растёт на елке? </a:t>
            </a:r>
            <a:endParaRPr lang="ru-RU" sz="2400" b="1" i="1" dirty="0">
              <a:solidFill>
                <a:srgbClr val="00206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43608" y="1491630"/>
            <a:ext cx="2304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Шишки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0781" y="3507854"/>
            <a:ext cx="1080371" cy="14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6" name="Рисунок 15" descr="spruce_twigs_30.md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406774" y="1494499"/>
            <a:ext cx="5333578" cy="309347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706830" y="123478"/>
            <a:ext cx="34579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Загадки</a:t>
            </a:r>
          </a:p>
        </p:txBody>
      </p:sp>
    </p:spTree>
    <p:extLst>
      <p:ext uri="{BB962C8B-B14F-4D97-AF65-F5344CB8AC3E}">
        <p14:creationId xmlns:p14="http://schemas.microsoft.com/office/powerpoint/2010/main" xmlns="" val="158097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323529" y="1133720"/>
            <a:ext cx="5688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- На чем ездит Дед Мороз?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5283" y="3507854"/>
            <a:ext cx="1080371" cy="1476000"/>
          </a:xfrm>
          <a:prstGeom prst="rect">
            <a:avLst/>
          </a:prstGeom>
          <a:solidFill>
            <a:srgbClr val="CC706E"/>
          </a:solidFill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3528" y="1779662"/>
            <a:ext cx="4248472" cy="57888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На тройке лошадей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9792" y="195486"/>
            <a:ext cx="40324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Вопросики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Рисунок 17" descr="0_a1a34_15642b2d_orig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267744" y="2067694"/>
            <a:ext cx="5481397" cy="28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131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30147" y="3507854"/>
            <a:ext cx="1106844" cy="1512168"/>
          </a:xfrm>
          <a:prstGeom prst="rect">
            <a:avLst/>
          </a:prstGeom>
          <a:solidFill>
            <a:srgbClr val="CC706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39552" y="1923678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Ведро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195486"/>
            <a:ext cx="41044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Вопросики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clipart-5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059832" y="1709805"/>
            <a:ext cx="4177342" cy="2736035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7544" y="987574"/>
            <a:ext cx="7931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- Как называется головной убор снеговика?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36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0000"/>
      </a:hlink>
      <a:folHlink>
        <a:srgbClr val="E36C09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446</Words>
  <Application>Microsoft Office PowerPoint</Application>
  <PresentationFormat>Экран (16:9)</PresentationFormat>
  <Paragraphs>199</Paragraphs>
  <Slides>29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User</cp:lastModifiedBy>
  <cp:revision>188</cp:revision>
  <dcterms:created xsi:type="dcterms:W3CDTF">2015-05-04T12:07:23Z</dcterms:created>
  <dcterms:modified xsi:type="dcterms:W3CDTF">2017-12-18T16:42:06Z</dcterms:modified>
</cp:coreProperties>
</file>