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00" autoAdjust="0"/>
    <p:restoredTop sz="94660"/>
  </p:normalViewPr>
  <p:slideViewPr>
    <p:cSldViewPr>
      <p:cViewPr varScale="1">
        <p:scale>
          <a:sx n="74" d="100"/>
          <a:sy n="74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9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5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27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13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8360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54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73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69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213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638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34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CC0A2-DFE5-4F98-9532-7AF930F6BB4A}" type="datetimeFigureOut">
              <a:rPr lang="ru-RU" smtClean="0"/>
              <a:t>19.11.2013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66B07-C91E-495C-AA91-FE867428A3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7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9532" y="1196752"/>
            <a:ext cx="7772400" cy="10187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196752"/>
            <a:ext cx="7632848" cy="550533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34450" y="476672"/>
            <a:ext cx="65310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ПИЩЕВЫЕ ДОБАВКИ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Что такое пищевые добавки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0" i="0" dirty="0" smtClean="0">
                <a:solidFill>
                  <a:srgbClr val="002060"/>
                </a:solidFill>
                <a:effectLst/>
                <a:latin typeface="Times New Roman"/>
              </a:rPr>
              <a:t> - Это вещества, увеличивающие сроки хранения продуктов или придающие им заданные свойства. Пищевые добавки применяют для того, чтобы придать продуктам аппетитный вид, вкус и запах.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869" y="3933056"/>
            <a:ext cx="4733737" cy="29249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93897"/>
            <a:ext cx="4067944" cy="29641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«Любимые» продукты питания  школьников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7611" y="130891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sz="2600" b="0" i="0" dirty="0" smtClean="0">
                <a:solidFill>
                  <a:srgbClr val="002060"/>
                </a:solidFill>
                <a:effectLst/>
                <a:latin typeface="Verdana"/>
              </a:rPr>
              <a:t>В качестве примера можно привести некоторый список « современного рынка питания»</a:t>
            </a:r>
          </a:p>
          <a:p>
            <a:pPr marL="0" indent="0">
              <a:buNone/>
            </a:pPr>
            <a:r>
              <a:rPr lang="ru-RU" sz="2600" b="0" i="0" dirty="0" smtClean="0">
                <a:solidFill>
                  <a:srgbClr val="002060"/>
                </a:solidFill>
                <a:effectLst/>
                <a:latin typeface="Verdana"/>
              </a:rPr>
              <a:t> </a:t>
            </a:r>
          </a:p>
          <a:p>
            <a:pPr marL="0" indent="0">
              <a:buNone/>
            </a:pPr>
            <a:r>
              <a:rPr lang="ru-RU" sz="1400" b="0" i="0" dirty="0" smtClean="0">
                <a:solidFill>
                  <a:srgbClr val="333333"/>
                </a:solidFill>
                <a:effectLst/>
                <a:latin typeface="Verdana"/>
              </a:rPr>
              <a:t>   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- «</a:t>
            </a:r>
            <a:r>
              <a:rPr lang="ru-RU" sz="1800" b="0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Фруктайм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Дюшес», и «Фиеста Дюшес», </a:t>
            </a:r>
          </a:p>
          <a:p>
            <a:pPr marL="0" indent="0">
              <a:buNone/>
            </a:pP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содержат   Е951, провоцирующий заболевания почек ;</a:t>
            </a:r>
          </a:p>
          <a:p>
            <a:pPr marL="0" indent="0">
              <a:buNone/>
            </a:pP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/>
            </a:r>
            <a:b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</a:b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  - «</a:t>
            </a:r>
            <a:r>
              <a:rPr lang="ru-RU" sz="1800" b="0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Dirol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» и 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latin typeface="Verdana"/>
              </a:rPr>
              <a:t>«</a:t>
            </a:r>
            <a:r>
              <a:rPr lang="ru-RU" sz="1800" dirty="0" err="1" smtClean="0">
                <a:solidFill>
                  <a:schemeClr val="accent2">
                    <a:lumMod val="75000"/>
                  </a:schemeClr>
                </a:solidFill>
                <a:latin typeface="Verdana"/>
              </a:rPr>
              <a:t>Orbit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Verdana"/>
              </a:rPr>
              <a:t>»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latin typeface="Verdana"/>
              </a:rPr>
              <a:t>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Verdana"/>
              </a:rPr>
              <a:t> 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содержит в своём составе загуститель Е414, провоцирующий заболевания</a:t>
            </a:r>
            <a:r>
              <a:rPr lang="ru-RU" sz="1800" dirty="0">
                <a:solidFill>
                  <a:srgbClr val="C0504D">
                    <a:lumMod val="75000"/>
                  </a:srgbClr>
                </a:solidFill>
                <a:latin typeface="Verdana"/>
              </a:rPr>
              <a:t> желудочно-кишечного тракта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;</a:t>
            </a:r>
          </a:p>
          <a:p>
            <a:pPr marL="0" indent="0">
              <a:buNone/>
            </a:pPr>
            <a:endParaRPr lang="ru-RU" sz="1800" b="0" i="0" dirty="0" smtClean="0">
              <a:solidFill>
                <a:schemeClr val="accent2">
                  <a:lumMod val="75000"/>
                </a:schemeClr>
              </a:solidFill>
              <a:effectLst/>
              <a:latin typeface="Verdana"/>
            </a:endParaRPr>
          </a:p>
          <a:p>
            <a:pPr marL="0" indent="0">
              <a:buNone/>
            </a:pP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  -Мороженное так же опасно для здоровья ! Как пример можно   привести продукцию «Ля Фам», где обнаружены краситель Е102, Е133, стабилизаторы Е407(заболевание кожи), Е410(раздражение кишечника ), Е412, Е416(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latin typeface="Trebuchet MS"/>
              </a:rPr>
              <a:t>Провоцирует образование злокачественных раковых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rebuchet MS"/>
              </a:rPr>
              <a:t>опухолей)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. И это то, что едят школьники!</a:t>
            </a:r>
          </a:p>
          <a:p>
            <a:pPr marL="0" indent="0">
              <a:buNone/>
            </a:pPr>
            <a:endParaRPr lang="ru-RU" sz="1800" b="0" i="0" dirty="0" smtClean="0">
              <a:solidFill>
                <a:schemeClr val="accent2">
                  <a:lumMod val="75000"/>
                </a:schemeClr>
              </a:solidFill>
              <a:effectLst/>
              <a:latin typeface="Verdana"/>
            </a:endParaRPr>
          </a:p>
          <a:p>
            <a:pPr marL="0" indent="0">
              <a:buNone/>
            </a:pP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  - Шоколадки такие как «</a:t>
            </a:r>
            <a:r>
              <a:rPr lang="ru-RU" sz="1800" b="0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Alpen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 </a:t>
            </a:r>
            <a:r>
              <a:rPr lang="ru-RU" sz="1800" b="0" i="0" dirty="0" err="1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Gold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» (содержат Е476</a:t>
            </a:r>
            <a:r>
              <a:rPr lang="ru-RU" sz="1800" dirty="0">
                <a:solidFill>
                  <a:schemeClr val="accent2">
                    <a:lumMod val="75000"/>
                  </a:schemeClr>
                </a:solidFill>
                <a:latin typeface="Verdana"/>
              </a:rPr>
              <a:t>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Verdana"/>
              </a:rPr>
              <a:t> приводит к расстройству пищеварения</a:t>
            </a: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Verdana"/>
              </a:rPr>
              <a:t>);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b="0" i="0" dirty="0" smtClean="0">
                <a:solidFill>
                  <a:schemeClr val="accent2">
                    <a:lumMod val="75000"/>
                  </a:schemeClr>
                </a:solidFill>
                <a:effectLst/>
                <a:latin typeface="Arial"/>
              </a:rPr>
              <a:t>    -"Несквик" (в составе обнаружены Е124 и Е475 приводят к нарушениям функции щитовидной железы ).</a:t>
            </a:r>
            <a:endParaRPr lang="ru-RU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42887" y="5934670"/>
            <a:ext cx="58152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ОСТОРОЖНО ЕДА!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7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Самые опасные пищевые добавки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12776"/>
            <a:ext cx="8229600" cy="4525963"/>
          </a:xfrm>
        </p:spPr>
        <p:txBody>
          <a:bodyPr>
            <a:normAutofit/>
          </a:bodyPr>
          <a:lstStyle/>
          <a:p>
            <a:r>
              <a:rPr lang="ru-RU" sz="1400" b="0" i="0" dirty="0" err="1" smtClean="0">
                <a:solidFill>
                  <a:srgbClr val="000000"/>
                </a:solidFill>
                <a:effectLst/>
                <a:latin typeface="Arial"/>
              </a:rPr>
              <a:t>Ракообразующие</a:t>
            </a:r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- Е131, Е210-217, Е240, Е330.(Жевательные резинки , чипсы , сухарики)</a:t>
            </a: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Вызывающие расстройство кишечника - Е221-226.(Напитки </a:t>
            </a:r>
            <a:r>
              <a:rPr lang="ru-RU" sz="1400" dirty="0" err="1" smtClean="0">
                <a:solidFill>
                  <a:srgbClr val="333333"/>
                </a:solidFill>
                <a:latin typeface="Verdana"/>
              </a:rPr>
              <a:t>Сoca-Cola</a:t>
            </a:r>
            <a:r>
              <a:rPr lang="ru-RU" sz="1400" dirty="0" smtClean="0">
                <a:solidFill>
                  <a:srgbClr val="333333"/>
                </a:solidFill>
                <a:latin typeface="Verdana"/>
              </a:rPr>
              <a:t> , </a:t>
            </a:r>
            <a:r>
              <a:rPr lang="en-US" sz="1400" dirty="0" smtClean="0">
                <a:solidFill>
                  <a:srgbClr val="333333"/>
                </a:solidFill>
                <a:latin typeface="Verdana"/>
              </a:rPr>
              <a:t>Pepsi </a:t>
            </a:r>
            <a:r>
              <a:rPr lang="ru-RU" sz="1400" dirty="0" smtClean="0">
                <a:solidFill>
                  <a:srgbClr val="333333"/>
                </a:solidFill>
                <a:latin typeface="Verdana"/>
              </a:rPr>
              <a:t>и т.д.)</a:t>
            </a:r>
            <a:endParaRPr lang="en-US" sz="1400" dirty="0" smtClean="0">
              <a:solidFill>
                <a:srgbClr val="333333"/>
              </a:solidFill>
              <a:latin typeface="Verdana"/>
            </a:endParaRP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Вредные для кожи- Е230-232, Е239.(Содержатся в каких-либо консервах )</a:t>
            </a: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Вызывающие нарушения давления - Е250, Е251.( В йогуртах  и сырках )</a:t>
            </a: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Провоцирующие появление сыпи - Е311, Е312.( </a:t>
            </a:r>
            <a:r>
              <a:rPr lang="ru-RU" sz="1400" dirty="0" smtClean="0">
                <a:solidFill>
                  <a:srgbClr val="000000"/>
                </a:solidFill>
                <a:latin typeface="Arial"/>
              </a:rPr>
              <a:t>В </a:t>
            </a:r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шоколадках  и конфетах )</a:t>
            </a: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Повышающие холестерин - Е320, Е321.( В сосисках и колбасах)</a:t>
            </a:r>
          </a:p>
          <a:p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Вызывающие расстройство желудка -, Е407, Е450, Е461-466. ( В </a:t>
            </a:r>
            <a:r>
              <a:rPr lang="ru-RU" sz="1400" b="0" i="0" dirty="0" smtClean="0">
                <a:solidFill>
                  <a:srgbClr val="000000"/>
                </a:solidFill>
                <a:effectLst/>
                <a:latin typeface="arial"/>
              </a:rPr>
              <a:t>сгущенном молоке, шоколадном сыре)</a:t>
            </a:r>
            <a:endParaRPr lang="ru-RU" sz="1400" b="0" i="0" dirty="0" smtClean="0">
              <a:solidFill>
                <a:srgbClr val="000000"/>
              </a:solidFill>
              <a:effectLst/>
              <a:latin typeface="Arial"/>
            </a:endParaRPr>
          </a:p>
          <a:p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0181" y="799131"/>
            <a:ext cx="1097782" cy="81016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067" y="3585024"/>
            <a:ext cx="1594460" cy="11172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073" y="1988840"/>
            <a:ext cx="1310117" cy="113194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581127"/>
            <a:ext cx="2437681" cy="225450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9340" y="4725143"/>
            <a:ext cx="2644660" cy="213688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185" y="3501007"/>
            <a:ext cx="2160240" cy="216024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866719"/>
            <a:ext cx="1461934" cy="1853732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3621" y="1586573"/>
            <a:ext cx="90364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FF0000"/>
                </a:solidFill>
              </a:rPr>
              <a:t> 1. Исключить из своего рациона чипсы , жевательную резинку, сухарики, так как в них находится огромное количество пищевых добавок, негативно влияющих на организм человека, а именно вызывающих заболевания желудочно-кишечного тракта, болезни почек и печени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dirty="0"/>
              <a:t> </a:t>
            </a:r>
            <a:r>
              <a:rPr lang="ru-RU" sz="1600" dirty="0">
                <a:solidFill>
                  <a:srgbClr val="7030A0"/>
                </a:solidFill>
              </a:rPr>
              <a:t>2. Если человек не может отказаться от употребления в пищу этих продуктов питания, то сократить их употребление до минимума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dirty="0"/>
              <a:t> </a:t>
            </a:r>
            <a:r>
              <a:rPr lang="ru-RU" sz="1600" dirty="0">
                <a:solidFill>
                  <a:srgbClr val="FF0000"/>
                </a:solidFill>
              </a:rPr>
              <a:t>3. Употреблять продукты, где содержание добавок снижено до минимума или отсутствует вообще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dirty="0">
                <a:solidFill>
                  <a:srgbClr val="7030A0"/>
                </a:solidFill>
              </a:rPr>
              <a:t> 4. Продукты, употребляемые между основными приемами пищи, заменить на фрукты и овощи. Так как овощи считаются богатым источником минеральных веществ, а фрукты – витаминов. Фрукты очищают организм, стимулируя работу кишечника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dirty="0">
                <a:solidFill>
                  <a:srgbClr val="FF0000"/>
                </a:solidFill>
              </a:rPr>
              <a:t>5. В школьных учреждениях, на ряду с пищевой продукцией, которая расположена на полках, продавать ученикам фрукты и овощи, натуральные соки, </a:t>
            </a:r>
            <a:r>
              <a:rPr lang="ru-RU" sz="1600" dirty="0" smtClean="0">
                <a:solidFill>
                  <a:srgbClr val="FF0000"/>
                </a:solidFill>
              </a:rPr>
              <a:t>молоко и </a:t>
            </a:r>
            <a:r>
              <a:rPr lang="ru-RU" sz="1600" dirty="0">
                <a:solidFill>
                  <a:srgbClr val="FF0000"/>
                </a:solidFill>
              </a:rPr>
              <a:t>кефир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</a:p>
          <a:p>
            <a:endParaRPr lang="ru-RU" sz="1600" dirty="0">
              <a:solidFill>
                <a:srgbClr val="7030A0"/>
              </a:solidFill>
            </a:endParaRPr>
          </a:p>
          <a:p>
            <a:r>
              <a:rPr lang="ru-RU" sz="1600" dirty="0">
                <a:solidFill>
                  <a:srgbClr val="7030A0"/>
                </a:solidFill>
              </a:rPr>
              <a:t>6. Употреблять в пищу, как можно больше натуральных продуктов питания, в них содержится важные элементы, витамины, нужные для роста, развития ребенка. Так же для крепкого иммунитета</a:t>
            </a:r>
            <a:r>
              <a:rPr lang="ru-RU" sz="1600" dirty="0" smtClean="0">
                <a:solidFill>
                  <a:srgbClr val="7030A0"/>
                </a:solidFill>
              </a:rPr>
              <a:t>.</a:t>
            </a:r>
          </a:p>
          <a:p>
            <a:endParaRPr lang="ru-RU" sz="1600" dirty="0"/>
          </a:p>
          <a:p>
            <a:r>
              <a:rPr lang="ru-RU" sz="1600" dirty="0">
                <a:solidFill>
                  <a:srgbClr val="FF0000"/>
                </a:solidFill>
              </a:rPr>
              <a:t>7. Проводить просветительскую работу среди учеников школы по влиянию пищевых добавок на детский организм</a:t>
            </a:r>
            <a:r>
              <a:rPr lang="ru-RU" sz="1400" dirty="0">
                <a:solidFill>
                  <a:srgbClr val="FF0000"/>
                </a:solidFill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765" y="65922"/>
            <a:ext cx="89397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FF"/>
                </a:solidFill>
              </a:rPr>
              <a:t> Чем можно заменить вредные продукты питания-на полезные .</a:t>
            </a:r>
            <a:endParaRPr lang="ru-RU" sz="3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702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817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Вывод: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723" y="836712"/>
            <a:ext cx="72545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arial"/>
              </a:rPr>
              <a:t>Внимательней читать надписи на этикетках</a:t>
            </a:r>
            <a:r>
              <a:rPr lang="ru-RU" sz="2400" dirty="0" smtClean="0">
                <a:solidFill>
                  <a:srgbClr val="FF0000"/>
                </a:solidFill>
                <a:latin typeface="arial"/>
              </a:rPr>
              <a:t>..</a:t>
            </a:r>
            <a:r>
              <a:rPr lang="ru-RU" sz="2400" dirty="0">
                <a:solidFill>
                  <a:srgbClr val="FF0000"/>
                </a:solidFill>
                <a:latin typeface="arial"/>
              </a:rPr>
              <a:t> </a:t>
            </a:r>
            <a:endParaRPr lang="ru-RU" dirty="0" smtClean="0"/>
          </a:p>
          <a:p>
            <a:r>
              <a:rPr lang="ru-RU" dirty="0" smtClean="0">
                <a:solidFill>
                  <a:srgbClr val="00B050"/>
                </a:solidFill>
                <a:latin typeface="arial"/>
              </a:rPr>
              <a:t>Некоторые </a:t>
            </a:r>
            <a:r>
              <a:rPr lang="ru-RU" dirty="0">
                <a:solidFill>
                  <a:srgbClr val="00B050"/>
                </a:solidFill>
                <a:latin typeface="arial"/>
              </a:rPr>
              <a:t>добавки вредны только в больших </a:t>
            </a:r>
            <a:r>
              <a:rPr lang="ru-RU" dirty="0" smtClean="0">
                <a:solidFill>
                  <a:srgbClr val="00B050"/>
                </a:solidFill>
                <a:latin typeface="arial"/>
              </a:rPr>
              <a:t>количествах </a:t>
            </a:r>
            <a:r>
              <a:rPr lang="ru-RU" dirty="0">
                <a:solidFill>
                  <a:srgbClr val="00B050"/>
                </a:solidFill>
                <a:latin typeface="arial"/>
              </a:rPr>
              <a:t>но, канцерогены имеют свойство – накапливаться в организме. Так что, со временем это даст о себе знать. </a:t>
            </a:r>
            <a:r>
              <a:rPr lang="ru-RU" dirty="0" smtClean="0">
                <a:solidFill>
                  <a:srgbClr val="0000FF"/>
                </a:solidFill>
                <a:latin typeface="arial"/>
              </a:rPr>
              <a:t>Любая </a:t>
            </a:r>
            <a:r>
              <a:rPr lang="ru-RU" dirty="0">
                <a:solidFill>
                  <a:srgbClr val="0000FF"/>
                </a:solidFill>
                <a:latin typeface="arial"/>
              </a:rPr>
              <a:t>модификация продуктов делает их потенциально опасными для здоровья. </a:t>
            </a:r>
            <a:r>
              <a:rPr lang="ru-RU" dirty="0">
                <a:solidFill>
                  <a:srgbClr val="FF33CC"/>
                </a:solidFill>
                <a:latin typeface="arial"/>
              </a:rPr>
              <a:t>Употребление синтетических усилителей вкуса и цвета – это обман собственного организма.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00B0F0"/>
                </a:solidFill>
                <a:latin typeface="arial"/>
              </a:rPr>
              <a:t>Употреблять </a:t>
            </a:r>
            <a:r>
              <a:rPr lang="ru-RU" dirty="0">
                <a:solidFill>
                  <a:srgbClr val="00B0F0"/>
                </a:solidFill>
                <a:latin typeface="arial"/>
              </a:rPr>
              <a:t>экологически чистые продукты – свежие сырые овощи, фрукты и ягоды.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>
                <a:solidFill>
                  <a:srgbClr val="000000"/>
                </a:solidFill>
                <a:latin typeface="arial"/>
              </a:rPr>
              <a:t>Не </a:t>
            </a:r>
            <a:r>
              <a:rPr lang="ru-RU" dirty="0">
                <a:solidFill>
                  <a:srgbClr val="000000"/>
                </a:solidFill>
                <a:latin typeface="arial"/>
              </a:rPr>
              <a:t>покупать продукты с большим сроком хранения, указанным на этикетке – признак того, что там много консервантов.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221088"/>
            <a:ext cx="3187879" cy="203227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213519"/>
            <a:ext cx="3275856" cy="204741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81441"/>
            <a:ext cx="1979730" cy="2965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28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</TotalTime>
  <Words>360</Words>
  <Application>Microsoft Office PowerPoint</Application>
  <PresentationFormat>Экран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.</vt:lpstr>
      <vt:lpstr>Что такое пищевые добавки</vt:lpstr>
      <vt:lpstr>«Любимые» продукты питания  школьников</vt:lpstr>
      <vt:lpstr>Самые опасные пищевые добавки .</vt:lpstr>
      <vt:lpstr>Презентация PowerPoint</vt:lpstr>
      <vt:lpstr>Вывод: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ПИЩЕВЫЕ ДОБАВКИ</dc:title>
  <dc:creator>Александр</dc:creator>
  <cp:lastModifiedBy>HT</cp:lastModifiedBy>
  <cp:revision>19</cp:revision>
  <dcterms:created xsi:type="dcterms:W3CDTF">2013-10-02T14:10:58Z</dcterms:created>
  <dcterms:modified xsi:type="dcterms:W3CDTF">2013-11-19T11:36:15Z</dcterms:modified>
</cp:coreProperties>
</file>