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7" r:id="rId12"/>
    <p:sldId id="263" r:id="rId13"/>
    <p:sldId id="268" r:id="rId14"/>
    <p:sldId id="269" r:id="rId15"/>
    <p:sldId id="272" r:id="rId16"/>
    <p:sldId id="273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94" d="100"/>
          <a:sy n="94" d="100"/>
        </p:scale>
        <p:origin x="-87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2D511-6B1E-4551-BF68-8AC389A0A07D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8418EA-1518-4491-A7D0-03F44596BF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D511-6B1E-4551-BF68-8AC389A0A07D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18EA-1518-4491-A7D0-03F44596BF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D511-6B1E-4551-BF68-8AC389A0A07D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18EA-1518-4491-A7D0-03F44596BF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D511-6B1E-4551-BF68-8AC389A0A07D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18EA-1518-4491-A7D0-03F44596BF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D511-6B1E-4551-BF68-8AC389A0A07D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18EA-1518-4491-A7D0-03F44596B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D511-6B1E-4551-BF68-8AC389A0A07D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18EA-1518-4491-A7D0-03F44596BF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D511-6B1E-4551-BF68-8AC389A0A07D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18EA-1518-4491-A7D0-03F44596BF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D511-6B1E-4551-BF68-8AC389A0A07D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18EA-1518-4491-A7D0-03F44596BF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D511-6B1E-4551-BF68-8AC389A0A07D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18EA-1518-4491-A7D0-03F44596B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D511-6B1E-4551-BF68-8AC389A0A07D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18EA-1518-4491-A7D0-03F44596B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D511-6B1E-4551-BF68-8AC389A0A07D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18EA-1518-4491-A7D0-03F44596B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12D511-6B1E-4551-BF68-8AC389A0A07D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98418EA-1518-4491-A7D0-03F44596B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Russian Village of </a:t>
            </a:r>
            <a:r>
              <a:rPr lang="en-US" dirty="0" err="1" smtClean="0"/>
              <a:t>Shuvalovka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365104"/>
            <a:ext cx="7632848" cy="17526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51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8064896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8059974" cy="1363758"/>
          </a:xfrm>
        </p:spPr>
        <p:txBody>
          <a:bodyPr/>
          <a:lstStyle/>
          <a:p>
            <a:r>
              <a:rPr lang="en-US" dirty="0" err="1"/>
              <a:t>Trojka</a:t>
            </a:r>
            <a:r>
              <a:rPr lang="en-US" dirty="0"/>
              <a:t> and horseback riding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4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8064" y="2492896"/>
            <a:ext cx="3816424" cy="3877815"/>
          </a:xfrm>
        </p:spPr>
        <p:txBody>
          <a:bodyPr>
            <a:normAutofit fontScale="92500"/>
          </a:bodyPr>
          <a:lstStyle/>
          <a:p>
            <a:r>
              <a:rPr lang="en-US" dirty="0"/>
              <a:t>The Crafts Center has all the arts and crafts of Russia on display. Such traditional Russian crafts connected with Orthodox religious holidays like making rustic toys, jewelry, or talismans from </a:t>
            </a:r>
            <a:r>
              <a:rPr lang="en-US" dirty="0" err="1"/>
              <a:t>bast</a:t>
            </a:r>
            <a:r>
              <a:rPr lang="en-US" dirty="0"/>
              <a:t>, birch bark, willow twigs, or beads are to be learned here.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9175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Traditional </a:t>
            </a:r>
            <a:r>
              <a:rPr lang="en-US" dirty="0"/>
              <a:t>Russian </a:t>
            </a:r>
            <a:r>
              <a:rPr lang="en-US" dirty="0" smtClean="0"/>
              <a:t>crafts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47525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4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4048" y="2426196"/>
            <a:ext cx="3888432" cy="3877815"/>
          </a:xfrm>
        </p:spPr>
        <p:txBody>
          <a:bodyPr>
            <a:normAutofit/>
          </a:bodyPr>
          <a:lstStyle/>
          <a:p>
            <a:r>
              <a:rPr lang="en-US" dirty="0"/>
              <a:t>The Traditional Peasant Hut is a true copy of the peasant’s house of the Novgorod province of the late 17 century. The interior was fully reconstructed to all small details together with the Russian Ethnography Museum.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Peasant </a:t>
            </a:r>
            <a:r>
              <a:rPr lang="en-US" dirty="0" smtClean="0"/>
              <a:t>Hut</a:t>
            </a:r>
            <a:endParaRPr lang="ru-RU" dirty="0"/>
          </a:p>
        </p:txBody>
      </p:sp>
      <p:pic>
        <p:nvPicPr>
          <p:cNvPr id="4098" name="Picture 2" descr="Традиционная русская изба в деревне Шувало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4547683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53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12265" y="2420888"/>
            <a:ext cx="3524231" cy="3877815"/>
          </a:xfrm>
        </p:spPr>
        <p:txBody>
          <a:bodyPr/>
          <a:lstStyle/>
          <a:p>
            <a:r>
              <a:rPr lang="en-US" dirty="0"/>
              <a:t>The Windmill, built according to an old drawing of the mid XVIII century (from Count </a:t>
            </a:r>
            <a:r>
              <a:rPr lang="en-US" dirty="0" err="1"/>
              <a:t>Shuvalov's</a:t>
            </a:r>
            <a:r>
              <a:rPr lang="en-US" dirty="0"/>
              <a:t> archives). Its traditional name is “</a:t>
            </a:r>
            <a:r>
              <a:rPr lang="en-US" dirty="0" err="1"/>
              <a:t>stolbovka</a:t>
            </a:r>
            <a:r>
              <a:rPr lang="en-US" dirty="0"/>
              <a:t>” (i.e. windmill on the pillar).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Windmill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509521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8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64088" y="2538412"/>
            <a:ext cx="3440704" cy="3877815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Koshel</a:t>
            </a:r>
            <a:r>
              <a:rPr lang="en-US" dirty="0"/>
              <a:t> Hotel. The hotel building is a very copy of the Russian log of the north-west regions of Russia of the early 18 century. There are more than 20 double rooms and suites as well in here.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Koshel</a:t>
            </a:r>
            <a:r>
              <a:rPr lang="en-US" dirty="0"/>
              <a:t> Hotel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499688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‘Stinging Nettle’(‘</a:t>
            </a:r>
            <a:r>
              <a:rPr lang="en-US" sz="3600" dirty="0" err="1" smtClean="0"/>
              <a:t>Krapiva</a:t>
            </a:r>
            <a:r>
              <a:rPr lang="en-US" sz="3600" dirty="0" smtClean="0"/>
              <a:t>’) Restaurant (opened in 2010)</a:t>
            </a:r>
            <a:endParaRPr lang="ru-RU" sz="3600" dirty="0"/>
          </a:p>
        </p:txBody>
      </p:sp>
      <p:pic>
        <p:nvPicPr>
          <p:cNvPr id="2050" name="Picture 2" descr="C:\Users\217\Pictures\крапи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491" y="2247900"/>
            <a:ext cx="5171017" cy="38782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r>
              <a:rPr lang="en-US" sz="4400" dirty="0"/>
              <a:t>A</a:t>
            </a:r>
            <a:r>
              <a:rPr lang="en-US" sz="4400" dirty="0" smtClean="0"/>
              <a:t> former restaurant ‘Assembly’(burnt in 2009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217\Pictures\рестор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132288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68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88224" y="3501008"/>
            <a:ext cx="2360584" cy="1468685"/>
          </a:xfrm>
        </p:spPr>
        <p:txBody>
          <a:bodyPr/>
          <a:lstStyle/>
          <a:p>
            <a:r>
              <a:rPr lang="en-US" dirty="0"/>
              <a:t>Open: </a:t>
            </a:r>
          </a:p>
          <a:p>
            <a:pPr marL="0" indent="0">
              <a:buNone/>
            </a:pPr>
            <a:r>
              <a:rPr lang="en-US" dirty="0"/>
              <a:t>From 10.00 to 22.00 daily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Hours </a:t>
            </a:r>
            <a:r>
              <a:rPr lang="en-US" dirty="0"/>
              <a:t>of operation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556861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9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2276872"/>
            <a:ext cx="3368696" cy="3849290"/>
          </a:xfrm>
        </p:spPr>
        <p:txBody>
          <a:bodyPr>
            <a:normAutofit/>
          </a:bodyPr>
          <a:lstStyle/>
          <a:p>
            <a:r>
              <a:rPr lang="en-US" dirty="0"/>
              <a:t>The Russian village of </a:t>
            </a:r>
            <a:r>
              <a:rPr lang="en-US" dirty="0" err="1"/>
              <a:t>Shuvalovka</a:t>
            </a:r>
            <a:r>
              <a:rPr lang="en-US" dirty="0"/>
              <a:t> is </a:t>
            </a:r>
            <a:r>
              <a:rPr lang="en-US" dirty="0" smtClean="0"/>
              <a:t>located </a:t>
            </a:r>
            <a:r>
              <a:rPr lang="en-US" dirty="0"/>
              <a:t>in a 30 </a:t>
            </a:r>
            <a:r>
              <a:rPr lang="en-US" dirty="0" smtClean="0"/>
              <a:t>minute </a:t>
            </a:r>
            <a:r>
              <a:rPr lang="en-US" dirty="0"/>
              <a:t>drive from St. Petersburg on the road to </a:t>
            </a:r>
            <a:r>
              <a:rPr lang="en-US" dirty="0" err="1" smtClean="0"/>
              <a:t>Peterhof</a:t>
            </a:r>
            <a:r>
              <a:rPr lang="en-US" dirty="0" smtClean="0"/>
              <a:t> </a:t>
            </a:r>
            <a:r>
              <a:rPr lang="en-US" dirty="0"/>
              <a:t>not far from </a:t>
            </a:r>
            <a:r>
              <a:rPr lang="en-US" dirty="0" smtClean="0"/>
              <a:t> </a:t>
            </a:r>
            <a:r>
              <a:rPr lang="en-US" dirty="0" err="1"/>
              <a:t>Konstantinovsky</a:t>
            </a:r>
            <a:r>
              <a:rPr lang="en-US" dirty="0"/>
              <a:t> Palace.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00279" cy="1342282"/>
          </a:xfrm>
        </p:spPr>
        <p:txBody>
          <a:bodyPr/>
          <a:lstStyle/>
          <a:p>
            <a:r>
              <a:rPr lang="en-US" sz="4800" dirty="0"/>
              <a:t>The Russian village of </a:t>
            </a:r>
            <a:r>
              <a:rPr lang="en-US" sz="4800" dirty="0" err="1"/>
              <a:t>Shuvalovka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468052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9992" y="2424383"/>
            <a:ext cx="3944760" cy="38778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few centuries ago, in 1714, according to the order of Peter I this land on the </a:t>
            </a:r>
            <a:r>
              <a:rPr lang="en-US" dirty="0" smtClean="0"/>
              <a:t>coast </a:t>
            </a:r>
            <a:r>
              <a:rPr lang="en-US" dirty="0"/>
              <a:t>of the Finland Gulf was handed over for the use. There were five settlements in here, one of which was the village with a Finnish name “</a:t>
            </a:r>
            <a:r>
              <a:rPr lang="en-US" dirty="0" err="1"/>
              <a:t>Korkuli</a:t>
            </a:r>
            <a:r>
              <a:rPr lang="en-US" dirty="0"/>
              <a:t>”. </a:t>
            </a:r>
            <a:r>
              <a:rPr lang="en-US" dirty="0" smtClean="0"/>
              <a:t>As time </a:t>
            </a:r>
            <a:r>
              <a:rPr lang="en-US" dirty="0"/>
              <a:t>passed, </a:t>
            </a:r>
            <a:r>
              <a:rPr lang="en-US" dirty="0" smtClean="0"/>
              <a:t>the </a:t>
            </a:r>
            <a:r>
              <a:rPr lang="en-US" dirty="0"/>
              <a:t>famous owners of the estate </a:t>
            </a:r>
            <a:r>
              <a:rPr lang="en-US" dirty="0" smtClean="0"/>
              <a:t>changed and </a:t>
            </a:r>
            <a:r>
              <a:rPr lang="en-US" dirty="0"/>
              <a:t>one of them was Count Ivan </a:t>
            </a:r>
            <a:r>
              <a:rPr lang="en-US" dirty="0" err="1"/>
              <a:t>Shuvalov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Owners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3" y="2239055"/>
            <a:ext cx="331236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5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08104" y="2303659"/>
            <a:ext cx="3145160" cy="387781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Nowadays there is not only </a:t>
            </a:r>
            <a:r>
              <a:rPr lang="en-US" dirty="0"/>
              <a:t>the </a:t>
            </a:r>
            <a:r>
              <a:rPr lang="en-US" dirty="0" smtClean="0"/>
              <a:t>name of the estate </a:t>
            </a:r>
            <a:r>
              <a:rPr lang="en-US" dirty="0"/>
              <a:t>and the land itself </a:t>
            </a:r>
            <a:r>
              <a:rPr lang="en-US" dirty="0" smtClean="0"/>
              <a:t>which remind us of the past glory of the place but the full reconstruction has been done on the site.</a:t>
            </a:r>
          </a:p>
          <a:p>
            <a:r>
              <a:rPr lang="en-US" dirty="0" smtClean="0"/>
              <a:t>Lately, the project of the village of </a:t>
            </a:r>
            <a:r>
              <a:rPr lang="en-US" dirty="0" err="1" smtClean="0"/>
              <a:t>Shuvalovka</a:t>
            </a:r>
            <a:r>
              <a:rPr lang="en-US" dirty="0" smtClean="0"/>
              <a:t> </a:t>
            </a:r>
            <a:r>
              <a:rPr lang="en-US" dirty="0"/>
              <a:t>has been found in the archives </a:t>
            </a:r>
            <a:r>
              <a:rPr lang="en-US" dirty="0" smtClean="0"/>
              <a:t>and </a:t>
            </a:r>
            <a:r>
              <a:rPr lang="en-US" dirty="0"/>
              <a:t>today the village </a:t>
            </a:r>
            <a:r>
              <a:rPr lang="en-US" dirty="0" smtClean="0"/>
              <a:t>can be </a:t>
            </a:r>
            <a:r>
              <a:rPr lang="en-US" dirty="0"/>
              <a:t>seen in its almost original state.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4" y="2303659"/>
            <a:ext cx="4757464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6" y="4437112"/>
            <a:ext cx="4872262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7" y="2276871"/>
            <a:ext cx="4392488" cy="420498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Masliany</a:t>
            </a:r>
            <a:r>
              <a:rPr lang="en-US" dirty="0"/>
              <a:t> Lug (Butter Meadow). </a:t>
            </a:r>
            <a:r>
              <a:rPr lang="en-US" dirty="0" err="1"/>
              <a:t>Masliany</a:t>
            </a:r>
            <a:r>
              <a:rPr lang="en-US" dirty="0"/>
              <a:t> Lug is the perfect site for active recreation, </a:t>
            </a:r>
            <a:r>
              <a:rPr lang="en-US" dirty="0" smtClean="0"/>
              <a:t>hosting costumed </a:t>
            </a:r>
            <a:r>
              <a:rPr lang="en-US" dirty="0"/>
              <a:t>festivals, popular sports tournaments, fairs and music events all year round. On coming to </a:t>
            </a:r>
            <a:r>
              <a:rPr lang="en-US" dirty="0" err="1"/>
              <a:t>Shuvalovka</a:t>
            </a:r>
            <a:r>
              <a:rPr lang="en-US" dirty="0"/>
              <a:t> at Christmas, New Year's Eve or Shrove-Tide, a skating rink, sledding hills, </a:t>
            </a:r>
            <a:r>
              <a:rPr lang="en-US" dirty="0" err="1"/>
              <a:t>Trojka</a:t>
            </a:r>
            <a:r>
              <a:rPr lang="en-US" dirty="0"/>
              <a:t> and horseback riding, and a round dance around Christmas tree are to be enjoyed. Here there are skates and sledges to hire.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attractions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1"/>
            <a:ext cx="4392489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3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4752528" cy="38164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Shrove-Tide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388277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4464496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5876" y="548680"/>
            <a:ext cx="7756263" cy="1054250"/>
          </a:xfrm>
        </p:spPr>
        <p:txBody>
          <a:bodyPr/>
          <a:lstStyle/>
          <a:p>
            <a:r>
              <a:rPr lang="en-US" dirty="0" smtClean="0"/>
              <a:t> New Year’s Day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25844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round dance around Christmas tree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7920880" cy="4392488"/>
          </a:xfrm>
        </p:spPr>
      </p:pic>
    </p:spTree>
    <p:extLst>
      <p:ext uri="{BB962C8B-B14F-4D97-AF65-F5344CB8AC3E}">
        <p14:creationId xmlns:p14="http://schemas.microsoft.com/office/powerpoint/2010/main" val="37968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92896"/>
            <a:ext cx="5117369" cy="36980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</a:t>
            </a:r>
            <a:r>
              <a:rPr lang="en-US" dirty="0" smtClean="0"/>
              <a:t> </a:t>
            </a:r>
            <a:r>
              <a:rPr lang="en-US" dirty="0"/>
              <a:t>skating rink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6375"/>
            <a:ext cx="3811359" cy="369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9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171</TotalTime>
  <Words>479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The Russian Village of Shuvalovka</vt:lpstr>
      <vt:lpstr>The Russian village of Shuvalovka</vt:lpstr>
      <vt:lpstr>Owners</vt:lpstr>
      <vt:lpstr>Reconstruction</vt:lpstr>
      <vt:lpstr>Main attractions</vt:lpstr>
      <vt:lpstr>Shrove-Tide</vt:lpstr>
      <vt:lpstr> New Year’s Day</vt:lpstr>
      <vt:lpstr>A round dance around Christmas tree</vt:lpstr>
      <vt:lpstr> A skating rink</vt:lpstr>
      <vt:lpstr>Trojka and horseback riding</vt:lpstr>
      <vt:lpstr> Traditional Russian crafts</vt:lpstr>
      <vt:lpstr>Traditional Peasant Hut</vt:lpstr>
      <vt:lpstr>The Windmill</vt:lpstr>
      <vt:lpstr>The Koshel Hotel</vt:lpstr>
      <vt:lpstr>‘Stinging Nettle’(‘Krapiva’) Restaurant (opened in 2010)</vt:lpstr>
      <vt:lpstr>A former restaurant ‘Assembly’(burnt in 2009)</vt:lpstr>
      <vt:lpstr>Hours of operation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Russian Village of Shuvalovka</dc:title>
  <dc:creator>User</dc:creator>
  <cp:lastModifiedBy>Пользователь Windows</cp:lastModifiedBy>
  <cp:revision>36</cp:revision>
  <dcterms:created xsi:type="dcterms:W3CDTF">2012-11-27T13:44:29Z</dcterms:created>
  <dcterms:modified xsi:type="dcterms:W3CDTF">2017-12-09T16:57:32Z</dcterms:modified>
</cp:coreProperties>
</file>