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5" r:id="rId1"/>
  </p:sldMasterIdLst>
  <p:notesMasterIdLst>
    <p:notesMasterId r:id="rId12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71" r:id="rId9"/>
    <p:sldId id="269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2" autoAdjust="0"/>
    <p:restoredTop sz="86469" autoAdjust="0"/>
  </p:normalViewPr>
  <p:slideViewPr>
    <p:cSldViewPr>
      <p:cViewPr>
        <p:scale>
          <a:sx n="86" d="100"/>
          <a:sy n="86" d="100"/>
        </p:scale>
        <p:origin x="-8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32C44B3-BA55-4CB3-BAA9-235B4F9E0868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72034A9-C5F0-4C6F-8154-2B2BC631F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252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94E2F8-0501-45AC-A4FD-4BDD27E05894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7146C5-D64D-4F12-A975-B686162F4979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10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grpSp>
          <p:nvGrpSpPr>
            <p:cNvPr id="8" name="Полилиния 19"/>
            <p:cNvGrpSpPr>
              <a:grpSpLocks/>
            </p:cNvGrpSpPr>
            <p:nvPr/>
          </p:nvGrpSpPr>
          <p:grpSpPr bwMode="auto">
            <a:xfrm>
              <a:off x="-6686" y="4875025"/>
              <a:ext cx="9156783" cy="1996274"/>
              <a:chOff x="-6096" y="4992624"/>
              <a:chExt cx="9156192" cy="1877568"/>
            </a:xfrm>
          </p:grpSpPr>
          <p:pic>
            <p:nvPicPr>
              <p:cNvPr id="11" name="Полилиния 19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6096" y="4992624"/>
                <a:ext cx="9156192" cy="1877568"/>
              </a:xfrm>
              <a:prstGeom prst="rect">
                <a:avLst/>
              </a:prstGeom>
              <a:noFill/>
            </p:spPr>
          </p:pic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590" y="5000960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Lucida Sans Unicode" pitchFamily="34" charset="0"/>
                </a:endParaRPr>
              </a:p>
            </p:txBody>
          </p:sp>
        </p:grpSp>
        <p:cxnSp>
          <p:nvCxnSpPr>
            <p:cNvPr id="10" name="Прямая соединительная линия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2FCE707-A3F4-4841-A621-573FA7A2E90E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FD30DDB-936D-46D0-88DF-D34AF9637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DC47C-2389-4BC8-9FF1-4750598D7561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FCAAA-63A6-4DE2-AA81-9CB2B2C98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0E4A4-CAD8-4F6C-B9F5-99A9E0986D0E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9279F-FC63-4432-95E4-78CDF7812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E2EE-2AC4-482D-A3BC-A9F367EF81A7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392F-6628-490F-B815-2C64F2952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10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15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A756D9-62DC-479E-A9B8-C5A6CA27722F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54F930-CBA9-45B6-BA9F-52E0C3E90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1557EF-9B69-419D-A188-96C0F62BA7F7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FA72E1-C4B2-462F-BDC4-2AC71B66D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8B08BF-E3B5-464B-A5E0-4850C4B125E7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458E77-167C-4567-AD70-FF4843080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48BDD9-4F89-4C2F-86FD-AB96247055D5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81D29A-CA20-45A0-8129-A6C6FBE9B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3C958-FAC7-488A-9EDE-CCD3067625FB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8386C-5B74-4138-99D0-E89BA156F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2DEE65-5E06-45A9-B6F9-0A30BAF9D7AF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F8B684-4B1F-40D1-B1FC-7981BF9CC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10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1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9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20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74E0863-3A37-4EE1-AB1A-144EE6D38CD8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003F56F-10DF-49E5-90C1-CE1894A73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C8D47E00-2973-4E04-ABFE-3A972AD7E43E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76E25981-DE67-4A44-AB42-335836D3B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8" r:id="rId1"/>
    <p:sldLayoutId id="2147484707" r:id="rId2"/>
    <p:sldLayoutId id="2147484709" r:id="rId3"/>
    <p:sldLayoutId id="2147484710" r:id="rId4"/>
    <p:sldLayoutId id="2147484711" r:id="rId5"/>
    <p:sldLayoutId id="2147484712" r:id="rId6"/>
    <p:sldLayoutId id="2147484706" r:id="rId7"/>
    <p:sldLayoutId id="2147484713" r:id="rId8"/>
    <p:sldLayoutId id="2147484714" r:id="rId9"/>
    <p:sldLayoutId id="2147484705" r:id="rId10"/>
    <p:sldLayoutId id="2147484704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9151394.ru/projects/inyaz/fio_mioo/kulbida/web/27march/jack.htm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428750" y="285750"/>
            <a:ext cx="7286625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/>
              <a:t>British    celebrations</a:t>
            </a:r>
          </a:p>
          <a:p>
            <a:r>
              <a:rPr lang="en-US" sz="4400"/>
              <a:t>St  Valentine’s    Day</a:t>
            </a:r>
          </a:p>
          <a:p>
            <a:r>
              <a:rPr lang="en-US" sz="4400"/>
              <a:t>Christmas</a:t>
            </a:r>
          </a:p>
          <a:p>
            <a:r>
              <a:rPr lang="en-US" sz="4400"/>
              <a:t>Easter</a:t>
            </a:r>
          </a:p>
          <a:p>
            <a:r>
              <a:rPr lang="en-US" sz="4400"/>
              <a:t>Halloween</a:t>
            </a:r>
          </a:p>
          <a:p>
            <a:r>
              <a:rPr lang="en-US" sz="4400"/>
              <a:t>New  Year</a:t>
            </a:r>
          </a:p>
          <a:p>
            <a:r>
              <a:rPr lang="en-US" sz="4400"/>
              <a:t>Guy   Fawkes   Night</a:t>
            </a:r>
            <a:endParaRPr lang="ru-RU" sz="4400"/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2286000"/>
            <a:ext cx="2714625" cy="2295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571625" y="142875"/>
            <a:ext cx="6072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Match</a:t>
            </a:r>
            <a:r>
              <a:rPr lang="ru-RU" sz="2400"/>
              <a:t> </a:t>
            </a:r>
            <a:r>
              <a:rPr lang="en-US" sz="2400"/>
              <a:t> the </a:t>
            </a:r>
            <a:r>
              <a:rPr lang="ru-RU" sz="2400"/>
              <a:t> </a:t>
            </a:r>
            <a:r>
              <a:rPr lang="en-US" sz="2400"/>
              <a:t>holidays and there descriptions</a:t>
            </a:r>
            <a:endParaRPr lang="ru-RU" sz="2400"/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214313" y="714375"/>
            <a:ext cx="4214812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/>
              <a:t>1.New Year’s Eve is a night when</a:t>
            </a:r>
          </a:p>
          <a:p>
            <a:pPr>
              <a:lnSpc>
                <a:spcPct val="80000"/>
              </a:lnSpc>
            </a:pPr>
            <a:r>
              <a:rPr lang="en-US" sz="2800"/>
              <a:t>2. April 1</a:t>
            </a:r>
            <a:r>
              <a:rPr lang="en-US" sz="2800" baseline="30000"/>
              <a:t>st</a:t>
            </a:r>
            <a:r>
              <a:rPr lang="en-US" sz="2800"/>
              <a:t> is a day when</a:t>
            </a:r>
          </a:p>
          <a:p>
            <a:pPr>
              <a:lnSpc>
                <a:spcPct val="80000"/>
              </a:lnSpc>
            </a:pPr>
            <a:r>
              <a:rPr lang="en-US" sz="2800"/>
              <a:t>3. February 23</a:t>
            </a:r>
            <a:r>
              <a:rPr lang="en-US" sz="2800" baseline="30000"/>
              <a:t>rd</a:t>
            </a:r>
            <a:r>
              <a:rPr lang="en-US" sz="2800"/>
              <a:t> is a holiday when</a:t>
            </a:r>
          </a:p>
          <a:p>
            <a:pPr>
              <a:lnSpc>
                <a:spcPct val="80000"/>
              </a:lnSpc>
            </a:pPr>
            <a:r>
              <a:rPr lang="en-US" sz="2800"/>
              <a:t>4. Victory Day is a holiday when</a:t>
            </a:r>
          </a:p>
          <a:p>
            <a:pPr>
              <a:lnSpc>
                <a:spcPct val="80000"/>
              </a:lnSpc>
            </a:pPr>
            <a:r>
              <a:rPr lang="en-US" sz="2800"/>
              <a:t>5. September 1</a:t>
            </a:r>
            <a:r>
              <a:rPr lang="en-US" sz="2800" baseline="30000"/>
              <a:t>st</a:t>
            </a:r>
            <a:r>
              <a:rPr lang="en-US" sz="2800"/>
              <a:t> is a day when</a:t>
            </a:r>
          </a:p>
          <a:p>
            <a:pPr>
              <a:lnSpc>
                <a:spcPct val="80000"/>
              </a:lnSpc>
            </a:pPr>
            <a:r>
              <a:rPr lang="en-US" sz="2800"/>
              <a:t>6. Easter is a religious holiday when</a:t>
            </a:r>
          </a:p>
          <a:p>
            <a:pPr>
              <a:lnSpc>
                <a:spcPct val="80000"/>
              </a:lnSpc>
            </a:pPr>
            <a:r>
              <a:rPr lang="en-US" sz="2800"/>
              <a:t>7. Christmas is a religious holiday when</a:t>
            </a:r>
          </a:p>
          <a:p>
            <a:pPr>
              <a:lnSpc>
                <a:spcPct val="80000"/>
              </a:lnSpc>
            </a:pPr>
            <a:r>
              <a:rPr lang="en-US" sz="2800"/>
              <a:t>8. March 8</a:t>
            </a:r>
            <a:r>
              <a:rPr lang="en-US" sz="2800" baseline="30000"/>
              <a:t>th</a:t>
            </a:r>
            <a:r>
              <a:rPr lang="en-US" sz="2800"/>
              <a:t> is a day</a:t>
            </a:r>
            <a:r>
              <a:rPr lang="en-US" sz="2400"/>
              <a:t> when</a:t>
            </a:r>
            <a:endParaRPr lang="ru-RU" sz="2400"/>
          </a:p>
        </p:txBody>
      </p:sp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4643438" y="500063"/>
            <a:ext cx="4357687" cy="659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>
                <a:solidFill>
                  <a:srgbClr val="000066"/>
                </a:solidFill>
              </a:rPr>
              <a:t>a</a:t>
            </a:r>
            <a:r>
              <a:rPr lang="ru-RU" sz="2400">
                <a:solidFill>
                  <a:srgbClr val="000066"/>
                </a:solidFill>
              </a:rPr>
              <a:t>) </a:t>
            </a:r>
            <a:r>
              <a:rPr lang="en-US" sz="2400">
                <a:solidFill>
                  <a:srgbClr val="000066"/>
                </a:solidFill>
              </a:rPr>
              <a:t> people honour women by giving them flowers and presents.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000066"/>
                </a:solidFill>
              </a:rPr>
              <a:t>b</a:t>
            </a:r>
            <a:r>
              <a:rPr lang="ru-RU" sz="2400">
                <a:solidFill>
                  <a:srgbClr val="000066"/>
                </a:solidFill>
              </a:rPr>
              <a:t>) </a:t>
            </a:r>
            <a:r>
              <a:rPr lang="en-US" sz="2400">
                <a:solidFill>
                  <a:srgbClr val="000066"/>
                </a:solidFill>
              </a:rPr>
              <a:t>pupils and student start the new academic year.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000066"/>
                </a:solidFill>
              </a:rPr>
              <a:t>c</a:t>
            </a:r>
            <a:r>
              <a:rPr lang="ru-RU" sz="2400">
                <a:solidFill>
                  <a:srgbClr val="000066"/>
                </a:solidFill>
              </a:rPr>
              <a:t>) </a:t>
            </a:r>
            <a:r>
              <a:rPr lang="en-US" sz="2400">
                <a:solidFill>
                  <a:srgbClr val="000066"/>
                </a:solidFill>
              </a:rPr>
              <a:t> people have parties, light candles and give each other gifts.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000066"/>
                </a:solidFill>
              </a:rPr>
              <a:t>d</a:t>
            </a:r>
            <a:r>
              <a:rPr lang="ru-RU" sz="2400">
                <a:solidFill>
                  <a:srgbClr val="000066"/>
                </a:solidFill>
              </a:rPr>
              <a:t>) </a:t>
            </a:r>
            <a:r>
              <a:rPr lang="en-US" sz="2400">
                <a:solidFill>
                  <a:srgbClr val="000066"/>
                </a:solidFill>
              </a:rPr>
              <a:t>many people have gatherings eating dyed eggs, paskha and kulich.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000066"/>
                </a:solidFill>
              </a:rPr>
              <a:t>e</a:t>
            </a:r>
            <a:r>
              <a:rPr lang="ru-RU" sz="2400">
                <a:solidFill>
                  <a:srgbClr val="000066"/>
                </a:solidFill>
              </a:rPr>
              <a:t>) </a:t>
            </a:r>
            <a:r>
              <a:rPr lang="en-US" sz="2400">
                <a:solidFill>
                  <a:srgbClr val="000066"/>
                </a:solidFill>
              </a:rPr>
              <a:t>people have parades and ceremones to honour those who died in the Great Patirotic war.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000066"/>
                </a:solidFill>
              </a:rPr>
              <a:t>f</a:t>
            </a:r>
            <a:r>
              <a:rPr lang="ru-RU" sz="2400">
                <a:solidFill>
                  <a:srgbClr val="000066"/>
                </a:solidFill>
              </a:rPr>
              <a:t>) </a:t>
            </a:r>
            <a:r>
              <a:rPr lang="en-US" sz="2400">
                <a:solidFill>
                  <a:srgbClr val="000066"/>
                </a:solidFill>
              </a:rPr>
              <a:t> people honour members of the armed forces.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000066"/>
                </a:solidFill>
              </a:rPr>
              <a:t>g</a:t>
            </a:r>
            <a:r>
              <a:rPr lang="ru-RU" sz="2400">
                <a:solidFill>
                  <a:srgbClr val="000066"/>
                </a:solidFill>
              </a:rPr>
              <a:t>) </a:t>
            </a:r>
            <a:r>
              <a:rPr lang="en-US" sz="2400">
                <a:solidFill>
                  <a:srgbClr val="000066"/>
                </a:solidFill>
              </a:rPr>
              <a:t> people have parties and stay up until midnight to see the new year in.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000066"/>
                </a:solidFill>
              </a:rPr>
              <a:t>h</a:t>
            </a:r>
            <a:r>
              <a:rPr lang="ru-RU" sz="2400">
                <a:solidFill>
                  <a:srgbClr val="000066"/>
                </a:solidFill>
              </a:rPr>
              <a:t>) </a:t>
            </a:r>
            <a:r>
              <a:rPr lang="en-US" sz="2400">
                <a:solidFill>
                  <a:srgbClr val="000066"/>
                </a:solidFill>
              </a:rPr>
              <a:t> people play tricks on friends.</a:t>
            </a:r>
            <a:endParaRPr lang="ru-RU" sz="24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new_yaer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500063"/>
            <a:ext cx="333375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4071938" y="1857375"/>
            <a:ext cx="48577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>
                <a:solidFill>
                  <a:srgbClr val="FF0000"/>
                </a:solidFill>
                <a:latin typeface="Comic Sans MS" pitchFamily="66" charset="0"/>
              </a:rPr>
              <a:t>New Year</a:t>
            </a:r>
          </a:p>
          <a:p>
            <a:pPr algn="ctr"/>
            <a:endParaRPr lang="ru-RU" sz="2800" b="1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2800" b="1">
                <a:solidFill>
                  <a:srgbClr val="0000CC"/>
                </a:solidFill>
                <a:latin typeface="Comic Sans MS" pitchFamily="66" charset="0"/>
              </a:rPr>
              <a:t>New Year’s Eve all British celebrate on the 31st of December. Most people see with friends and relatives. </a:t>
            </a:r>
          </a:p>
          <a:p>
            <a:pPr algn="ctr"/>
            <a:r>
              <a:rPr lang="en-US" sz="2800" b="1">
                <a:solidFill>
                  <a:srgbClr val="0000CC"/>
                </a:solidFill>
                <a:latin typeface="Comic Sans MS" pitchFamily="66" charset="0"/>
              </a:rPr>
              <a:t>At midnight they  sings New Year songs and wishes a happy New Year</a:t>
            </a:r>
            <a:r>
              <a:rPr lang="en-US" b="1">
                <a:solidFill>
                  <a:srgbClr val="0000CC"/>
                </a:solidFill>
                <a:latin typeface="Comic Sans MS" pitchFamily="66" charset="0"/>
              </a:rPr>
              <a:t>.</a:t>
            </a:r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0"/>
            <a:ext cx="2000250" cy="178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hristmas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928688"/>
            <a:ext cx="3810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214313" y="785813"/>
            <a:ext cx="4857750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>
                <a:solidFill>
                  <a:srgbClr val="FF0000"/>
                </a:solidFill>
                <a:latin typeface="Comic Sans MS" pitchFamily="66" charset="0"/>
              </a:rPr>
              <a:t>Christmas</a:t>
            </a:r>
            <a:endParaRPr lang="en-US" sz="3200" b="1" u="sng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ru-RU" sz="2400" b="1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2400" b="1">
                <a:latin typeface="Comic Sans MS" pitchFamily="66" charset="0"/>
              </a:rPr>
              <a:t>On the 25th of December there is the greatest holiday of all in England – Christmas. People send X-mas cards to their friends and relatives. People buy a Christmas tree and decorate it with toys, coloured balls and lights. </a:t>
            </a:r>
            <a:endParaRPr lang="ru-RU" sz="2400" b="1">
              <a:latin typeface="Comic Sans MS" pitchFamily="66" charset="0"/>
            </a:endParaRPr>
          </a:p>
          <a:p>
            <a:pPr algn="ctr"/>
            <a:r>
              <a:rPr lang="en-US" sz="2400" b="1">
                <a:latin typeface="Comic Sans MS" pitchFamily="66" charset="0"/>
              </a:rPr>
              <a:t>Children wake up early to find stockings full of small presents on thei</a:t>
            </a:r>
            <a:r>
              <a:rPr lang="en-US" b="1">
                <a:latin typeface="Comic Sans MS" pitchFamily="66" charset="0"/>
              </a:rPr>
              <a:t>r bed. </a:t>
            </a:r>
            <a:endParaRPr lang="ru-RU" b="1">
              <a:latin typeface="Comic Sans MS" pitchFamily="66" charset="0"/>
            </a:endParaRPr>
          </a:p>
          <a:p>
            <a:pPr algn="ctr"/>
            <a:r>
              <a:rPr lang="en-US" b="1">
                <a:latin typeface="Comic Sans MS" pitchFamily="66" charset="0"/>
              </a:rPr>
              <a:t> </a:t>
            </a:r>
            <a:endParaRPr lang="ru-RU" b="1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valentin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0"/>
            <a:ext cx="29400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8" descr="prod_713_33222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715000" y="357188"/>
            <a:ext cx="21431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1143000" y="3143250"/>
            <a:ext cx="8001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CC0000"/>
                </a:solidFill>
                <a:latin typeface="Comic Sans MS" pitchFamily="66" charset="0"/>
              </a:rPr>
              <a:t>St. Valentine’s day</a:t>
            </a:r>
            <a:endParaRPr lang="ru-RU" sz="3200" b="1">
              <a:solidFill>
                <a:srgbClr val="CC0000"/>
              </a:solidFill>
              <a:latin typeface="Comic Sans MS" pitchFamily="66" charset="0"/>
            </a:endParaRPr>
          </a:p>
          <a:p>
            <a:pPr algn="ctr"/>
            <a:r>
              <a:rPr lang="en-US" sz="3200" b="1">
                <a:solidFill>
                  <a:srgbClr val="0000CC"/>
                </a:solidFill>
                <a:latin typeface="Comic Sans MS" pitchFamily="66" charset="0"/>
              </a:rPr>
              <a:t>On the 14th of February there is St. Valentine’s Day. People send Valentine’s cards to someone they love. Usually they don’t sing them – you must guess who sent cards to you.</a:t>
            </a:r>
            <a:r>
              <a:rPr lang="en-US">
                <a:solidFill>
                  <a:srgbClr val="0000CC"/>
                </a:solidFill>
              </a:rPr>
              <a:t>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" descr="Animation6_512x4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714625"/>
            <a:ext cx="478631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8" descr="easter_eg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42875"/>
            <a:ext cx="163988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0" descr="chick-hatchi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3" y="857250"/>
            <a:ext cx="22145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4932363" y="620713"/>
            <a:ext cx="3929062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>
                <a:solidFill>
                  <a:srgbClr val="FF3300"/>
                </a:solidFill>
                <a:latin typeface="Comic Sans MS" pitchFamily="66" charset="0"/>
              </a:rPr>
              <a:t>Easter</a:t>
            </a:r>
            <a:endParaRPr lang="ru-RU" sz="2800" b="1" u="sng">
              <a:solidFill>
                <a:srgbClr val="FF3300"/>
              </a:solidFill>
              <a:latin typeface="Comic Sans MS" pitchFamily="66" charset="0"/>
            </a:endParaRPr>
          </a:p>
          <a:p>
            <a:pPr algn="ctr"/>
            <a:endParaRPr lang="ru-RU" sz="2800" b="1">
              <a:solidFill>
                <a:srgbClr val="FF3300"/>
              </a:solidFill>
              <a:latin typeface="Comic Sans MS" pitchFamily="66" charset="0"/>
            </a:endParaRPr>
          </a:p>
          <a:p>
            <a:pPr algn="ctr"/>
            <a:r>
              <a:rPr lang="en-US" sz="2800" b="1">
                <a:solidFill>
                  <a:srgbClr val="FF3300"/>
                </a:solidFill>
                <a:latin typeface="Comic Sans MS" pitchFamily="66" charset="0"/>
              </a:rPr>
              <a:t>In April or at the end of March English people celebrate Easter Day. </a:t>
            </a:r>
            <a:endParaRPr lang="ru-RU" sz="2800" b="1">
              <a:solidFill>
                <a:srgbClr val="FF3300"/>
              </a:solidFill>
              <a:latin typeface="Comic Sans MS" pitchFamily="66" charset="0"/>
            </a:endParaRPr>
          </a:p>
          <a:p>
            <a:pPr algn="ctr"/>
            <a:endParaRPr lang="ru-RU" sz="2800" b="1">
              <a:solidFill>
                <a:srgbClr val="FF3300"/>
              </a:solidFill>
              <a:latin typeface="Comic Sans MS" pitchFamily="66" charset="0"/>
            </a:endParaRPr>
          </a:p>
          <a:p>
            <a:pPr algn="ctr"/>
            <a:r>
              <a:rPr lang="en-US" sz="2800" b="1">
                <a:solidFill>
                  <a:srgbClr val="FF3300"/>
                </a:solidFill>
                <a:latin typeface="Comic Sans MS" pitchFamily="66" charset="0"/>
              </a:rPr>
              <a:t>On Easter Sunday children get chocolate eggs and rabbits</a:t>
            </a:r>
            <a:r>
              <a:rPr lang="en-US" b="1">
                <a:solidFill>
                  <a:srgbClr val="FF3300"/>
                </a:solidFill>
                <a:latin typeface="Comic Sans MS" pitchFamily="66" charset="0"/>
              </a:rPr>
              <a:t>.</a:t>
            </a:r>
            <a:r>
              <a:rPr lang="en-US" b="1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happy_hallowee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500313"/>
            <a:ext cx="3571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4214813" y="571500"/>
            <a:ext cx="4786312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>
                <a:solidFill>
                  <a:srgbClr val="FF0000"/>
                </a:solidFill>
              </a:rPr>
              <a:t>Halloween</a:t>
            </a:r>
          </a:p>
          <a:p>
            <a:pPr algn="ctr"/>
            <a:endParaRPr lang="ru-RU" sz="3200" b="1">
              <a:solidFill>
                <a:srgbClr val="FF0000"/>
              </a:solidFill>
            </a:endParaRPr>
          </a:p>
          <a:p>
            <a:pPr algn="ctr"/>
            <a:r>
              <a:rPr lang="en-US" sz="3200">
                <a:solidFill>
                  <a:srgbClr val="6600CC"/>
                </a:solidFill>
              </a:rPr>
              <a:t>On the 31st of October there is Halowe’en. The symbol of this holiday is </a:t>
            </a:r>
            <a:r>
              <a:rPr lang="en-US" sz="3200">
                <a:solidFill>
                  <a:srgbClr val="6600CC"/>
                </a:solidFill>
                <a:hlinkClick r:id="rId3"/>
              </a:rPr>
              <a:t>"Jack o'lantern"</a:t>
            </a:r>
            <a:r>
              <a:rPr lang="en-US" sz="3200">
                <a:solidFill>
                  <a:srgbClr val="6600CC"/>
                </a:solidFill>
              </a:rPr>
              <a:t>. People make it from a pumpkin. </a:t>
            </a:r>
            <a:endParaRPr lang="ru-RU" sz="3200">
              <a:solidFill>
                <a:srgbClr val="6600CC"/>
              </a:solidFill>
            </a:endParaRPr>
          </a:p>
          <a:p>
            <a:pPr algn="ctr"/>
            <a:r>
              <a:rPr lang="ru-RU" sz="3200">
                <a:solidFill>
                  <a:srgbClr val="6600CC"/>
                </a:solidFill>
              </a:rPr>
              <a:t>  Children like Haloween parties, they put on witch’s and  ghost’s dresses. They go “trick or treat”.</a:t>
            </a:r>
            <a:r>
              <a:rPr lang="ru-RU" sz="3200"/>
              <a:t> </a:t>
            </a:r>
          </a:p>
        </p:txBody>
      </p:sp>
      <p:pic>
        <p:nvPicPr>
          <p:cNvPr id="18436" name="Picture 4" descr="he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-500063"/>
            <a:ext cx="34290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1588" y="-42863"/>
            <a:ext cx="5108575" cy="2133601"/>
          </a:xfrm>
          <a:prstGeom prst="rect">
            <a:avLst/>
          </a:prstGeom>
          <a:noFill/>
        </p:spPr>
      </p:pic>
      <p:pic>
        <p:nvPicPr>
          <p:cNvPr id="19459" name="Picture 5" descr="пара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205038"/>
            <a:ext cx="428625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фейерверк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2143125"/>
            <a:ext cx="3598862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785813" y="428625"/>
            <a:ext cx="74469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At    different   celebrations    people    are   involved  </a:t>
            </a:r>
          </a:p>
          <a:p>
            <a:r>
              <a:rPr lang="en-US" sz="2400" dirty="0"/>
              <a:t> </a:t>
            </a:r>
            <a:r>
              <a:rPr lang="ru-RU" sz="2400" dirty="0"/>
              <a:t>(вовлечены) </a:t>
            </a:r>
            <a:r>
              <a:rPr lang="en-US" sz="2400" dirty="0"/>
              <a:t>in   different   activities. 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785813" y="1500188"/>
            <a:ext cx="62484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People  set   off  firecrackers.</a:t>
            </a:r>
          </a:p>
          <a:p>
            <a:endParaRPr lang="en-US"/>
          </a:p>
          <a:p>
            <a:r>
              <a:rPr lang="en-US"/>
              <a:t>People   give   gifts   to   their   relatives   and   friends.</a:t>
            </a:r>
          </a:p>
          <a:p>
            <a:endParaRPr lang="en-US"/>
          </a:p>
          <a:p>
            <a:r>
              <a:rPr lang="en-US"/>
              <a:t>People   cook  dinner  for  the   whole   family.</a:t>
            </a:r>
          </a:p>
          <a:p>
            <a:endParaRPr lang="en-US"/>
          </a:p>
          <a:p>
            <a:r>
              <a:rPr lang="en-US"/>
              <a:t>People   dye  (</a:t>
            </a:r>
            <a:r>
              <a:rPr lang="ru-RU"/>
              <a:t>красят) </a:t>
            </a:r>
            <a:r>
              <a:rPr lang="en-US"/>
              <a:t>eggs   and   present   their   relatives</a:t>
            </a:r>
          </a:p>
          <a:p>
            <a:r>
              <a:rPr lang="en-US"/>
              <a:t>and   friends   with   them.</a:t>
            </a:r>
          </a:p>
          <a:p>
            <a:endParaRPr lang="en-US"/>
          </a:p>
          <a:p>
            <a:r>
              <a:rPr lang="en-US"/>
              <a:t>People   make   fancy  costumes   and    put   them   on.</a:t>
            </a:r>
          </a:p>
          <a:p>
            <a:endParaRPr lang="en-US"/>
          </a:p>
          <a:p>
            <a:r>
              <a:rPr lang="en-US"/>
              <a:t>People    take   part   in   parades.</a:t>
            </a:r>
          </a:p>
          <a:p>
            <a:endParaRPr lang="en-US"/>
          </a:p>
          <a:p>
            <a:r>
              <a:rPr lang="en-US"/>
              <a:t>People    go to  the   church   and   stay   for   a  service.</a:t>
            </a:r>
          </a:p>
          <a:p>
            <a:endParaRPr lang="en-US"/>
          </a:p>
          <a:p>
            <a:r>
              <a:rPr lang="en-US"/>
              <a:t>People    write   and   send   beautiful   postcards.</a:t>
            </a:r>
            <a:endParaRPr lang="ru-RU"/>
          </a:p>
          <a:p>
            <a:endParaRPr lang="en-US"/>
          </a:p>
          <a:p>
            <a:r>
              <a:rPr lang="en-US"/>
              <a:t>People   decorate   fir-trees.</a:t>
            </a:r>
          </a:p>
          <a:p>
            <a:endParaRPr lang="en-US"/>
          </a:p>
          <a:p>
            <a:endParaRPr lang="ru-RU"/>
          </a:p>
        </p:txBody>
      </p:sp>
      <p:pic>
        <p:nvPicPr>
          <p:cNvPr id="20484" name="Picture 5" descr="13snowmanmerrychristma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3786188"/>
            <a:ext cx="24384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8429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Making New Year’s resolutions is a tradition connected with the New Year.</a:t>
            </a:r>
            <a:r>
              <a:rPr lang="ru-RU" sz="2000"/>
              <a:t>        </a:t>
            </a:r>
            <a:r>
              <a:rPr lang="en-US" sz="2000"/>
              <a:t> At </a:t>
            </a:r>
            <a:r>
              <a:rPr lang="ru-RU" sz="2000"/>
              <a:t> </a:t>
            </a:r>
            <a:r>
              <a:rPr lang="en-US" sz="2000"/>
              <a:t>the</a:t>
            </a:r>
            <a:r>
              <a:rPr lang="ru-RU" sz="2000"/>
              <a:t> </a:t>
            </a:r>
            <a:r>
              <a:rPr lang="en-US" sz="2000"/>
              <a:t> New Year</a:t>
            </a:r>
            <a:r>
              <a:rPr lang="ru-RU" sz="2000"/>
              <a:t> </a:t>
            </a:r>
            <a:r>
              <a:rPr lang="en-US" sz="2000"/>
              <a:t> people often </a:t>
            </a:r>
            <a:r>
              <a:rPr lang="ru-RU" sz="2000"/>
              <a:t> </a:t>
            </a:r>
            <a:r>
              <a:rPr lang="en-US" sz="2000"/>
              <a:t>decide</a:t>
            </a:r>
            <a:r>
              <a:rPr lang="ru-RU" sz="2000"/>
              <a:t> </a:t>
            </a:r>
            <a:r>
              <a:rPr lang="en-US" sz="2000"/>
              <a:t> what </a:t>
            </a:r>
            <a:r>
              <a:rPr lang="ru-RU" sz="2000"/>
              <a:t>  </a:t>
            </a:r>
            <a:r>
              <a:rPr lang="en-US" sz="2000"/>
              <a:t>they are going</a:t>
            </a:r>
            <a:r>
              <a:rPr lang="ru-RU" sz="2000"/>
              <a:t>  </a:t>
            </a:r>
            <a:r>
              <a:rPr lang="en-US" sz="2000"/>
              <a:t> to do and what they are not going to do.</a:t>
            </a:r>
            <a:endParaRPr lang="ru-RU" sz="2000"/>
          </a:p>
          <a:p>
            <a:r>
              <a:rPr lang="en-US" sz="2000"/>
              <a:t> </a:t>
            </a:r>
            <a:r>
              <a:rPr lang="ru-RU" sz="2000"/>
              <a:t>    </a:t>
            </a:r>
            <a:r>
              <a:rPr lang="en-US" sz="2000"/>
              <a:t>a)</a:t>
            </a:r>
            <a:r>
              <a:rPr lang="ru-RU" sz="2000"/>
              <a:t>  </a:t>
            </a:r>
            <a:r>
              <a:rPr lang="en-US" sz="2000"/>
              <a:t>Who has made these resolutions?</a:t>
            </a:r>
            <a:endParaRPr lang="ru-RU" sz="2000"/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857250" y="1928813"/>
            <a:ext cx="13843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Florence</a:t>
            </a:r>
          </a:p>
          <a:p>
            <a:endParaRPr lang="en-US" sz="2400"/>
          </a:p>
          <a:p>
            <a:r>
              <a:rPr lang="en-US" sz="2400"/>
              <a:t>Bill</a:t>
            </a:r>
          </a:p>
          <a:p>
            <a:endParaRPr lang="en-US" sz="2400"/>
          </a:p>
          <a:p>
            <a:r>
              <a:rPr lang="en-US" sz="2400"/>
              <a:t>Joe</a:t>
            </a:r>
          </a:p>
          <a:p>
            <a:endParaRPr lang="en-US" sz="2400"/>
          </a:p>
          <a:p>
            <a:r>
              <a:rPr lang="en-US" sz="2400"/>
              <a:t>Jane</a:t>
            </a:r>
          </a:p>
          <a:p>
            <a:endParaRPr lang="en-US" sz="2400"/>
          </a:p>
          <a:p>
            <a:r>
              <a:rPr lang="en-US" sz="2400"/>
              <a:t>Rod</a:t>
            </a:r>
            <a:endParaRPr lang="ru-RU" sz="2400"/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2714625" y="1928813"/>
            <a:ext cx="41465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not  to   watch   TV   so   often</a:t>
            </a:r>
          </a:p>
          <a:p>
            <a:endParaRPr lang="en-US"/>
          </a:p>
          <a:p>
            <a:r>
              <a:rPr lang="en-US"/>
              <a:t>listen  to   his   favourite   pop   music  more  often</a:t>
            </a:r>
          </a:p>
          <a:p>
            <a:r>
              <a:rPr lang="en-US"/>
              <a:t>go  jogging (</a:t>
            </a:r>
            <a:r>
              <a:rPr lang="ru-RU"/>
              <a:t>бегать) </a:t>
            </a:r>
            <a:r>
              <a:rPr lang="en-US"/>
              <a:t>every   morning</a:t>
            </a:r>
            <a:r>
              <a:rPr lang="ru-RU"/>
              <a:t> </a:t>
            </a:r>
            <a:endParaRPr lang="en-US"/>
          </a:p>
          <a:p>
            <a:endParaRPr lang="en-US"/>
          </a:p>
          <a:p>
            <a:r>
              <a:rPr lang="en-US"/>
              <a:t>not  going  to  make    any   resolutions</a:t>
            </a:r>
            <a:endParaRPr lang="ru-RU"/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2786063" y="4143375"/>
            <a:ext cx="3479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save   more  pocket   money</a:t>
            </a:r>
          </a:p>
          <a:p>
            <a:endParaRPr lang="en-US"/>
          </a:p>
          <a:p>
            <a:r>
              <a:rPr lang="en-US"/>
              <a:t>stop   eating  so   many   sweets</a:t>
            </a:r>
          </a:p>
          <a:p>
            <a:endParaRPr lang="en-US"/>
          </a:p>
          <a:p>
            <a:r>
              <a:rPr lang="en-US"/>
              <a:t>it’s  a  secret</a:t>
            </a:r>
            <a:endParaRPr lang="ru-RU"/>
          </a:p>
        </p:txBody>
      </p:sp>
      <p:pic>
        <p:nvPicPr>
          <p:cNvPr id="2151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2500313"/>
            <a:ext cx="3868737" cy="4357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398</TotalTime>
  <Words>552</Words>
  <Application>Microsoft Office PowerPoint</Application>
  <PresentationFormat>Экран (4:3)</PresentationFormat>
  <Paragraphs>88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 theme    of  the    lesson: Traditions   and   celebrations   in Britain </dc:title>
  <dc:creator>Neo Anderson</dc:creator>
  <cp:lastModifiedBy>Computer</cp:lastModifiedBy>
  <cp:revision>89</cp:revision>
  <dcterms:created xsi:type="dcterms:W3CDTF">2012-01-21T17:44:54Z</dcterms:created>
  <dcterms:modified xsi:type="dcterms:W3CDTF">2017-04-04T17:06:11Z</dcterms:modified>
</cp:coreProperties>
</file>