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275" r:id="rId2"/>
    <p:sldId id="258" r:id="rId3"/>
    <p:sldId id="283" r:id="rId4"/>
    <p:sldId id="282" r:id="rId5"/>
    <p:sldId id="278" r:id="rId6"/>
    <p:sldId id="279" r:id="rId7"/>
    <p:sldId id="280" r:id="rId8"/>
    <p:sldId id="281" r:id="rId9"/>
    <p:sldId id="317" r:id="rId10"/>
    <p:sldId id="318" r:id="rId11"/>
    <p:sldId id="319" r:id="rId12"/>
    <p:sldId id="284" r:id="rId13"/>
    <p:sldId id="285" r:id="rId14"/>
    <p:sldId id="286" r:id="rId15"/>
    <p:sldId id="287" r:id="rId16"/>
    <p:sldId id="288" r:id="rId17"/>
    <p:sldId id="289" r:id="rId18"/>
    <p:sldId id="291" r:id="rId19"/>
    <p:sldId id="266" r:id="rId20"/>
    <p:sldId id="292" r:id="rId21"/>
    <p:sldId id="294" r:id="rId22"/>
    <p:sldId id="301" r:id="rId23"/>
    <p:sldId id="298" r:id="rId24"/>
    <p:sldId id="299" r:id="rId25"/>
    <p:sldId id="300" r:id="rId26"/>
    <p:sldId id="307" r:id="rId27"/>
    <p:sldId id="306" r:id="rId28"/>
    <p:sldId id="308" r:id="rId29"/>
    <p:sldId id="309" r:id="rId30"/>
    <p:sldId id="311" r:id="rId31"/>
    <p:sldId id="312" r:id="rId32"/>
    <p:sldId id="314" r:id="rId33"/>
    <p:sldId id="315" r:id="rId34"/>
    <p:sldId id="316" r:id="rId35"/>
    <p:sldId id="320" r:id="rId36"/>
    <p:sldId id="313" r:id="rId37"/>
    <p:sldId id="276" r:id="rId38"/>
    <p:sldId id="290" r:id="rId39"/>
  </p:sldIdLst>
  <p:sldSz cx="9144000" cy="6858000" type="screen4x3"/>
  <p:notesSz cx="6858000" cy="9144000"/>
  <p:custDataLst>
    <p:tags r:id="rId4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F3DE6C-BAA1-445C-8A8F-A3890CC48BA4}" type="datetimeFigureOut">
              <a:rPr lang="ru-RU" smtClean="0"/>
              <a:t>06.11.2018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A1ED3-D146-4619-B6B9-F3480E39D956}" type="slidenum">
              <a:rPr lang="ru-RU" smtClean="0"/>
              <a:t>‹#›</a:t>
            </a:fld>
            <a:endParaRPr lang="ru-RU"/>
          </a:p>
        </p:txBody>
      </p:sp>
    </p:spTree>
    <p:extLst>
      <p:ext uri="{BB962C8B-B14F-4D97-AF65-F5344CB8AC3E}">
        <p14:creationId xmlns:p14="http://schemas.microsoft.com/office/powerpoint/2010/main" val="3992613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4FA3F5-A688-49AE-86D8-DA8736743B7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12538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CE684E-8C4A-454C-B750-0C23F20A2AE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4526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218AC6-4FD1-4D83-B204-14005AEB6A9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1061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A80BB9-23FB-4D23-B4F7-131DA3480C7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1525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84B482-80E0-4BD5-9C80-6807E489DF3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4487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1E774A-6DCA-4D9E-9360-03AE0A50E2F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1330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BD1348B-CD80-4B4E-8B2C-774CC40E041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40684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CBC8ED-94D8-4895-8329-4408F35E93B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81945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62D9A91-70EF-4D6E-A770-1FAF3701DDD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2979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A9A61D-717B-443B-8C0B-703245E7E2E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1420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D5B08D-5621-48A0-A67D-7D66D48BD13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5114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43901BE2-5E69-4453-A6DB-7B230FB7CBB8}"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25451456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8" Type="http://schemas.openxmlformats.org/officeDocument/2006/relationships/hyperlink" Target="http://stat17.privet.ru/lr/092e0a135a761e94dcc6e968b1a5d41e" TargetMode="External"/><Relationship Id="rId3" Type="http://schemas.openxmlformats.org/officeDocument/2006/relationships/hyperlink" Target="http://www.wallgrad.ru/_ph/7/562729072.jpg" TargetMode="External"/><Relationship Id="rId7" Type="http://schemas.openxmlformats.org/officeDocument/2006/relationships/hyperlink" Target="http://img0.liveinternet.ru/images/attach/c/2/72/924/72924457_mak_391.jpg" TargetMode="External"/><Relationship Id="rId2" Type="http://schemas.openxmlformats.org/officeDocument/2006/relationships/hyperlink" Target="http://vremyazabav.ru/images/rebusi/ziv07.jpg" TargetMode="External"/><Relationship Id="rId1" Type="http://schemas.openxmlformats.org/officeDocument/2006/relationships/slideLayout" Target="../slideLayouts/slideLayout2.xml"/><Relationship Id="rId6" Type="http://schemas.openxmlformats.org/officeDocument/2006/relationships/hyperlink" Target="http://cetki.com/uploads/posts/thumbs/1297776533_flora_i_fauna_80.jpg" TargetMode="External"/><Relationship Id="rId5" Type="http://schemas.openxmlformats.org/officeDocument/2006/relationships/hyperlink" Target="http://img0.liveinternet.ru/images/attach/c/4/81/946/81946748_lyagushka_puchegl.jpg" TargetMode="External"/><Relationship Id="rId10" Type="http://schemas.openxmlformats.org/officeDocument/2006/relationships/hyperlink" Target="http://stat14.privet.ru/lr/0833aa07b2e54e1c1cde6b4ff726c22d" TargetMode="External"/><Relationship Id="rId4" Type="http://schemas.openxmlformats.org/officeDocument/2006/relationships/hyperlink" Target="http://img547.imageshack.us/img547/5151/72795978.jpg" TargetMode="External"/><Relationship Id="rId9" Type="http://schemas.openxmlformats.org/officeDocument/2006/relationships/hyperlink" Target="http://img1.liveinternet.ru/images/attach/c/3/75/361/75361939_1245161235_111944_1280_1024.jpg"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55.radikal.ru/i149/1010/44/df1cecc93d8b.jpg" TargetMode="External"/><Relationship Id="rId3" Type="http://schemas.openxmlformats.org/officeDocument/2006/relationships/hyperlink" Target="http://stat17.privet.ru/lr/091b638a7b1a9d7ec47f9ecd6f1f4129" TargetMode="External"/><Relationship Id="rId7" Type="http://schemas.openxmlformats.org/officeDocument/2006/relationships/hyperlink" Target="http://www.safarinow.com/db/id/504017/g252596.jpg" TargetMode="External"/><Relationship Id="rId2" Type="http://schemas.openxmlformats.org/officeDocument/2006/relationships/hyperlink" Target="http://img.mota.ru/upload/wallpapers/2009/07/15/11/02/3824/animals_882-crop.jpg" TargetMode="External"/><Relationship Id="rId1" Type="http://schemas.openxmlformats.org/officeDocument/2006/relationships/slideLayout" Target="../slideLayouts/slideLayout2.xml"/><Relationship Id="rId6" Type="http://schemas.openxmlformats.org/officeDocument/2006/relationships/hyperlink" Target="http://stat17.privet.ru/lr/0931592c02800afe695fbd8a3b0ae1a7" TargetMode="External"/><Relationship Id="rId5" Type="http://schemas.openxmlformats.org/officeDocument/2006/relationships/hyperlink" Target="http://www.volynnews.com/files/news/2008/06-18/176-1u.jpg" TargetMode="External"/><Relationship Id="rId4" Type="http://schemas.openxmlformats.org/officeDocument/2006/relationships/hyperlink" Target="http://funzoo.ru/uploads/posts/2010-03/1268673011_priroda-mati003.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3167901" y="2468563"/>
            <a:ext cx="5976099" cy="1440160"/>
          </a:xfrm>
          <a:prstGeom prst="rect">
            <a:avLst/>
          </a:prstGeom>
        </p:spPr>
        <p:txBody>
          <a:bodyPr wrap="none" fromWordArt="1">
            <a:prstTxWarp prst="textPlain">
              <a:avLst>
                <a:gd name="adj" fmla="val 51836"/>
              </a:avLst>
            </a:prstTxWarp>
          </a:bodyPr>
          <a:lstStyle/>
          <a:p>
            <a:pPr algn="ctr" fontAlgn="base">
              <a:spcBef>
                <a:spcPct val="0"/>
              </a:spcBef>
              <a:spcAft>
                <a:spcPct val="0"/>
              </a:spcAft>
            </a:pPr>
            <a:r>
              <a:rPr lang="ru-RU" sz="3600"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В</a:t>
            </a:r>
            <a:r>
              <a:rPr lang="ru-RU" sz="3600" kern="10" dirty="0" smtClean="0">
                <a:ln w="9525">
                  <a:solidFill>
                    <a:schemeClr val="accent2"/>
                  </a:solidFill>
                  <a:round/>
                  <a:headEnd/>
                  <a:tailEnd/>
                </a:ln>
                <a:solidFill>
                  <a:schemeClr val="accent2"/>
                </a:solidFill>
                <a:effectLst>
                  <a:outerShdw dist="45791" dir="2021404" algn="ctr" rotWithShape="0">
                    <a:srgbClr val="B2B2B2">
                      <a:alpha val="79999"/>
                    </a:srgbClr>
                  </a:outerShdw>
                </a:effectLst>
                <a:latin typeface="Times New Roman"/>
                <a:cs typeface="Times New Roman"/>
              </a:rPr>
              <a:t>е</a:t>
            </a:r>
            <a:r>
              <a:rPr lang="ru-RU" sz="3600"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с</a:t>
            </a:r>
            <a:r>
              <a:rPr lang="ru-RU" sz="3600" kern="10" dirty="0" smtClean="0">
                <a:ln w="9525">
                  <a:solidFill>
                    <a:srgbClr val="00B050"/>
                  </a:solidFill>
                  <a:round/>
                  <a:headEnd/>
                  <a:tailEnd/>
                </a:ln>
                <a:solidFill>
                  <a:srgbClr val="00B050"/>
                </a:solidFill>
                <a:effectLst>
                  <a:outerShdw dist="45791" dir="2021404" algn="ctr" rotWithShape="0">
                    <a:srgbClr val="B2B2B2">
                      <a:alpha val="79999"/>
                    </a:srgbClr>
                  </a:outerShdw>
                </a:effectLst>
                <a:latin typeface="Times New Roman"/>
                <a:cs typeface="Times New Roman"/>
              </a:rPr>
              <a:t>е</a:t>
            </a:r>
            <a:r>
              <a:rPr lang="ru-RU" sz="3600"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л</a:t>
            </a:r>
            <a:r>
              <a:rPr lang="ru-RU" sz="3600" kern="10" dirty="0" smtClean="0">
                <a:ln w="9525">
                  <a:solidFill>
                    <a:srgbClr val="FFFF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а</a:t>
            </a:r>
            <a:r>
              <a:rPr lang="ru-RU" sz="3600"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я б</a:t>
            </a:r>
            <a:r>
              <a:rPr lang="ru-RU" sz="3600" kern="10" dirty="0" smtClean="0">
                <a:ln w="9525">
                  <a:solidFill>
                    <a:schemeClr val="accent2"/>
                  </a:solidFill>
                  <a:round/>
                  <a:headEnd/>
                  <a:tailEnd/>
                </a:ln>
                <a:solidFill>
                  <a:schemeClr val="accent2"/>
                </a:solidFill>
                <a:effectLst>
                  <a:outerShdw dist="45791" dir="2021404" algn="ctr" rotWithShape="0">
                    <a:srgbClr val="B2B2B2">
                      <a:alpha val="79999"/>
                    </a:srgbClr>
                  </a:outerShdw>
                </a:effectLst>
                <a:latin typeface="Times New Roman"/>
                <a:cs typeface="Times New Roman"/>
              </a:rPr>
              <a:t>и</a:t>
            </a:r>
            <a:r>
              <a:rPr lang="ru-RU" sz="3600"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о</a:t>
            </a:r>
            <a:r>
              <a:rPr lang="ru-RU" sz="3600" kern="10" dirty="0" smtClean="0">
                <a:ln w="9525">
                  <a:solidFill>
                    <a:srgbClr val="00B050"/>
                  </a:solidFill>
                  <a:round/>
                  <a:headEnd/>
                  <a:tailEnd/>
                </a:ln>
                <a:solidFill>
                  <a:srgbClr val="00B050"/>
                </a:solidFill>
                <a:effectLst>
                  <a:outerShdw dist="45791" dir="2021404" algn="ctr" rotWithShape="0">
                    <a:srgbClr val="B2B2B2">
                      <a:alpha val="79999"/>
                    </a:srgbClr>
                  </a:outerShdw>
                </a:effectLst>
                <a:latin typeface="Times New Roman"/>
                <a:cs typeface="Times New Roman"/>
              </a:rPr>
              <a:t>л</a:t>
            </a:r>
            <a:r>
              <a:rPr lang="ru-RU" sz="3600"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о</a:t>
            </a:r>
            <a:r>
              <a:rPr lang="ru-RU" sz="3600" kern="10" dirty="0" smtClean="0">
                <a:ln w="9525">
                  <a:solidFill>
                    <a:srgbClr val="FFFF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г</a:t>
            </a:r>
            <a:r>
              <a:rPr lang="ru-RU" sz="3600"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и</a:t>
            </a:r>
            <a:r>
              <a:rPr lang="ru-RU" sz="3600" kern="10" dirty="0" smtClean="0">
                <a:ln w="9525">
                  <a:solidFill>
                    <a:srgbClr val="CC0099"/>
                  </a:solidFill>
                  <a:round/>
                  <a:headEnd/>
                  <a:tailEnd/>
                </a:ln>
                <a:solidFill>
                  <a:srgbClr val="CC0099"/>
                </a:solidFill>
                <a:effectLst>
                  <a:outerShdw dist="45791" dir="2021404" algn="ctr" rotWithShape="0">
                    <a:srgbClr val="B2B2B2">
                      <a:alpha val="79999"/>
                    </a:srgbClr>
                  </a:outerShdw>
                </a:effectLst>
                <a:latin typeface="Times New Roman"/>
                <a:cs typeface="Times New Roman"/>
              </a:rPr>
              <a:t>я</a:t>
            </a:r>
          </a:p>
        </p:txBody>
      </p:sp>
      <p:pic>
        <p:nvPicPr>
          <p:cNvPr id="102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952" y="0"/>
            <a:ext cx="31146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67901" y="0"/>
            <a:ext cx="2859087"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283968" y="4581128"/>
            <a:ext cx="4572000" cy="461665"/>
          </a:xfrm>
          <a:prstGeom prst="rect">
            <a:avLst/>
          </a:prstGeom>
        </p:spPr>
        <p:txBody>
          <a:bodyPr>
            <a:spAutoFit/>
          </a:bodyPr>
          <a:lstStyle/>
          <a:p>
            <a:pPr lvl="0" algn="ctr" eaLnBrk="0" fontAlgn="base" hangingPunct="0">
              <a:spcBef>
                <a:spcPct val="20000"/>
              </a:spcBef>
              <a:spcAft>
                <a:spcPct val="0"/>
              </a:spcAft>
            </a:pPr>
            <a:r>
              <a:rPr lang="ru-RU" sz="2400" dirty="0" smtClean="0">
                <a:solidFill>
                  <a:prstClr val="black"/>
                </a:solidFill>
                <a:latin typeface="Calibri"/>
              </a:rPr>
              <a:t>5 классы</a:t>
            </a:r>
            <a:endParaRPr lang="ru-RU" sz="2400" dirty="0">
              <a:solidFill>
                <a:prstClr val="black"/>
              </a:solidFill>
              <a:latin typeface="Calibri"/>
            </a:endParaRPr>
          </a:p>
        </p:txBody>
      </p:sp>
    </p:spTree>
    <p:extLst>
      <p:ext uri="{BB962C8B-B14F-4D97-AF65-F5344CB8AC3E}">
        <p14:creationId xmlns:p14="http://schemas.microsoft.com/office/powerpoint/2010/main" val="2357105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500" fill="hold"/>
                                        <p:tgtEl>
                                          <p:spTgt spid="2054"/>
                                        </p:tgtEl>
                                        <p:attrNameLst>
                                          <p:attrName>ppt_w</p:attrName>
                                        </p:attrNameLst>
                                      </p:cBhvr>
                                      <p:tavLst>
                                        <p:tav tm="0">
                                          <p:val>
                                            <p:fltVal val="0"/>
                                          </p:val>
                                        </p:tav>
                                        <p:tav tm="100000">
                                          <p:val>
                                            <p:strVal val="#ppt_w"/>
                                          </p:val>
                                        </p:tav>
                                      </p:tavLst>
                                    </p:anim>
                                    <p:anim calcmode="lin" valueType="num">
                                      <p:cBhvr>
                                        <p:cTn id="8" dur="500" fill="hold"/>
                                        <p:tgtEl>
                                          <p:spTgt spid="2054"/>
                                        </p:tgtEl>
                                        <p:attrNameLst>
                                          <p:attrName>ppt_h</p:attrName>
                                        </p:attrNameLst>
                                      </p:cBhvr>
                                      <p:tavLst>
                                        <p:tav tm="0">
                                          <p:val>
                                            <p:fltVal val="0"/>
                                          </p:val>
                                        </p:tav>
                                        <p:tav tm="100000">
                                          <p:val>
                                            <p:strVal val="#ppt_h"/>
                                          </p:val>
                                        </p:tav>
                                      </p:tavLst>
                                    </p:anim>
                                    <p:animEffect transition="in" filter="fade">
                                      <p:cBhvr>
                                        <p:cTn id="9"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3408"/>
            <a:ext cx="8229600" cy="1143000"/>
          </a:xfrm>
        </p:spPr>
        <p:txBody>
          <a:bodyPr/>
          <a:lstStyle/>
          <a:p>
            <a:r>
              <a:rPr lang="ru-RU" sz="4800" dirty="0">
                <a:solidFill>
                  <a:srgbClr val="FF0000"/>
                </a:solidFill>
                <a:latin typeface="Times New Roman" pitchFamily="18" charset="0"/>
                <a:cs typeface="Times New Roman" pitchFamily="18" charset="0"/>
              </a:rPr>
              <a:t>Биологические шарады</a:t>
            </a:r>
            <a:endParaRPr lang="ru-RU" dirty="0"/>
          </a:p>
        </p:txBody>
      </p:sp>
      <p:sp>
        <p:nvSpPr>
          <p:cNvPr id="3" name="Объект 2"/>
          <p:cNvSpPr>
            <a:spLocks noGrp="1"/>
          </p:cNvSpPr>
          <p:nvPr>
            <p:ph idx="1"/>
          </p:nvPr>
        </p:nvSpPr>
        <p:spPr>
          <a:xfrm>
            <a:off x="539552" y="692696"/>
            <a:ext cx="8229600" cy="2376264"/>
          </a:xfrm>
        </p:spPr>
        <p:txBody>
          <a:bodyPr/>
          <a:lstStyle/>
          <a:p>
            <a:pPr marL="0" indent="0" algn="ctr">
              <a:spcAft>
                <a:spcPts val="1000"/>
              </a:spcAft>
              <a:buNone/>
            </a:pPr>
            <a:r>
              <a:rPr lang="ru-RU" dirty="0">
                <a:solidFill>
                  <a:schemeClr val="accent2"/>
                </a:solidFill>
                <a:latin typeface="Times New Roman" pitchFamily="18" charset="0"/>
                <a:ea typeface="Calibri"/>
                <a:cs typeface="Times New Roman" pitchFamily="18" charset="0"/>
              </a:rPr>
              <a:t>С буквой «Р» - </a:t>
            </a:r>
            <a:r>
              <a:rPr lang="ru-RU" dirty="0" smtClean="0">
                <a:solidFill>
                  <a:schemeClr val="accent2"/>
                </a:solidFill>
                <a:latin typeface="Times New Roman" pitchFamily="18" charset="0"/>
                <a:ea typeface="Calibri"/>
                <a:cs typeface="Times New Roman" pitchFamily="18" charset="0"/>
              </a:rPr>
              <a:t>помощник-автомат, труд </a:t>
            </a:r>
            <a:r>
              <a:rPr lang="ru-RU" dirty="0">
                <a:solidFill>
                  <a:schemeClr val="accent2"/>
                </a:solidFill>
                <a:latin typeface="Times New Roman" pitchFamily="18" charset="0"/>
                <a:ea typeface="Calibri"/>
                <a:cs typeface="Times New Roman" pitchFamily="18" charset="0"/>
              </a:rPr>
              <a:t>любой он облегчить вам </a:t>
            </a:r>
            <a:r>
              <a:rPr lang="ru-RU" dirty="0" smtClean="0">
                <a:solidFill>
                  <a:schemeClr val="accent2"/>
                </a:solidFill>
                <a:latin typeface="Times New Roman" pitchFamily="18" charset="0"/>
                <a:ea typeface="Calibri"/>
                <a:cs typeface="Times New Roman" pitchFamily="18" charset="0"/>
              </a:rPr>
              <a:t>рад.</a:t>
            </a:r>
          </a:p>
          <a:p>
            <a:pPr marL="0" indent="0" algn="ctr">
              <a:spcAft>
                <a:spcPts val="1000"/>
              </a:spcAft>
              <a:buNone/>
            </a:pPr>
            <a:r>
              <a:rPr lang="ru-RU" dirty="0" smtClean="0">
                <a:solidFill>
                  <a:schemeClr val="accent2"/>
                </a:solidFill>
                <a:latin typeface="Times New Roman" pitchFamily="18" charset="0"/>
                <a:ea typeface="Calibri"/>
                <a:cs typeface="Times New Roman" pitchFamily="18" charset="0"/>
              </a:rPr>
              <a:t>С </a:t>
            </a:r>
            <a:r>
              <a:rPr lang="ru-RU" dirty="0">
                <a:solidFill>
                  <a:schemeClr val="accent2"/>
                </a:solidFill>
                <a:latin typeface="Times New Roman" pitchFamily="18" charset="0"/>
                <a:ea typeface="Calibri"/>
                <a:cs typeface="Times New Roman" pitchFamily="18" charset="0"/>
              </a:rPr>
              <a:t>буквой «Х» - его имеет </a:t>
            </a:r>
            <a:r>
              <a:rPr lang="ru-RU" dirty="0" smtClean="0">
                <a:solidFill>
                  <a:schemeClr val="accent2"/>
                </a:solidFill>
                <a:latin typeface="Times New Roman" pitchFamily="18" charset="0"/>
                <a:ea typeface="Calibri"/>
                <a:cs typeface="Times New Roman" pitchFamily="18" charset="0"/>
              </a:rPr>
              <a:t>слон, знаменит </a:t>
            </a:r>
            <a:r>
              <a:rPr lang="ru-RU" dirty="0">
                <a:solidFill>
                  <a:schemeClr val="accent2"/>
                </a:solidFill>
                <a:latin typeface="Times New Roman" pitchFamily="18" charset="0"/>
                <a:ea typeface="Calibri"/>
                <a:cs typeface="Times New Roman" pitchFamily="18" charset="0"/>
              </a:rPr>
              <a:t>длиной своею он.</a:t>
            </a:r>
          </a:p>
          <a:p>
            <a:pPr marL="0" indent="0">
              <a:buNone/>
            </a:pPr>
            <a:endParaRPr lang="ru-RU" dirty="0"/>
          </a:p>
        </p:txBody>
      </p:sp>
      <p:pic>
        <p:nvPicPr>
          <p:cNvPr id="205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3068960"/>
            <a:ext cx="2315330" cy="3622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4913" y="4365104"/>
            <a:ext cx="16525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0192" y="3068960"/>
            <a:ext cx="2448272" cy="372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733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arn(inVertical)">
                                      <p:cBhvr>
                                        <p:cTn id="17" dur="500"/>
                                        <p:tgtEl>
                                          <p:spTgt spid="2052"/>
                                        </p:tgtEl>
                                      </p:cBhvr>
                                    </p:animEffect>
                                  </p:childTnLst>
                                </p:cTn>
                              </p:par>
                              <p:par>
                                <p:cTn id="18" presetID="16" presetClass="entr" presetSubtype="21" fill="hold" nodeType="withEffect">
                                  <p:stCondLst>
                                    <p:cond delay="0"/>
                                  </p:stCondLst>
                                  <p:childTnLst>
                                    <p:set>
                                      <p:cBhvr>
                                        <p:cTn id="19" dur="1" fill="hold">
                                          <p:stCondLst>
                                            <p:cond delay="0"/>
                                          </p:stCondLst>
                                        </p:cTn>
                                        <p:tgtEl>
                                          <p:spTgt spid="2054"/>
                                        </p:tgtEl>
                                        <p:attrNameLst>
                                          <p:attrName>style.visibility</p:attrName>
                                        </p:attrNameLst>
                                      </p:cBhvr>
                                      <p:to>
                                        <p:strVal val="visible"/>
                                      </p:to>
                                    </p:set>
                                    <p:animEffect transition="in" filter="barn(inVertical)">
                                      <p:cBhvr>
                                        <p:cTn id="20" dur="500"/>
                                        <p:tgtEl>
                                          <p:spTgt spid="2054"/>
                                        </p:tgtEl>
                                      </p:cBhvr>
                                    </p:animEffect>
                                  </p:childTnLst>
                                </p:cTn>
                              </p:par>
                              <p:par>
                                <p:cTn id="21" presetID="16" presetClass="entr" presetSubtype="21" fill="hold" nodeType="withEffect">
                                  <p:stCondLst>
                                    <p:cond delay="0"/>
                                  </p:stCondLst>
                                  <p:childTnLst>
                                    <p:set>
                                      <p:cBhvr>
                                        <p:cTn id="22" dur="1" fill="hold">
                                          <p:stCondLst>
                                            <p:cond delay="0"/>
                                          </p:stCondLst>
                                        </p:cTn>
                                        <p:tgtEl>
                                          <p:spTgt spid="2055"/>
                                        </p:tgtEl>
                                        <p:attrNameLst>
                                          <p:attrName>style.visibility</p:attrName>
                                        </p:attrNameLst>
                                      </p:cBhvr>
                                      <p:to>
                                        <p:strVal val="visible"/>
                                      </p:to>
                                    </p:set>
                                    <p:animEffect transition="in" filter="barn(inVertical)">
                                      <p:cBhvr>
                                        <p:cTn id="23"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1400"/>
            <a:ext cx="8229600" cy="1143000"/>
          </a:xfrm>
        </p:spPr>
        <p:txBody>
          <a:bodyPr/>
          <a:lstStyle/>
          <a:p>
            <a:r>
              <a:rPr lang="ru-RU" sz="4800" dirty="0">
                <a:solidFill>
                  <a:srgbClr val="FF0000"/>
                </a:solidFill>
                <a:latin typeface="Times New Roman" pitchFamily="18" charset="0"/>
                <a:cs typeface="Times New Roman" pitchFamily="18" charset="0"/>
              </a:rPr>
              <a:t>Биологические шарады</a:t>
            </a:r>
            <a:endParaRPr lang="ru-RU" dirty="0"/>
          </a:p>
        </p:txBody>
      </p:sp>
      <p:sp>
        <p:nvSpPr>
          <p:cNvPr id="3" name="Объект 2"/>
          <p:cNvSpPr>
            <a:spLocks noGrp="1"/>
          </p:cNvSpPr>
          <p:nvPr>
            <p:ph idx="1"/>
          </p:nvPr>
        </p:nvSpPr>
        <p:spPr>
          <a:xfrm>
            <a:off x="611560" y="836713"/>
            <a:ext cx="8229600" cy="2232247"/>
          </a:xfrm>
        </p:spPr>
        <p:txBody>
          <a:bodyPr/>
          <a:lstStyle/>
          <a:p>
            <a:pPr marL="0" indent="0" algn="ctr">
              <a:spcAft>
                <a:spcPts val="1000"/>
              </a:spcAft>
              <a:buNone/>
            </a:pPr>
            <a:r>
              <a:rPr lang="ru-RU" dirty="0">
                <a:solidFill>
                  <a:schemeClr val="accent2"/>
                </a:solidFill>
                <a:latin typeface="Times New Roman" pitchFamily="18" charset="0"/>
                <a:ea typeface="Calibri"/>
                <a:cs typeface="Times New Roman" pitchFamily="18" charset="0"/>
              </a:rPr>
              <a:t>C «Г» - я хищник </a:t>
            </a:r>
            <a:r>
              <a:rPr lang="ru-RU" dirty="0" smtClean="0">
                <a:solidFill>
                  <a:schemeClr val="accent2"/>
                </a:solidFill>
                <a:latin typeface="Times New Roman" pitchFamily="18" charset="0"/>
                <a:ea typeface="Calibri"/>
                <a:cs typeface="Times New Roman" pitchFamily="18" charset="0"/>
              </a:rPr>
              <a:t>полосатый, вашим </a:t>
            </a:r>
            <a:r>
              <a:rPr lang="ru-RU" dirty="0">
                <a:solidFill>
                  <a:schemeClr val="accent2"/>
                </a:solidFill>
                <a:latin typeface="Times New Roman" pitchFamily="18" charset="0"/>
                <a:ea typeface="Calibri"/>
                <a:cs typeface="Times New Roman" pitchFamily="18" charset="0"/>
              </a:rPr>
              <a:t>кошкам брат, </a:t>
            </a:r>
            <a:r>
              <a:rPr lang="ru-RU" dirty="0" smtClean="0">
                <a:solidFill>
                  <a:schemeClr val="accent2"/>
                </a:solidFill>
                <a:latin typeface="Times New Roman" pitchFamily="18" charset="0"/>
                <a:ea typeface="Calibri"/>
                <a:cs typeface="Times New Roman" pitchFamily="18" charset="0"/>
              </a:rPr>
              <a:t>ребята.</a:t>
            </a:r>
          </a:p>
          <a:p>
            <a:pPr marL="0" indent="0" algn="ctr">
              <a:spcAft>
                <a:spcPts val="1000"/>
              </a:spcAft>
              <a:buNone/>
            </a:pPr>
            <a:r>
              <a:rPr lang="ru-RU" dirty="0" smtClean="0">
                <a:solidFill>
                  <a:schemeClr val="accent2"/>
                </a:solidFill>
                <a:latin typeface="Times New Roman" pitchFamily="18" charset="0"/>
                <a:ea typeface="Calibri"/>
                <a:cs typeface="Times New Roman" pitchFamily="18" charset="0"/>
              </a:rPr>
              <a:t>А </a:t>
            </a:r>
            <a:r>
              <a:rPr lang="ru-RU" dirty="0">
                <a:solidFill>
                  <a:schemeClr val="accent2"/>
                </a:solidFill>
                <a:latin typeface="Times New Roman" pitchFamily="18" charset="0"/>
                <a:ea typeface="Calibri"/>
                <a:cs typeface="Times New Roman" pitchFamily="18" charset="0"/>
              </a:rPr>
              <a:t>без «Г» - я </a:t>
            </a:r>
            <a:r>
              <a:rPr lang="ru-RU" dirty="0" smtClean="0">
                <a:solidFill>
                  <a:schemeClr val="accent2"/>
                </a:solidFill>
                <a:latin typeface="Times New Roman" pitchFamily="18" charset="0"/>
                <a:ea typeface="Calibri"/>
                <a:cs typeface="Times New Roman" pitchFamily="18" charset="0"/>
              </a:rPr>
              <a:t>учрежденье, всё </a:t>
            </a:r>
            <a:r>
              <a:rPr lang="ru-RU" dirty="0">
                <a:solidFill>
                  <a:schemeClr val="accent2"/>
                </a:solidFill>
                <a:latin typeface="Times New Roman" pitchFamily="18" charset="0"/>
                <a:ea typeface="Calibri"/>
                <a:cs typeface="Times New Roman" pitchFamily="18" charset="0"/>
              </a:rPr>
              <a:t>в мишенях помещенье.</a:t>
            </a:r>
          </a:p>
          <a:p>
            <a:endParaRPr lang="ru-RU"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0986" y="2780928"/>
            <a:ext cx="2316163" cy="3896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9872" y="4153344"/>
            <a:ext cx="16525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28184" y="2844332"/>
            <a:ext cx="2316163" cy="3835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643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par>
                                <p:cTn id="16" presetID="16" presetClass="entr" presetSubtype="21"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barn(inVertical)">
                                      <p:cBhvr>
                                        <p:cTn id="18" dur="500"/>
                                        <p:tgtEl>
                                          <p:spTgt spid="3076"/>
                                        </p:tgtEl>
                                      </p:cBhvr>
                                    </p:animEffect>
                                  </p:childTnLst>
                                </p:cTn>
                              </p:par>
                              <p:par>
                                <p:cTn id="19" presetID="16" presetClass="entr" presetSubtype="21" fill="hold" nodeType="withEffect">
                                  <p:stCondLst>
                                    <p:cond delay="0"/>
                                  </p:stCondLst>
                                  <p:childTnLst>
                                    <p:set>
                                      <p:cBhvr>
                                        <p:cTn id="20" dur="1" fill="hold">
                                          <p:stCondLst>
                                            <p:cond delay="0"/>
                                          </p:stCondLst>
                                        </p:cTn>
                                        <p:tgtEl>
                                          <p:spTgt spid="3077"/>
                                        </p:tgtEl>
                                        <p:attrNameLst>
                                          <p:attrName>style.visibility</p:attrName>
                                        </p:attrNameLst>
                                      </p:cBhvr>
                                      <p:to>
                                        <p:strVal val="visible"/>
                                      </p:to>
                                    </p:set>
                                    <p:animEffect transition="in" filter="barn(inVertical)">
                                      <p:cBhvr>
                                        <p:cTn id="21"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solidFill>
                  <a:srgbClr val="00B050"/>
                </a:solidFill>
                <a:latin typeface="Times New Roman" pitchFamily="18" charset="0"/>
                <a:cs typeface="Times New Roman" pitchFamily="18" charset="0"/>
              </a:rPr>
              <a:t>Веселые загадки</a:t>
            </a:r>
            <a:endParaRPr lang="ru-RU" sz="4800" dirty="0">
              <a:solidFill>
                <a:srgbClr val="00B050"/>
              </a:solidFill>
              <a:latin typeface="Times New Roman" pitchFamily="18" charset="0"/>
              <a:cs typeface="Times New Roman" pitchFamily="18" charset="0"/>
            </a:endParaRPr>
          </a:p>
        </p:txBody>
      </p:sp>
      <p:sp>
        <p:nvSpPr>
          <p:cNvPr id="3" name="Объект 2"/>
          <p:cNvSpPr>
            <a:spLocks noGrp="1"/>
          </p:cNvSpPr>
          <p:nvPr>
            <p:ph idx="1"/>
          </p:nvPr>
        </p:nvSpPr>
        <p:spPr>
          <a:xfrm>
            <a:off x="457200" y="1600200"/>
            <a:ext cx="4618856" cy="4525963"/>
          </a:xfrm>
        </p:spPr>
        <p:txBody>
          <a:bodyPr/>
          <a:lstStyle/>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В заплатках шея и бока,</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На всех он смотрит свысока.</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Только этот кран живой</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С настоящей головой. </a:t>
            </a:r>
          </a:p>
          <a:p>
            <a:pPr marL="0" indent="0">
              <a:buNone/>
            </a:pPr>
            <a:endParaRPr lang="ru-RU" sz="4000" dirty="0">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52120" y="1916832"/>
            <a:ext cx="3024336"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925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5362"/>
                                        </p:tgtEl>
                                        <p:attrNameLst>
                                          <p:attrName>style.visibility</p:attrName>
                                        </p:attrNameLst>
                                      </p:cBhvr>
                                      <p:to>
                                        <p:strVal val="visible"/>
                                      </p:to>
                                    </p:set>
                                    <p:animEffect transition="in" filter="barn(inVertical)">
                                      <p:cBhvr>
                                        <p:cTn id="21"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z="4800" b="0" i="0" u="none" strike="noStrike" kern="0" cap="none" spc="0" normalizeH="0" baseline="0" noProof="0" dirty="0" smtClean="0">
                <a:ln>
                  <a:noFill/>
                </a:ln>
                <a:solidFill>
                  <a:srgbClr val="00B050"/>
                </a:solidFill>
                <a:effectLst/>
                <a:uLnTx/>
                <a:uFillTx/>
                <a:latin typeface="Times New Roman" pitchFamily="18" charset="0"/>
                <a:ea typeface="+mj-ea"/>
                <a:cs typeface="Times New Roman" pitchFamily="18" charset="0"/>
              </a:rPr>
              <a:t>Веселые загадки</a:t>
            </a:r>
            <a:endParaRPr lang="ru-RU" dirty="0"/>
          </a:p>
        </p:txBody>
      </p:sp>
      <p:sp>
        <p:nvSpPr>
          <p:cNvPr id="3" name="Объект 2"/>
          <p:cNvSpPr>
            <a:spLocks noGrp="1"/>
          </p:cNvSpPr>
          <p:nvPr>
            <p:ph idx="1"/>
          </p:nvPr>
        </p:nvSpPr>
        <p:spPr>
          <a:xfrm>
            <a:off x="457200" y="1600200"/>
            <a:ext cx="4258816" cy="4525963"/>
          </a:xfrm>
        </p:spPr>
        <p:txBody>
          <a:bodyPr/>
          <a:lstStyle/>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Летом рад я свежей, </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Ягоде медвежьей,</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А сушеная в запас</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От простуды лечит нас. </a:t>
            </a:r>
          </a:p>
          <a:p>
            <a:endParaRPr lang="ru-RU" dirty="0">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52120" y="1556792"/>
            <a:ext cx="295232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70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386"/>
                                        </p:tgtEl>
                                        <p:attrNameLst>
                                          <p:attrName>style.visibility</p:attrName>
                                        </p:attrNameLst>
                                      </p:cBhvr>
                                      <p:to>
                                        <p:strVal val="visible"/>
                                      </p:to>
                                    </p:set>
                                    <p:animEffect transition="in" filter="barn(inVertical)">
                                      <p:cBhvr>
                                        <p:cTn id="21"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z="4800" b="0" i="0" u="none" strike="noStrike" kern="0" cap="none" spc="0" normalizeH="0" baseline="0" noProof="0" dirty="0" smtClean="0">
                <a:ln>
                  <a:noFill/>
                </a:ln>
                <a:solidFill>
                  <a:srgbClr val="00B050"/>
                </a:solidFill>
                <a:effectLst/>
                <a:uLnTx/>
                <a:uFillTx/>
                <a:latin typeface="Times New Roman" pitchFamily="18" charset="0"/>
                <a:ea typeface="+mj-ea"/>
                <a:cs typeface="Times New Roman" pitchFamily="18" charset="0"/>
              </a:rPr>
              <a:t>Веселые загадки</a:t>
            </a:r>
            <a:endParaRPr lang="ru-RU" dirty="0"/>
          </a:p>
        </p:txBody>
      </p:sp>
      <p:sp>
        <p:nvSpPr>
          <p:cNvPr id="3" name="Объект 2"/>
          <p:cNvSpPr>
            <a:spLocks noGrp="1"/>
          </p:cNvSpPr>
          <p:nvPr>
            <p:ph idx="1"/>
          </p:nvPr>
        </p:nvSpPr>
        <p:spPr>
          <a:xfrm>
            <a:off x="457200" y="1600200"/>
            <a:ext cx="4042792" cy="4525963"/>
          </a:xfrm>
        </p:spPr>
        <p:txBody>
          <a:bodyPr/>
          <a:lstStyle/>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Что за зверь лесной</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Встал как столбик, под сосной.</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И стоит среди травы-</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Уши больше головы? </a:t>
            </a:r>
          </a:p>
          <a:p>
            <a:endParaRPr lang="ru-RU" dirty="0"/>
          </a:p>
        </p:txBody>
      </p:sp>
      <p:pic>
        <p:nvPicPr>
          <p:cNvPr id="184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8144" y="1772816"/>
            <a:ext cx="3023617"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791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8434"/>
                                        </p:tgtEl>
                                        <p:attrNameLst>
                                          <p:attrName>style.visibility</p:attrName>
                                        </p:attrNameLst>
                                      </p:cBhvr>
                                      <p:to>
                                        <p:strVal val="visible"/>
                                      </p:to>
                                    </p:set>
                                    <p:animEffect transition="in" filter="barn(inVertical)">
                                      <p:cBhvr>
                                        <p:cTn id="21"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z="4800" b="0" i="0" u="none" strike="noStrike" kern="0" cap="none" spc="0" normalizeH="0" baseline="0" noProof="0" dirty="0" smtClean="0">
                <a:ln>
                  <a:noFill/>
                </a:ln>
                <a:solidFill>
                  <a:srgbClr val="00B050"/>
                </a:solidFill>
                <a:effectLst/>
                <a:uLnTx/>
                <a:uFillTx/>
                <a:latin typeface="Times New Roman" pitchFamily="18" charset="0"/>
                <a:ea typeface="+mj-ea"/>
                <a:cs typeface="Times New Roman" pitchFamily="18" charset="0"/>
              </a:rPr>
              <a:t>Веселые загадки</a:t>
            </a:r>
            <a:endParaRPr lang="ru-RU" dirty="0"/>
          </a:p>
        </p:txBody>
      </p:sp>
      <p:sp>
        <p:nvSpPr>
          <p:cNvPr id="3" name="Объект 2"/>
          <p:cNvSpPr>
            <a:spLocks noGrp="1"/>
          </p:cNvSpPr>
          <p:nvPr>
            <p:ph idx="1"/>
          </p:nvPr>
        </p:nvSpPr>
        <p:spPr>
          <a:xfrm>
            <a:off x="457200" y="1600200"/>
            <a:ext cx="4474840" cy="4525963"/>
          </a:xfrm>
        </p:spPr>
        <p:txBody>
          <a:bodyPr/>
          <a:lstStyle/>
          <a:p>
            <a:pPr marL="0" indent="0" algn="ctr">
              <a:buNone/>
            </a:pPr>
            <a:r>
              <a:rPr lang="ru-RU" sz="3600" dirty="0" smtClean="0">
                <a:latin typeface="Times New Roman" pitchFamily="18" charset="0"/>
                <a:cs typeface="Times New Roman" pitchFamily="18" charset="0"/>
              </a:rPr>
              <a:t>Замер заяц, замер хорь</a:t>
            </a:r>
          </a:p>
          <a:p>
            <a:pPr marL="0" indent="0" algn="ctr">
              <a:buNone/>
            </a:pPr>
            <a:r>
              <a:rPr lang="ru-RU" sz="3600" dirty="0" smtClean="0">
                <a:latin typeface="Times New Roman" pitchFamily="18" charset="0"/>
                <a:cs typeface="Times New Roman" pitchFamily="18" charset="0"/>
              </a:rPr>
              <a:t>На лесной опушке.</a:t>
            </a:r>
          </a:p>
          <a:p>
            <a:pPr marL="0" indent="0" algn="ctr">
              <a:buNone/>
            </a:pPr>
            <a:r>
              <a:rPr lang="ru-RU" sz="3600" dirty="0" smtClean="0">
                <a:latin typeface="Times New Roman" pitchFamily="18" charset="0"/>
                <a:cs typeface="Times New Roman" pitchFamily="18" charset="0"/>
              </a:rPr>
              <a:t>Это кто там сильно «бьёт»,</a:t>
            </a:r>
          </a:p>
          <a:p>
            <a:pPr marL="0" indent="0" algn="ctr">
              <a:buNone/>
            </a:pPr>
            <a:r>
              <a:rPr lang="ru-RU" sz="3600" dirty="0" smtClean="0">
                <a:latin typeface="Times New Roman" pitchFamily="18" charset="0"/>
                <a:cs typeface="Times New Roman" pitchFamily="18" charset="0"/>
              </a:rPr>
              <a:t>Прямо как из пушки?</a:t>
            </a:r>
            <a:endParaRPr lang="ru-RU" sz="3600" dirty="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0152" y="1729368"/>
            <a:ext cx="2873896"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53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9458"/>
                                        </p:tgtEl>
                                        <p:attrNameLst>
                                          <p:attrName>style.visibility</p:attrName>
                                        </p:attrNameLst>
                                      </p:cBhvr>
                                      <p:to>
                                        <p:strVal val="visible"/>
                                      </p:to>
                                    </p:set>
                                    <p:animEffect transition="in" filter="barn(inVertical)">
                                      <p:cBhvr>
                                        <p:cTn id="21"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z="4800" b="0" i="0" u="none" strike="noStrike" kern="0" cap="none" spc="0" normalizeH="0" baseline="0" noProof="0" dirty="0" smtClean="0">
                <a:ln>
                  <a:noFill/>
                </a:ln>
                <a:solidFill>
                  <a:srgbClr val="00B050"/>
                </a:solidFill>
                <a:effectLst/>
                <a:uLnTx/>
                <a:uFillTx/>
                <a:latin typeface="Times New Roman" pitchFamily="18" charset="0"/>
                <a:ea typeface="+mj-ea"/>
                <a:cs typeface="Times New Roman" pitchFamily="18" charset="0"/>
              </a:rPr>
              <a:t>Веселые загадки</a:t>
            </a:r>
            <a:endParaRPr lang="ru-RU" dirty="0"/>
          </a:p>
        </p:txBody>
      </p:sp>
      <p:sp>
        <p:nvSpPr>
          <p:cNvPr id="3" name="Объект 2"/>
          <p:cNvSpPr>
            <a:spLocks noGrp="1"/>
          </p:cNvSpPr>
          <p:nvPr>
            <p:ph idx="1"/>
          </p:nvPr>
        </p:nvSpPr>
        <p:spPr>
          <a:xfrm>
            <a:off x="457200" y="1600200"/>
            <a:ext cx="4690864" cy="4525963"/>
          </a:xfrm>
        </p:spPr>
        <p:txBody>
          <a:bodyPr/>
          <a:lstStyle/>
          <a:p>
            <a:pPr marL="0" indent="0" algn="ctr">
              <a:buNone/>
            </a:pPr>
            <a:r>
              <a:rPr lang="ru-RU" sz="3600" dirty="0" smtClean="0">
                <a:latin typeface="Times New Roman" pitchFamily="18" charset="0"/>
                <a:cs typeface="Times New Roman" pitchFamily="18" charset="0"/>
              </a:rPr>
              <a:t>«Кошка» эта, что в лесах,</a:t>
            </a:r>
          </a:p>
          <a:p>
            <a:pPr marL="0" indent="0" algn="ctr">
              <a:buNone/>
            </a:pPr>
            <a:r>
              <a:rPr lang="ru-RU" sz="3600" dirty="0" smtClean="0">
                <a:latin typeface="Times New Roman" pitchFamily="18" charset="0"/>
                <a:cs typeface="Times New Roman" pitchFamily="18" charset="0"/>
              </a:rPr>
              <a:t>Самая большая.</a:t>
            </a:r>
          </a:p>
          <a:p>
            <a:pPr marL="0" indent="0" algn="ctr">
              <a:buNone/>
            </a:pPr>
            <a:r>
              <a:rPr lang="ru-RU" sz="3600" dirty="0" smtClean="0">
                <a:latin typeface="Times New Roman" pitchFamily="18" charset="0"/>
                <a:cs typeface="Times New Roman" pitchFamily="18" charset="0"/>
              </a:rPr>
              <a:t>Есть амурская. Живёт </a:t>
            </a:r>
          </a:p>
          <a:p>
            <a:pPr marL="0" indent="0" algn="ctr">
              <a:buNone/>
            </a:pPr>
            <a:r>
              <a:rPr lang="ru-RU" sz="3600" dirty="0">
                <a:latin typeface="Times New Roman" pitchFamily="18" charset="0"/>
                <a:cs typeface="Times New Roman" pitchFamily="18" charset="0"/>
              </a:rPr>
              <a:t>к</a:t>
            </a:r>
            <a:r>
              <a:rPr lang="ru-RU" sz="3600" dirty="0" smtClean="0">
                <a:latin typeface="Times New Roman" pitchFamily="18" charset="0"/>
                <a:cs typeface="Times New Roman" pitchFamily="18" charset="0"/>
              </a:rPr>
              <a:t>рай свой украшая.</a:t>
            </a:r>
            <a:endParaRPr lang="ru-RU" sz="3600" dirty="0">
              <a:latin typeface="Times New Roman" pitchFamily="18" charset="0"/>
              <a:cs typeface="Times New Roman" pitchFamily="18" charset="0"/>
            </a:endParaRPr>
          </a:p>
        </p:txBody>
      </p:sp>
      <p:pic>
        <p:nvPicPr>
          <p:cNvPr id="2048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6136" y="1556792"/>
            <a:ext cx="3176588"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30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0482"/>
                                        </p:tgtEl>
                                        <p:attrNameLst>
                                          <p:attrName>style.visibility</p:attrName>
                                        </p:attrNameLst>
                                      </p:cBhvr>
                                      <p:to>
                                        <p:strVal val="visible"/>
                                      </p:to>
                                    </p:set>
                                    <p:animEffect transition="in" filter="barn(inVertical)">
                                      <p:cBhvr>
                                        <p:cTn id="21"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z="4800" b="0" i="0" u="none" strike="noStrike" kern="0" cap="none" spc="0" normalizeH="0" baseline="0" noProof="0" dirty="0" smtClean="0">
                <a:ln>
                  <a:noFill/>
                </a:ln>
                <a:solidFill>
                  <a:srgbClr val="00B050"/>
                </a:solidFill>
                <a:effectLst/>
                <a:uLnTx/>
                <a:uFillTx/>
                <a:latin typeface="Times New Roman" pitchFamily="18" charset="0"/>
                <a:ea typeface="+mj-ea"/>
                <a:cs typeface="Times New Roman" pitchFamily="18" charset="0"/>
              </a:rPr>
              <a:t>Веселые загадки</a:t>
            </a:r>
            <a:endParaRPr lang="ru-RU" dirty="0"/>
          </a:p>
        </p:txBody>
      </p:sp>
      <p:sp>
        <p:nvSpPr>
          <p:cNvPr id="3" name="Объект 2"/>
          <p:cNvSpPr>
            <a:spLocks noGrp="1"/>
          </p:cNvSpPr>
          <p:nvPr>
            <p:ph idx="1"/>
          </p:nvPr>
        </p:nvSpPr>
        <p:spPr>
          <a:xfrm>
            <a:off x="457200" y="1600200"/>
            <a:ext cx="4042792" cy="4525963"/>
          </a:xfrm>
        </p:spPr>
        <p:txBody>
          <a:bodyPr/>
          <a:lstStyle/>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Ее скрывает словно маска</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От всех защитная окраска.</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Размечена как переход, </a:t>
            </a:r>
          </a:p>
          <a:p>
            <a:pPr marL="0" lvl="0" indent="0" algn="ctr" eaLnBrk="1" fontAlgn="auto" hangingPunct="1">
              <a:spcBef>
                <a:spcPts val="0"/>
              </a:spcBef>
              <a:spcAft>
                <a:spcPts val="0"/>
              </a:spcAft>
              <a:buNone/>
            </a:pPr>
            <a:r>
              <a:rPr lang="ru-RU" sz="3600" kern="1200" dirty="0">
                <a:solidFill>
                  <a:srgbClr val="000000"/>
                </a:solidFill>
                <a:latin typeface="Times New Roman" pitchFamily="18" charset="0"/>
                <a:cs typeface="Times New Roman" pitchFamily="18" charset="0"/>
              </a:rPr>
              <a:t>Она по Африке идет.</a:t>
            </a:r>
          </a:p>
          <a:p>
            <a:endParaRPr lang="ru-RU" sz="3600" dirty="0"/>
          </a:p>
        </p:txBody>
      </p:sp>
      <p:pic>
        <p:nvPicPr>
          <p:cNvPr id="1741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8104" y="1700808"/>
            <a:ext cx="335969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709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7411"/>
                                        </p:tgtEl>
                                        <p:attrNameLst>
                                          <p:attrName>style.visibility</p:attrName>
                                        </p:attrNameLst>
                                      </p:cBhvr>
                                      <p:to>
                                        <p:strVal val="visible"/>
                                      </p:to>
                                    </p:set>
                                    <p:animEffect transition="in" filter="barn(inVertical)">
                                      <p:cBhvr>
                                        <p:cTn id="21"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lstStyle/>
          <a:p>
            <a:r>
              <a:rPr lang="ru-RU" sz="4800" dirty="0" smtClean="0">
                <a:solidFill>
                  <a:schemeClr val="accent2"/>
                </a:solidFill>
                <a:latin typeface="Times New Roman" pitchFamily="18" charset="0"/>
                <a:cs typeface="Times New Roman" pitchFamily="18" charset="0"/>
              </a:rPr>
              <a:t>Верните зверей в слова</a:t>
            </a:r>
            <a:endParaRPr lang="ru-RU" sz="4800" dirty="0">
              <a:solidFill>
                <a:schemeClr val="accent2"/>
              </a:solidFill>
              <a:latin typeface="Times New Roman" pitchFamily="18" charset="0"/>
              <a:cs typeface="Times New Roman" pitchFamily="18" charset="0"/>
            </a:endParaRPr>
          </a:p>
        </p:txBody>
      </p:sp>
      <p:sp>
        <p:nvSpPr>
          <p:cNvPr id="3" name="Объект 2"/>
          <p:cNvSpPr>
            <a:spLocks noGrp="1"/>
          </p:cNvSpPr>
          <p:nvPr>
            <p:ph idx="1"/>
          </p:nvPr>
        </p:nvSpPr>
        <p:spPr>
          <a:xfrm>
            <a:off x="0" y="980728"/>
            <a:ext cx="9144000" cy="5145435"/>
          </a:xfrm>
        </p:spPr>
        <p:txBody>
          <a:bodyPr/>
          <a:lstStyle/>
          <a:p>
            <a:pPr marL="0" indent="0" algn="ctr" eaLnBrk="1" fontAlgn="auto" hangingPunct="1">
              <a:spcBef>
                <a:spcPts val="0"/>
              </a:spcBef>
              <a:spcAft>
                <a:spcPts val="0"/>
              </a:spcAft>
              <a:buNone/>
            </a:pPr>
            <a:r>
              <a:rPr lang="ru-RU" sz="2800" b="1" kern="1200" dirty="0">
                <a:solidFill>
                  <a:srgbClr val="FF0000"/>
                </a:solidFill>
                <a:latin typeface="Times New Roman" pitchFamily="18" charset="0"/>
                <a:cs typeface="Times New Roman" pitchFamily="18" charset="0"/>
              </a:rPr>
              <a:t>Пользуясь подсказками, отгадайте сами слова и названия тех зверей, которые из них убежали.</a:t>
            </a:r>
            <a:endParaRPr lang="ru-RU" sz="2800" dirty="0">
              <a:solidFill>
                <a:srgbClr val="FF0000"/>
              </a:solidFill>
              <a:latin typeface="Times New Roman" pitchFamily="18" charset="0"/>
              <a:cs typeface="Times New Roman" pitchFamily="18" charset="0"/>
            </a:endParaRPr>
          </a:p>
          <a:p>
            <a:pPr marL="514350" indent="-514350" eaLnBrk="1" fontAlgn="auto" hangingPunct="1">
              <a:spcBef>
                <a:spcPts val="0"/>
              </a:spcBef>
              <a:spcAft>
                <a:spcPts val="0"/>
              </a:spcAft>
              <a:buAutoNum type="arabicPeriod"/>
            </a:pPr>
            <a:r>
              <a:rPr lang="ru-RU" b="1" kern="1200" dirty="0" smtClean="0">
                <a:solidFill>
                  <a:srgbClr val="000000"/>
                </a:solidFill>
                <a:latin typeface="Times New Roman" pitchFamily="18" charset="0"/>
                <a:cs typeface="Times New Roman" pitchFamily="18" charset="0"/>
              </a:rPr>
              <a:t>Г </a:t>
            </a:r>
            <a:r>
              <a:rPr lang="ru-RU" b="1" kern="1200" dirty="0">
                <a:solidFill>
                  <a:srgbClr val="000000"/>
                </a:solidFill>
                <a:latin typeface="Times New Roman" pitchFamily="18" charset="0"/>
                <a:cs typeface="Times New Roman" pitchFamily="18" charset="0"/>
              </a:rPr>
              <a:t>и _ _ _ _ _  (правила сохранения здоровья</a:t>
            </a:r>
            <a:r>
              <a:rPr lang="ru-RU" b="1" kern="1200" dirty="0" smtClean="0">
                <a:solidFill>
                  <a:srgbClr val="000000"/>
                </a:solidFill>
                <a:latin typeface="Times New Roman" pitchFamily="18" charset="0"/>
                <a:cs typeface="Times New Roman" pitchFamily="18" charset="0"/>
              </a:rPr>
              <a:t>).</a:t>
            </a:r>
          </a:p>
          <a:p>
            <a:pPr marL="514350" indent="-514350" eaLnBrk="1" fontAlgn="auto" hangingPunct="1">
              <a:spcBef>
                <a:spcPts val="0"/>
              </a:spcBef>
              <a:spcAft>
                <a:spcPts val="0"/>
              </a:spcAft>
              <a:buAutoNum type="arabicPeriod"/>
            </a:pPr>
            <a:r>
              <a:rPr lang="ru-RU" b="1" dirty="0" err="1" smtClean="0">
                <a:latin typeface="Times New Roman" pitchFamily="18" charset="0"/>
                <a:cs typeface="Times New Roman" pitchFamily="18" charset="0"/>
              </a:rPr>
              <a:t>Двуст</a:t>
            </a:r>
            <a:r>
              <a:rPr lang="ru-RU" b="1" dirty="0" smtClean="0">
                <a:latin typeface="Times New Roman" pitchFamily="18" charset="0"/>
                <a:cs typeface="Times New Roman" pitchFamily="18" charset="0"/>
              </a:rPr>
              <a:t> _ _ _ _ а   (охотничье ружьё)</a:t>
            </a:r>
            <a:endParaRPr lang="ru-RU" b="1" dirty="0">
              <a:latin typeface="Times New Roman" pitchFamily="18" charset="0"/>
              <a:cs typeface="Times New Roman" pitchFamily="18" charset="0"/>
            </a:endParaRPr>
          </a:p>
          <a:p>
            <a:pPr marL="0" indent="0" eaLnBrk="1" fontAlgn="auto" hangingPunct="1">
              <a:spcBef>
                <a:spcPts val="0"/>
              </a:spcBef>
              <a:spcAft>
                <a:spcPts val="0"/>
              </a:spcAft>
              <a:buNone/>
            </a:pPr>
            <a:r>
              <a:rPr lang="ru-RU" b="1" kern="1200" dirty="0" smtClean="0">
                <a:solidFill>
                  <a:srgbClr val="000000"/>
                </a:solidFill>
                <a:latin typeface="Times New Roman" pitchFamily="18" charset="0"/>
                <a:cs typeface="Times New Roman" pitchFamily="18" charset="0"/>
              </a:rPr>
              <a:t>3.  П </a:t>
            </a:r>
            <a:r>
              <a:rPr lang="ru-RU" b="1" kern="1200" dirty="0">
                <a:solidFill>
                  <a:srgbClr val="000000"/>
                </a:solidFill>
                <a:latin typeface="Times New Roman" pitchFamily="18" charset="0"/>
                <a:cs typeface="Times New Roman" pitchFamily="18" charset="0"/>
              </a:rPr>
              <a:t>а _ _ _ _  д н и к  (огороженный садик перед домом).</a:t>
            </a:r>
            <a:endParaRPr lang="ru-RU" sz="2800" dirty="0">
              <a:latin typeface="Times New Roman" pitchFamily="18" charset="0"/>
              <a:cs typeface="Times New Roman" pitchFamily="18" charset="0"/>
            </a:endParaRPr>
          </a:p>
          <a:p>
            <a:pPr marL="0" indent="0" eaLnBrk="1" fontAlgn="auto" hangingPunct="1">
              <a:spcBef>
                <a:spcPts val="0"/>
              </a:spcBef>
              <a:spcAft>
                <a:spcPts val="0"/>
              </a:spcAft>
              <a:buNone/>
            </a:pPr>
            <a:r>
              <a:rPr lang="ru-RU" b="1" kern="1200" dirty="0" smtClean="0">
                <a:solidFill>
                  <a:srgbClr val="000000"/>
                </a:solidFill>
                <a:latin typeface="Times New Roman" pitchFamily="18" charset="0"/>
                <a:cs typeface="Times New Roman" pitchFamily="18" charset="0"/>
              </a:rPr>
              <a:t>4. </a:t>
            </a:r>
            <a:r>
              <a:rPr lang="ru-RU" b="1" kern="1200" dirty="0">
                <a:solidFill>
                  <a:srgbClr val="000000"/>
                </a:solidFill>
                <a:latin typeface="Times New Roman" pitchFamily="18" charset="0"/>
                <a:cs typeface="Times New Roman" pitchFamily="18" charset="0"/>
              </a:rPr>
              <a:t>П _ _ _ _ о к  (небольшой населенный пункт).</a:t>
            </a:r>
            <a:endParaRPr lang="ru-RU" sz="2800" dirty="0">
              <a:latin typeface="Times New Roman" pitchFamily="18" charset="0"/>
              <a:cs typeface="Times New Roman" pitchFamily="18" charset="0"/>
            </a:endParaRPr>
          </a:p>
          <a:p>
            <a:pPr marL="0" indent="0" eaLnBrk="1" fontAlgn="auto" hangingPunct="1">
              <a:spcBef>
                <a:spcPts val="0"/>
              </a:spcBef>
              <a:spcAft>
                <a:spcPts val="0"/>
              </a:spcAft>
              <a:buNone/>
            </a:pPr>
            <a:r>
              <a:rPr lang="ru-RU" b="1" kern="1200" dirty="0" smtClean="0">
                <a:solidFill>
                  <a:srgbClr val="000000"/>
                </a:solidFill>
                <a:latin typeface="Times New Roman" pitchFamily="18" charset="0"/>
                <a:cs typeface="Times New Roman" pitchFamily="18" charset="0"/>
              </a:rPr>
              <a:t>5. </a:t>
            </a:r>
            <a:r>
              <a:rPr lang="ru-RU" b="1" kern="1200" dirty="0">
                <a:solidFill>
                  <a:srgbClr val="000000"/>
                </a:solidFill>
                <a:latin typeface="Times New Roman" pitchFamily="18" charset="0"/>
                <a:cs typeface="Times New Roman" pitchFamily="18" charset="0"/>
              </a:rPr>
              <a:t>Б р а _ _ _ _ е р (охотник вне закона)</a:t>
            </a:r>
            <a:endParaRPr lang="ru-RU" sz="2800" dirty="0">
              <a:latin typeface="Times New Roman" pitchFamily="18" charset="0"/>
              <a:cs typeface="Times New Roman" pitchFamily="18" charset="0"/>
            </a:endParaRPr>
          </a:p>
          <a:p>
            <a:pPr marL="0" indent="0" eaLnBrk="1" fontAlgn="auto" hangingPunct="1">
              <a:spcBef>
                <a:spcPts val="0"/>
              </a:spcBef>
              <a:spcAft>
                <a:spcPts val="0"/>
              </a:spcAft>
              <a:buNone/>
            </a:pPr>
            <a:r>
              <a:rPr lang="ru-RU" b="1" kern="1200" dirty="0" smtClean="0">
                <a:solidFill>
                  <a:srgbClr val="000000"/>
                </a:solidFill>
                <a:latin typeface="Times New Roman" pitchFamily="18" charset="0"/>
                <a:cs typeface="Times New Roman" pitchFamily="18" charset="0"/>
              </a:rPr>
              <a:t>6. </a:t>
            </a:r>
            <a:r>
              <a:rPr lang="ru-RU" b="1" kern="1200" dirty="0">
                <a:solidFill>
                  <a:srgbClr val="000000"/>
                </a:solidFill>
                <a:latin typeface="Times New Roman" pitchFamily="18" charset="0"/>
                <a:cs typeface="Times New Roman" pitchFamily="18" charset="0"/>
              </a:rPr>
              <a:t>П о _ _ _ _ _  (окраска поверхностей мелом или известью).</a:t>
            </a:r>
            <a:endParaRPr lang="ru-RU" sz="28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829266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5" y="22904"/>
            <a:ext cx="8229600" cy="1143000"/>
          </a:xfrm>
        </p:spPr>
        <p:txBody>
          <a:bodyPr>
            <a:normAutofit/>
          </a:bodyPr>
          <a:lstStyle/>
          <a:p>
            <a:pPr algn="ctr"/>
            <a:r>
              <a:rPr lang="ru-RU" sz="4800" dirty="0" smtClean="0">
                <a:solidFill>
                  <a:schemeClr val="accent2"/>
                </a:solidFill>
                <a:latin typeface="Times New Roman" pitchFamily="18" charset="0"/>
                <a:cs typeface="Times New Roman" pitchFamily="18" charset="0"/>
              </a:rPr>
              <a:t>Проверим</a:t>
            </a:r>
            <a:endParaRPr lang="ru-RU" sz="4800" dirty="0">
              <a:solidFill>
                <a:schemeClr val="accent2"/>
              </a:solidFill>
              <a:latin typeface="Times New Roman" pitchFamily="18" charset="0"/>
              <a:cs typeface="Times New Roman" pitchFamily="18" charset="0"/>
            </a:endParaRPr>
          </a:p>
        </p:txBody>
      </p:sp>
      <p:sp>
        <p:nvSpPr>
          <p:cNvPr id="6" name="Прямоугольник 5"/>
          <p:cNvSpPr/>
          <p:nvPr/>
        </p:nvSpPr>
        <p:spPr>
          <a:xfrm>
            <a:off x="4211960" y="4829406"/>
            <a:ext cx="571504"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cap="none" spc="0" dirty="0" smtClean="0">
                <a:ln w="11430">
                  <a:solidFill>
                    <a:srgbClr val="FF0000"/>
                  </a:solidFill>
                </a:ln>
                <a:solidFill>
                  <a:srgbClr val="FF0000"/>
                </a:solidFill>
                <a:effectLst>
                  <a:outerShdw blurRad="50800" dist="39000" dir="5460000" algn="tl">
                    <a:srgbClr val="000000">
                      <a:alpha val="38000"/>
                    </a:srgbClr>
                  </a:outerShdw>
                </a:effectLst>
              </a:rPr>
              <a:t>5.</a:t>
            </a:r>
            <a:endParaRPr lang="ru-RU" sz="3200" b="1" cap="none" spc="0" dirty="0">
              <a:ln w="11430">
                <a:solidFill>
                  <a:srgbClr val="FF0000"/>
                </a:solidFill>
              </a:ln>
              <a:solidFill>
                <a:srgbClr val="FF0000"/>
              </a:solidFill>
              <a:effectLst>
                <a:outerShdw blurRad="50800" dist="39000" dir="5460000" algn="tl">
                  <a:srgbClr val="000000">
                    <a:alpha val="38000"/>
                  </a:srgbClr>
                </a:outerShdw>
              </a:effectLst>
            </a:endParaRPr>
          </a:p>
        </p:txBody>
      </p:sp>
      <p:sp>
        <p:nvSpPr>
          <p:cNvPr id="12" name="Прямоугольник 11"/>
          <p:cNvSpPr/>
          <p:nvPr/>
        </p:nvSpPr>
        <p:spPr>
          <a:xfrm>
            <a:off x="428597" y="1357298"/>
            <a:ext cx="571503"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ru-RU"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Прямоугольник 13"/>
          <p:cNvSpPr/>
          <p:nvPr/>
        </p:nvSpPr>
        <p:spPr>
          <a:xfrm>
            <a:off x="4643438" y="1428737"/>
            <a:ext cx="7143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cap="none" spc="0" dirty="0" smtClean="0">
                <a:ln w="11430">
                  <a:solidFill>
                    <a:srgbClr val="FF0000"/>
                  </a:solidFill>
                </a:ln>
                <a:solidFill>
                  <a:srgbClr val="FF0000"/>
                </a:solidFill>
                <a:effectLst>
                  <a:outerShdw blurRad="50800" dist="39000" dir="5460000" algn="tl">
                    <a:srgbClr val="000000">
                      <a:alpha val="38000"/>
                    </a:srgbClr>
                  </a:outerShdw>
                </a:effectLst>
              </a:rPr>
              <a:t>2.</a:t>
            </a:r>
            <a:endParaRPr lang="ru-RU" sz="3200" b="1" cap="none" spc="0" dirty="0">
              <a:ln w="11430">
                <a:solidFill>
                  <a:srgbClr val="FF0000"/>
                </a:solidFill>
              </a:ln>
              <a:solidFill>
                <a:srgbClr val="FF0000"/>
              </a:solidFill>
              <a:effectLst>
                <a:outerShdw blurRad="50800" dist="39000" dir="5460000" algn="tl">
                  <a:srgbClr val="000000">
                    <a:alpha val="38000"/>
                  </a:srgbClr>
                </a:outerShdw>
              </a:effectLst>
            </a:endParaRPr>
          </a:p>
        </p:txBody>
      </p:sp>
      <p:sp>
        <p:nvSpPr>
          <p:cNvPr id="15" name="Прямоугольник 14"/>
          <p:cNvSpPr/>
          <p:nvPr/>
        </p:nvSpPr>
        <p:spPr>
          <a:xfrm>
            <a:off x="1857356" y="3214686"/>
            <a:ext cx="642942"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cap="none" spc="0" dirty="0" smtClean="0">
                <a:ln w="11430">
                  <a:solidFill>
                    <a:srgbClr val="00B050"/>
                  </a:solidFill>
                </a:ln>
                <a:solidFill>
                  <a:srgbClr val="00B050"/>
                </a:solidFill>
                <a:effectLst>
                  <a:outerShdw blurRad="50800" dist="39000" dir="5460000" algn="tl">
                    <a:srgbClr val="000000">
                      <a:alpha val="38000"/>
                    </a:srgbClr>
                  </a:outerShdw>
                </a:effectLst>
              </a:rPr>
              <a:t>3.</a:t>
            </a:r>
            <a:endParaRPr lang="ru-RU" sz="3200" b="1" cap="none" spc="0" dirty="0">
              <a:ln w="11430">
                <a:solidFill>
                  <a:srgbClr val="00B050"/>
                </a:solidFill>
              </a:ln>
              <a:solidFill>
                <a:srgbClr val="00B050"/>
              </a:solidFill>
              <a:effectLst>
                <a:outerShdw blurRad="50800" dist="39000" dir="5460000" algn="tl">
                  <a:srgbClr val="000000">
                    <a:alpha val="38000"/>
                  </a:srgbClr>
                </a:outerShdw>
              </a:effectLst>
            </a:endParaRPr>
          </a:p>
        </p:txBody>
      </p:sp>
      <p:sp>
        <p:nvSpPr>
          <p:cNvPr id="17" name="Прямоугольник 16"/>
          <p:cNvSpPr/>
          <p:nvPr/>
        </p:nvSpPr>
        <p:spPr>
          <a:xfrm>
            <a:off x="500035" y="5378163"/>
            <a:ext cx="642941" cy="584775"/>
          </a:xfrm>
          <a:prstGeom prst="rect">
            <a:avLst/>
          </a:prstGeom>
        </p:spPr>
        <p:txBody>
          <a:bodyPr wrap="square">
            <a:spAutoFit/>
          </a:bodyPr>
          <a:lstStyle/>
          <a:p>
            <a:pPr lvl="0" algn="ctr"/>
            <a:r>
              <a:rPr lang="ru-RU" sz="3200" b="1" dirty="0" smtClean="0">
                <a:ln w="11430"/>
                <a:gradFill>
                  <a:gsLst>
                    <a:gs pos="0">
                      <a:srgbClr val="AC66BB">
                        <a:tint val="70000"/>
                        <a:satMod val="245000"/>
                      </a:srgbClr>
                    </a:gs>
                    <a:gs pos="75000">
                      <a:srgbClr val="AC66BB">
                        <a:tint val="90000"/>
                        <a:shade val="60000"/>
                        <a:satMod val="240000"/>
                      </a:srgbClr>
                    </a:gs>
                    <a:gs pos="100000">
                      <a:srgbClr val="AC66BB">
                        <a:tint val="100000"/>
                        <a:shade val="50000"/>
                        <a:satMod val="240000"/>
                      </a:srgbClr>
                    </a:gs>
                  </a:gsLst>
                  <a:lin ang="5400000"/>
                </a:gradFill>
                <a:effectLst>
                  <a:outerShdw blurRad="50800" dist="39000" dir="5460000" algn="tl">
                    <a:srgbClr val="000000">
                      <a:alpha val="38000"/>
                    </a:srgbClr>
                  </a:outerShdw>
                </a:effectLst>
              </a:rPr>
              <a:t>4.</a:t>
            </a:r>
            <a:endParaRPr lang="ru-RU" sz="3200" b="1" dirty="0">
              <a:ln w="11430"/>
              <a:gradFill>
                <a:gsLst>
                  <a:gs pos="0">
                    <a:srgbClr val="AC66BB">
                      <a:tint val="70000"/>
                      <a:satMod val="245000"/>
                    </a:srgbClr>
                  </a:gs>
                  <a:gs pos="75000">
                    <a:srgbClr val="AC66BB">
                      <a:tint val="90000"/>
                      <a:shade val="60000"/>
                      <a:satMod val="240000"/>
                    </a:srgbClr>
                  </a:gs>
                  <a:gs pos="100000">
                    <a:srgbClr val="AC66BB">
                      <a:tint val="100000"/>
                      <a:shade val="50000"/>
                      <a:satMod val="240000"/>
                    </a:srgbClr>
                  </a:gs>
                </a:gsLst>
                <a:lin ang="5400000"/>
              </a:gradFill>
              <a:effectLst>
                <a:outerShdw blurRad="50800" dist="39000" dir="5460000" algn="tl">
                  <a:srgbClr val="000000">
                    <a:alpha val="38000"/>
                  </a:srgbClr>
                </a:outerShdw>
              </a:effectLst>
            </a:endParaRPr>
          </a:p>
        </p:txBody>
      </p:sp>
      <p:pic>
        <p:nvPicPr>
          <p:cNvPr id="2150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83464" y="5031143"/>
            <a:ext cx="2420912" cy="1788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00" y="2925723"/>
            <a:ext cx="2500965" cy="1788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9681" y="911994"/>
            <a:ext cx="2281436" cy="1802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Прямоугольник 18"/>
          <p:cNvSpPr/>
          <p:nvPr/>
        </p:nvSpPr>
        <p:spPr>
          <a:xfrm>
            <a:off x="5588177" y="3076470"/>
            <a:ext cx="571504"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solidFill>
                    <a:srgbClr val="FFFF00"/>
                  </a:solidFill>
                </a:ln>
                <a:solidFill>
                  <a:srgbClr val="FFFF00"/>
                </a:solidFill>
                <a:effectLst>
                  <a:outerShdw blurRad="50800" dist="39000" dir="5460000" algn="tl">
                    <a:srgbClr val="000000">
                      <a:alpha val="38000"/>
                    </a:srgbClr>
                  </a:outerShdw>
                </a:effectLst>
              </a:rPr>
              <a:t>6</a:t>
            </a:r>
            <a:r>
              <a:rPr lang="ru-RU" sz="3200" b="1" cap="none" spc="0" dirty="0" smtClean="0">
                <a:ln w="11430">
                  <a:solidFill>
                    <a:srgbClr val="FFFF00"/>
                  </a:solidFill>
                </a:ln>
                <a:solidFill>
                  <a:srgbClr val="FFFF00"/>
                </a:solidFill>
                <a:effectLst>
                  <a:outerShdw blurRad="50800" dist="39000" dir="5460000" algn="tl">
                    <a:srgbClr val="000000">
                      <a:alpha val="38000"/>
                    </a:srgbClr>
                  </a:outerShdw>
                </a:effectLst>
              </a:rPr>
              <a:t>.</a:t>
            </a:r>
            <a:endParaRPr lang="ru-RU" sz="3200" b="1" cap="none" spc="0" dirty="0">
              <a:ln w="11430">
                <a:solidFill>
                  <a:srgbClr val="FFFF00"/>
                </a:solidFill>
              </a:ln>
              <a:solidFill>
                <a:srgbClr val="FFFF00"/>
              </a:soli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40211" y="2925723"/>
            <a:ext cx="1943497" cy="158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59488" y="4913498"/>
            <a:ext cx="1980723" cy="1514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59488" y="982162"/>
            <a:ext cx="1980723" cy="1732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arn(inVertical)">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barn(inVertical)">
                                      <p:cBhvr>
                                        <p:cTn id="12" dur="500"/>
                                        <p:tgtEl>
                                          <p:spTgt spid="2150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507"/>
                                        </p:tgtEl>
                                        <p:attrNameLst>
                                          <p:attrName>style.visibility</p:attrName>
                                        </p:attrNameLst>
                                      </p:cBhvr>
                                      <p:to>
                                        <p:strVal val="visible"/>
                                      </p:to>
                                    </p:set>
                                    <p:animEffect transition="in" filter="barn(inVertical)">
                                      <p:cBhvr>
                                        <p:cTn id="1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500042"/>
            <a:ext cx="4000528" cy="1000132"/>
          </a:xfrm>
          <a:solidFill>
            <a:schemeClr val="bg1"/>
          </a:solidFill>
        </p:spPr>
        <p:txBody>
          <a:bodyPr>
            <a:normAutofit/>
          </a:bodyPr>
          <a:lstStyle/>
          <a:p>
            <a:pPr algn="ctr"/>
            <a:r>
              <a:rPr lang="ru-RU" sz="4800" dirty="0" smtClean="0">
                <a:solidFill>
                  <a:srgbClr val="FF0000"/>
                </a:solidFill>
                <a:latin typeface="Times New Roman" pitchFamily="18" charset="0"/>
                <a:cs typeface="Times New Roman" pitchFamily="18" charset="0"/>
              </a:rPr>
              <a:t>Конкурсы</a:t>
            </a:r>
            <a:endParaRPr lang="ru-RU" sz="48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301707" y="1988840"/>
            <a:ext cx="7222621" cy="4429156"/>
          </a:xfrm>
        </p:spPr>
        <p:txBody>
          <a:bodyPr>
            <a:noAutofit/>
          </a:bodyPr>
          <a:lstStyle/>
          <a:p>
            <a:pPr marL="0" indent="0" algn="ctr">
              <a:buNone/>
            </a:pPr>
            <a:r>
              <a:rPr lang="ru-RU" b="1" dirty="0" smtClean="0">
                <a:solidFill>
                  <a:srgbClr val="FF0000"/>
                </a:solidFill>
                <a:latin typeface="Times New Roman" pitchFamily="18" charset="0"/>
                <a:cs typeface="Times New Roman" pitchFamily="18" charset="0"/>
              </a:rPr>
              <a:t>1. Разминка «Биологические шарады»</a:t>
            </a:r>
          </a:p>
          <a:p>
            <a:pPr marL="0" indent="0" algn="ctr">
              <a:buNone/>
            </a:pPr>
            <a:r>
              <a:rPr lang="ru-RU" b="1" dirty="0" smtClean="0">
                <a:solidFill>
                  <a:srgbClr val="00B050"/>
                </a:solidFill>
                <a:latin typeface="Times New Roman" pitchFamily="18" charset="0"/>
                <a:cs typeface="Times New Roman" pitchFamily="18" charset="0"/>
              </a:rPr>
              <a:t>2. Веселые загадки</a:t>
            </a:r>
          </a:p>
          <a:p>
            <a:pPr marL="0" indent="0" algn="ctr">
              <a:buNone/>
            </a:pPr>
            <a:r>
              <a:rPr lang="ru-RU" b="1" dirty="0">
                <a:solidFill>
                  <a:schemeClr val="accent6">
                    <a:lumMod val="50000"/>
                  </a:schemeClr>
                </a:solidFill>
                <a:latin typeface="Times New Roman" pitchFamily="18" charset="0"/>
                <a:cs typeface="Times New Roman" pitchFamily="18" charset="0"/>
              </a:rPr>
              <a:t>3</a:t>
            </a:r>
            <a:r>
              <a:rPr lang="ru-RU" b="1" dirty="0" smtClean="0">
                <a:solidFill>
                  <a:schemeClr val="accent6">
                    <a:lumMod val="50000"/>
                  </a:schemeClr>
                </a:solidFill>
                <a:latin typeface="Times New Roman" pitchFamily="18" charset="0"/>
                <a:cs typeface="Times New Roman" pitchFamily="18" charset="0"/>
              </a:rPr>
              <a:t>. Верните зверей в слова</a:t>
            </a:r>
          </a:p>
          <a:p>
            <a:pPr marL="0" lvl="0" indent="0" algn="ctr">
              <a:buNone/>
            </a:pPr>
            <a:r>
              <a:rPr lang="ru-RU" b="1" dirty="0" smtClean="0">
                <a:solidFill>
                  <a:srgbClr val="7030A0"/>
                </a:solidFill>
                <a:latin typeface="Times New Roman" pitchFamily="18" charset="0"/>
                <a:cs typeface="Times New Roman" pitchFamily="18" charset="0"/>
              </a:rPr>
              <a:t>4.</a:t>
            </a:r>
            <a:r>
              <a:rPr kumimoji="0" lang="ru-RU" b="1" i="0" u="none" strike="noStrike" kern="0" cap="none" spc="0" normalizeH="0" baseline="0" noProof="0" dirty="0" smtClean="0">
                <a:ln>
                  <a:noFill/>
                </a:ln>
                <a:solidFill>
                  <a:srgbClr val="7030A0"/>
                </a:solidFill>
                <a:effectLst/>
                <a:uLnTx/>
                <a:uFillTx/>
                <a:latin typeface="Times New Roman" pitchFamily="18" charset="0"/>
                <a:cs typeface="Times New Roman" pitchFamily="18" charset="0"/>
              </a:rPr>
              <a:t> Одни словом</a:t>
            </a:r>
            <a:r>
              <a:rPr kumimoji="0" lang="ru-RU" b="1" i="0" u="none" strike="noStrike" kern="0" cap="none" spc="0" normalizeH="0" baseline="0" noProof="0" dirty="0" smtClean="0">
                <a:ln>
                  <a:noFill/>
                </a:ln>
                <a:solidFill>
                  <a:srgbClr val="2D2D8A">
                    <a:lumMod val="50000"/>
                  </a:srgbClr>
                </a:solidFill>
                <a:effectLst/>
                <a:uLnTx/>
                <a:uFillTx/>
                <a:latin typeface="Times New Roman" pitchFamily="18" charset="0"/>
                <a:cs typeface="Times New Roman" pitchFamily="18" charset="0"/>
              </a:rPr>
              <a:t> </a:t>
            </a:r>
          </a:p>
          <a:p>
            <a:pPr marL="0" indent="0" algn="ctr">
              <a:buNone/>
            </a:pPr>
            <a:r>
              <a:rPr lang="ru-RU" b="1" dirty="0">
                <a:latin typeface="Times New Roman" pitchFamily="18" charset="0"/>
                <a:cs typeface="Times New Roman" pitchFamily="18" charset="0"/>
              </a:rPr>
              <a:t>5</a:t>
            </a:r>
            <a:r>
              <a:rPr lang="ru-RU" b="1" dirty="0" smtClean="0">
                <a:latin typeface="Times New Roman" pitchFamily="18" charset="0"/>
                <a:cs typeface="Times New Roman" pitchFamily="18" charset="0"/>
              </a:rPr>
              <a:t>. Черный ящик</a:t>
            </a:r>
          </a:p>
          <a:p>
            <a:pPr marL="0" indent="0" algn="ctr">
              <a:buNone/>
            </a:pPr>
            <a:r>
              <a:rPr lang="ru-RU" b="1" dirty="0" smtClean="0">
                <a:solidFill>
                  <a:srgbClr val="CC0099"/>
                </a:solidFill>
                <a:latin typeface="Times New Roman" pitchFamily="18" charset="0"/>
                <a:cs typeface="Times New Roman" pitchFamily="18" charset="0"/>
              </a:rPr>
              <a:t>6. Ребусы </a:t>
            </a:r>
            <a:endParaRPr lang="ru-RU" b="1" dirty="0">
              <a:solidFill>
                <a:srgbClr val="CC0099"/>
              </a:solidFill>
              <a:latin typeface="Times New Roman" pitchFamily="18" charset="0"/>
              <a:cs typeface="Times New Roman" pitchFamily="18" charset="0"/>
            </a:endParaRPr>
          </a:p>
        </p:txBody>
      </p:sp>
      <p:pic>
        <p:nvPicPr>
          <p:cNvPr id="6" name="Содержимое 9"/>
          <p:cNvPicPr>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282" y="214290"/>
            <a:ext cx="1928826" cy="1571636"/>
          </a:xfrm>
          <a:prstGeom prst="rect">
            <a:avLst/>
          </a:prstGeom>
          <a:noFill/>
          <a:ln w="9525">
            <a:noFill/>
            <a:miter lim="800000"/>
            <a:headEnd/>
            <a:tailEnd/>
          </a:ln>
        </p:spPr>
      </p:pic>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43786" y="244568"/>
            <a:ext cx="2197478"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0232" y="4568520"/>
            <a:ext cx="2103911" cy="2062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5394" y="4549064"/>
            <a:ext cx="2017713"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lstStyle/>
          <a:p>
            <a:r>
              <a:rPr lang="ru-RU" sz="4800" dirty="0" smtClean="0">
                <a:solidFill>
                  <a:srgbClr val="7030A0"/>
                </a:solidFill>
                <a:latin typeface="Times New Roman" pitchFamily="18" charset="0"/>
                <a:cs typeface="Times New Roman" pitchFamily="18" charset="0"/>
              </a:rPr>
              <a:t>Одним словом</a:t>
            </a:r>
            <a:endParaRPr lang="ru-RU" sz="4800" dirty="0">
              <a:solidFill>
                <a:srgbClr val="7030A0"/>
              </a:solidFill>
              <a:latin typeface="Times New Roman" pitchFamily="18" charset="0"/>
              <a:cs typeface="Times New Roman" pitchFamily="18" charset="0"/>
            </a:endParaRPr>
          </a:p>
        </p:txBody>
      </p:sp>
      <p:sp>
        <p:nvSpPr>
          <p:cNvPr id="3" name="Объект 2"/>
          <p:cNvSpPr>
            <a:spLocks noGrp="1"/>
          </p:cNvSpPr>
          <p:nvPr>
            <p:ph idx="1"/>
          </p:nvPr>
        </p:nvSpPr>
        <p:spPr>
          <a:xfrm>
            <a:off x="0" y="980728"/>
            <a:ext cx="9144000" cy="5688632"/>
          </a:xfrm>
        </p:spPr>
        <p:txBody>
          <a:bodyPr/>
          <a:lstStyle/>
          <a:p>
            <a:pPr marL="0" lvl="0" indent="0">
              <a:buNone/>
            </a:pPr>
            <a:r>
              <a:rPr lang="ru-RU" sz="3600" dirty="0">
                <a:solidFill>
                  <a:srgbClr val="000000"/>
                </a:solidFill>
                <a:latin typeface="Times New Roman" pitchFamily="18" charset="0"/>
                <a:cs typeface="Times New Roman" pitchFamily="18" charset="0"/>
              </a:rPr>
              <a:t>1</a:t>
            </a:r>
            <a:r>
              <a:rPr lang="ru-RU" sz="3600" dirty="0" smtClean="0">
                <a:solidFill>
                  <a:srgbClr val="000000"/>
                </a:solidFill>
                <a:latin typeface="Times New Roman" pitchFamily="18" charset="0"/>
                <a:cs typeface="Times New Roman" pitchFamily="18" charset="0"/>
              </a:rPr>
              <a:t>. Сыч</a:t>
            </a:r>
            <a:r>
              <a:rPr lang="ru-RU" sz="3600" dirty="0">
                <a:solidFill>
                  <a:srgbClr val="000000"/>
                </a:solidFill>
                <a:latin typeface="Times New Roman" pitchFamily="18" charset="0"/>
                <a:cs typeface="Times New Roman" pitchFamily="18" charset="0"/>
              </a:rPr>
              <a:t>, филин, неясыть, сипуха -  ..............</a:t>
            </a:r>
          </a:p>
          <a:p>
            <a:pPr marL="0" lvl="0" indent="0">
              <a:buNone/>
            </a:pPr>
            <a:r>
              <a:rPr lang="ru-RU" sz="3600" dirty="0">
                <a:solidFill>
                  <a:srgbClr val="000000"/>
                </a:solidFill>
                <a:latin typeface="Times New Roman" pitchFamily="18" charset="0"/>
                <a:cs typeface="Times New Roman" pitchFamily="18" charset="0"/>
              </a:rPr>
              <a:t>2</a:t>
            </a:r>
            <a:r>
              <a:rPr lang="ru-RU" sz="3600" dirty="0" smtClean="0">
                <a:solidFill>
                  <a:srgbClr val="000000"/>
                </a:solidFill>
                <a:latin typeface="Times New Roman" pitchFamily="18" charset="0"/>
                <a:cs typeface="Times New Roman" pitchFamily="18" charset="0"/>
              </a:rPr>
              <a:t>. Блювал</a:t>
            </a:r>
            <a:r>
              <a:rPr lang="ru-RU" sz="3600" dirty="0">
                <a:solidFill>
                  <a:srgbClr val="000000"/>
                </a:solidFill>
                <a:latin typeface="Times New Roman" pitchFamily="18" charset="0"/>
                <a:cs typeface="Times New Roman" pitchFamily="18" charset="0"/>
              </a:rPr>
              <a:t>, нарвал, дельфин, кашалот -.............. </a:t>
            </a:r>
          </a:p>
          <a:p>
            <a:pPr marL="0" lvl="0" indent="0">
              <a:buNone/>
            </a:pPr>
            <a:r>
              <a:rPr lang="ru-RU" sz="3600" dirty="0">
                <a:solidFill>
                  <a:srgbClr val="000000"/>
                </a:solidFill>
                <a:latin typeface="Times New Roman" pitchFamily="18" charset="0"/>
                <a:cs typeface="Times New Roman" pitchFamily="18" charset="0"/>
              </a:rPr>
              <a:t>3</a:t>
            </a:r>
            <a:r>
              <a:rPr lang="ru-RU" sz="3600" dirty="0" smtClean="0">
                <a:solidFill>
                  <a:srgbClr val="000000"/>
                </a:solidFill>
                <a:latin typeface="Times New Roman" pitchFamily="18" charset="0"/>
                <a:cs typeface="Times New Roman" pitchFamily="18" charset="0"/>
              </a:rPr>
              <a:t>. Гаичка</a:t>
            </a:r>
            <a:r>
              <a:rPr lang="ru-RU" sz="3600" dirty="0">
                <a:solidFill>
                  <a:srgbClr val="000000"/>
                </a:solidFill>
                <a:latin typeface="Times New Roman" pitchFamily="18" charset="0"/>
                <a:cs typeface="Times New Roman" pitchFamily="18" charset="0"/>
              </a:rPr>
              <a:t>, лазоревка, </a:t>
            </a:r>
            <a:r>
              <a:rPr lang="ru-RU" sz="3600" dirty="0" err="1">
                <a:solidFill>
                  <a:srgbClr val="000000"/>
                </a:solidFill>
                <a:latin typeface="Times New Roman" pitchFamily="18" charset="0"/>
                <a:cs typeface="Times New Roman" pitchFamily="18" charset="0"/>
              </a:rPr>
              <a:t>московка</a:t>
            </a:r>
            <a:r>
              <a:rPr lang="ru-RU" sz="3600" dirty="0">
                <a:solidFill>
                  <a:srgbClr val="000000"/>
                </a:solidFill>
                <a:latin typeface="Times New Roman" pitchFamily="18" charset="0"/>
                <a:cs typeface="Times New Roman" pitchFamily="18" charset="0"/>
              </a:rPr>
              <a:t>, хохлатая - ........... </a:t>
            </a:r>
          </a:p>
          <a:p>
            <a:pPr marL="0" lvl="0" indent="0">
              <a:buNone/>
            </a:pPr>
            <a:r>
              <a:rPr lang="ru-RU" sz="3600" dirty="0">
                <a:solidFill>
                  <a:srgbClr val="000000"/>
                </a:solidFill>
                <a:latin typeface="Times New Roman" pitchFamily="18" charset="0"/>
                <a:cs typeface="Times New Roman" pitchFamily="18" charset="0"/>
              </a:rPr>
              <a:t>4</a:t>
            </a:r>
            <a:r>
              <a:rPr lang="ru-RU" sz="3600" dirty="0" smtClean="0">
                <a:solidFill>
                  <a:srgbClr val="000000"/>
                </a:solidFill>
                <a:latin typeface="Times New Roman" pitchFamily="18" charset="0"/>
                <a:cs typeface="Times New Roman" pitchFamily="18" charset="0"/>
              </a:rPr>
              <a:t>. Гавиал</a:t>
            </a:r>
            <a:r>
              <a:rPr lang="ru-RU" sz="3600" dirty="0">
                <a:solidFill>
                  <a:srgbClr val="000000"/>
                </a:solidFill>
                <a:latin typeface="Times New Roman" pitchFamily="18" charset="0"/>
                <a:cs typeface="Times New Roman" pitchFamily="18" charset="0"/>
              </a:rPr>
              <a:t>, кайман, аллигатор  -  ............ </a:t>
            </a:r>
          </a:p>
          <a:p>
            <a:pPr marL="0" lvl="0" indent="0">
              <a:buNone/>
            </a:pPr>
            <a:r>
              <a:rPr lang="ru-RU" sz="3600" dirty="0">
                <a:solidFill>
                  <a:srgbClr val="000000"/>
                </a:solidFill>
                <a:latin typeface="Times New Roman" pitchFamily="18" charset="0"/>
                <a:cs typeface="Times New Roman" pitchFamily="18" charset="0"/>
              </a:rPr>
              <a:t>5</a:t>
            </a:r>
            <a:r>
              <a:rPr lang="ru-RU" sz="3600" dirty="0" smtClean="0">
                <a:solidFill>
                  <a:srgbClr val="000000"/>
                </a:solidFill>
                <a:latin typeface="Times New Roman" pitchFamily="18" charset="0"/>
                <a:cs typeface="Times New Roman" pitchFamily="18" charset="0"/>
              </a:rPr>
              <a:t>. Губач</a:t>
            </a:r>
            <a:r>
              <a:rPr lang="ru-RU" sz="3600" dirty="0">
                <a:solidFill>
                  <a:srgbClr val="000000"/>
                </a:solidFill>
                <a:latin typeface="Times New Roman" pitchFamily="18" charset="0"/>
                <a:cs typeface="Times New Roman" pitchFamily="18" charset="0"/>
              </a:rPr>
              <a:t>, гризли, барибал, коала - ............. </a:t>
            </a:r>
          </a:p>
          <a:p>
            <a:pPr marL="0" indent="0">
              <a:buNone/>
            </a:pP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2665960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dirty="0" smtClean="0">
                <a:solidFill>
                  <a:srgbClr val="7030A0"/>
                </a:solidFill>
                <a:latin typeface="Times New Roman" pitchFamily="18" charset="0"/>
                <a:cs typeface="Times New Roman" pitchFamily="18" charset="0"/>
              </a:rPr>
              <a:t>Проверим</a:t>
            </a:r>
            <a:endParaRPr lang="ru-RU" sz="4800" dirty="0">
              <a:solidFill>
                <a:srgbClr val="7030A0"/>
              </a:solidFill>
              <a:latin typeface="Times New Roman" pitchFamily="18" charset="0"/>
              <a:cs typeface="Times New Roman" pitchFamily="18" charset="0"/>
            </a:endParaRPr>
          </a:p>
        </p:txBody>
      </p:sp>
      <p:pic>
        <p:nvPicPr>
          <p:cNvPr id="4" name="Picture 9" descr="C:\Documents and Settings\Pilot\Мои документы\Мои документы 2000\Лариса\Биология\Картинки Питание Животных\всеядные\normal_25~1.jpg"/>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a:stretch>
            <a:fillRect/>
          </a:stretch>
        </p:blipFill>
        <p:spPr bwMode="auto">
          <a:xfrm>
            <a:off x="6452490" y="1513445"/>
            <a:ext cx="2214562" cy="2143125"/>
          </a:xfrm>
          <a:prstGeom prst="rect">
            <a:avLst/>
          </a:prstGeom>
          <a:noFill/>
        </p:spPr>
      </p:pic>
      <p:pic>
        <p:nvPicPr>
          <p:cNvPr id="5" name="Picture 9" descr="C:\Documents and Settings\Pilot\Мои документы\Мои документы 2000\Лариса\Биология\Картинки Питание Животных\всеядные\Brown_Bear_Feeding_on_Salmon_1-we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2198" y="4500570"/>
            <a:ext cx="2224078" cy="2071702"/>
          </a:xfrm>
          <a:prstGeom prst="rect">
            <a:avLst/>
          </a:prstGeom>
          <a:noFill/>
        </p:spPr>
      </p:pic>
      <p:pic>
        <p:nvPicPr>
          <p:cNvPr id="6" name="Picture 13" descr="C:\Documents and Settings\Pilot\Мои документы\Мои документы 2000\Лариса\Биология\Картинки Питание Животных\зоофаги\81630884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034" y="4429132"/>
            <a:ext cx="2143140" cy="2047868"/>
          </a:xfrm>
          <a:prstGeom prst="rect">
            <a:avLst/>
          </a:prstGeom>
          <a:noFill/>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000364" y="2714620"/>
            <a:ext cx="2286016" cy="2214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уш. сова.jpg"/>
          <p:cNvPicPr>
            <a:picLocks noGrp="1" noChangeAspect="1"/>
          </p:cNvPicPr>
          <p:nvPr isPhoto="1"/>
        </p:nvPicPr>
        <p:blipFill>
          <a:blip r:embed="rId6" cstate="email">
            <a:lum/>
            <a:extLst>
              <a:ext uri="{28A0092B-C50C-407E-A947-70E740481C1C}">
                <a14:useLocalDpi xmlns:a14="http://schemas.microsoft.com/office/drawing/2010/main"/>
              </a:ext>
            </a:extLst>
          </a:blip>
          <a:stretch>
            <a:fillRect/>
          </a:stretch>
        </p:blipFill>
        <p:spPr>
          <a:xfrm>
            <a:off x="571472" y="1428736"/>
            <a:ext cx="2071702" cy="2214578"/>
          </a:xfrm>
          <a:prstGeom prst="rect">
            <a:avLst/>
          </a:prstGeom>
          <a:ln>
            <a:noFill/>
          </a:ln>
          <a:effectLst>
            <a:outerShdw blurRad="292100" dist="139700" dir="2700000" algn="tl" rotWithShape="0">
              <a:srgbClr val="333333">
                <a:alpha val="65000"/>
              </a:srgbClr>
            </a:outerShdw>
          </a:effectLst>
        </p:spPr>
      </p:pic>
      <p:sp>
        <p:nvSpPr>
          <p:cNvPr id="9" name="Прямоугольник 8"/>
          <p:cNvSpPr/>
          <p:nvPr/>
        </p:nvSpPr>
        <p:spPr>
          <a:xfrm>
            <a:off x="714349" y="857232"/>
            <a:ext cx="642941" cy="584775"/>
          </a:xfrm>
          <a:prstGeom prst="rect">
            <a:avLst/>
          </a:prstGeom>
        </p:spPr>
        <p:txBody>
          <a:bodyPr wrap="square">
            <a:spAutoFit/>
          </a:bodyPr>
          <a:lstStyle/>
          <a:p>
            <a:r>
              <a:rPr lang="ru-RU" sz="32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1.</a:t>
            </a:r>
            <a:endParaRPr lang="ru-RU" sz="3200" dirty="0">
              <a:solidFill>
                <a:srgbClr val="000000"/>
              </a:solidFill>
            </a:endParaRPr>
          </a:p>
        </p:txBody>
      </p:sp>
      <p:sp>
        <p:nvSpPr>
          <p:cNvPr id="10" name="Прямоугольник 9"/>
          <p:cNvSpPr/>
          <p:nvPr/>
        </p:nvSpPr>
        <p:spPr>
          <a:xfrm>
            <a:off x="3571869" y="1643050"/>
            <a:ext cx="571504" cy="584775"/>
          </a:xfrm>
          <a:prstGeom prst="rect">
            <a:avLst/>
          </a:prstGeom>
        </p:spPr>
        <p:txBody>
          <a:bodyPr wrap="square">
            <a:spAutoFit/>
          </a:bodyPr>
          <a:lstStyle/>
          <a:p>
            <a:r>
              <a:rPr lang="ru-RU" sz="32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2.</a:t>
            </a:r>
            <a:endParaRPr lang="ru-RU" sz="3200" dirty="0">
              <a:solidFill>
                <a:srgbClr val="000000"/>
              </a:solidFill>
            </a:endParaRPr>
          </a:p>
        </p:txBody>
      </p:sp>
      <p:sp>
        <p:nvSpPr>
          <p:cNvPr id="11" name="Прямоугольник 10"/>
          <p:cNvSpPr/>
          <p:nvPr/>
        </p:nvSpPr>
        <p:spPr>
          <a:xfrm>
            <a:off x="6143636" y="928670"/>
            <a:ext cx="642941" cy="584775"/>
          </a:xfrm>
          <a:prstGeom prst="rect">
            <a:avLst/>
          </a:prstGeom>
        </p:spPr>
        <p:txBody>
          <a:bodyPr wrap="square">
            <a:spAutoFit/>
          </a:bodyPr>
          <a:lstStyle/>
          <a:p>
            <a:r>
              <a:rPr lang="ru-RU" sz="32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3.</a:t>
            </a:r>
            <a:endParaRPr lang="ru-RU" sz="3200" dirty="0">
              <a:solidFill>
                <a:srgbClr val="000000"/>
              </a:solidFill>
            </a:endParaRPr>
          </a:p>
        </p:txBody>
      </p:sp>
      <p:sp>
        <p:nvSpPr>
          <p:cNvPr id="12" name="Прямоугольник 11"/>
          <p:cNvSpPr/>
          <p:nvPr/>
        </p:nvSpPr>
        <p:spPr>
          <a:xfrm>
            <a:off x="714348" y="3714752"/>
            <a:ext cx="642942" cy="584775"/>
          </a:xfrm>
          <a:prstGeom prst="rect">
            <a:avLst/>
          </a:prstGeom>
        </p:spPr>
        <p:txBody>
          <a:bodyPr wrap="square">
            <a:spAutoFit/>
          </a:bodyPr>
          <a:lstStyle/>
          <a:p>
            <a:r>
              <a:rPr lang="ru-RU" sz="32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4.</a:t>
            </a:r>
            <a:endParaRPr lang="ru-RU" sz="3200" dirty="0">
              <a:solidFill>
                <a:srgbClr val="000000"/>
              </a:solidFill>
            </a:endParaRPr>
          </a:p>
        </p:txBody>
      </p:sp>
      <p:sp>
        <p:nvSpPr>
          <p:cNvPr id="13" name="Прямоугольник 12"/>
          <p:cNvSpPr/>
          <p:nvPr/>
        </p:nvSpPr>
        <p:spPr>
          <a:xfrm>
            <a:off x="6072198" y="3857629"/>
            <a:ext cx="857257" cy="584775"/>
          </a:xfrm>
          <a:prstGeom prst="rect">
            <a:avLst/>
          </a:prstGeom>
        </p:spPr>
        <p:txBody>
          <a:bodyPr wrap="square">
            <a:spAutoFit/>
          </a:bodyPr>
          <a:lstStyle/>
          <a:p>
            <a:r>
              <a:rPr lang="ru-RU" sz="3200" b="1" dirty="0" smtClean="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rPr>
              <a:t>5.</a:t>
            </a:r>
            <a:endParaRPr lang="ru-RU" sz="3200" dirty="0">
              <a:solidFill>
                <a:srgbClr val="000000"/>
              </a:solidFill>
            </a:endParaRPr>
          </a:p>
        </p:txBody>
      </p:sp>
    </p:spTree>
    <p:extLst>
      <p:ext uri="{BB962C8B-B14F-4D97-AF65-F5344CB8AC3E}">
        <p14:creationId xmlns:p14="http://schemas.microsoft.com/office/powerpoint/2010/main" val="107728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143000"/>
          </a:xfrm>
        </p:spPr>
        <p:txBody>
          <a:bodyPr/>
          <a:lstStyle/>
          <a:p>
            <a:r>
              <a:rPr lang="ru-RU" sz="4800" dirty="0" smtClean="0">
                <a:latin typeface="Times New Roman" pitchFamily="18" charset="0"/>
                <a:cs typeface="Times New Roman" pitchFamily="18" charset="0"/>
              </a:rPr>
              <a:t>Черный ящик</a:t>
            </a:r>
            <a:endParaRPr lang="ru-RU" sz="4800" dirty="0">
              <a:latin typeface="Times New Roman" pitchFamily="18" charset="0"/>
              <a:cs typeface="Times New Roman" pitchFamily="18" charset="0"/>
            </a:endParaRPr>
          </a:p>
        </p:txBody>
      </p:sp>
      <p:pic>
        <p:nvPicPr>
          <p:cNvPr id="2253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580112" y="836712"/>
            <a:ext cx="3310415" cy="331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6"/>
          <p:cNvSpPr txBox="1">
            <a:spLocks noChangeArrowheads="1"/>
          </p:cNvSpPr>
          <p:nvPr/>
        </p:nvSpPr>
        <p:spPr bwMode="auto">
          <a:xfrm>
            <a:off x="0" y="4149080"/>
            <a:ext cx="9144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28600">
              <a:spcAft>
                <a:spcPts val="0"/>
              </a:spcAft>
            </a:pPr>
            <a:r>
              <a:rPr lang="ru-RU" sz="2400" dirty="0">
                <a:solidFill>
                  <a:schemeClr val="accent2"/>
                </a:solidFill>
                <a:latin typeface="Times New Roman"/>
                <a:ea typeface="Times New Roman"/>
              </a:rPr>
              <a:t>Классики науки прошлого века </a:t>
            </a:r>
            <a:r>
              <a:rPr lang="ru-RU" sz="2400" dirty="0" smtClean="0">
                <a:solidFill>
                  <a:schemeClr val="accent2"/>
                </a:solidFill>
                <a:latin typeface="Times New Roman"/>
                <a:ea typeface="Times New Roman"/>
              </a:rPr>
              <a:t>описывают животное</a:t>
            </a:r>
            <a:r>
              <a:rPr lang="ru-RU" sz="2400" dirty="0">
                <a:solidFill>
                  <a:schemeClr val="accent2"/>
                </a:solidFill>
                <a:latin typeface="Times New Roman"/>
                <a:ea typeface="Times New Roman"/>
              </a:rPr>
              <a:t>, которое в течение первых пяти лет своей жизни существует в виде змеи, потом углубляется в </a:t>
            </a:r>
            <a:r>
              <a:rPr lang="ru-RU" sz="2400" dirty="0" smtClean="0">
                <a:solidFill>
                  <a:schemeClr val="accent2"/>
                </a:solidFill>
                <a:latin typeface="Times New Roman"/>
                <a:ea typeface="Times New Roman"/>
              </a:rPr>
              <a:t>землю, соткав </a:t>
            </a:r>
            <a:r>
              <a:rPr lang="ru-RU" sz="2400" dirty="0">
                <a:solidFill>
                  <a:schemeClr val="accent2"/>
                </a:solidFill>
                <a:latin typeface="Times New Roman"/>
                <a:ea typeface="Times New Roman"/>
              </a:rPr>
              <a:t>себе саван из тончайших нитей, </a:t>
            </a:r>
            <a:r>
              <a:rPr lang="ru-RU" sz="2400" dirty="0" smtClean="0">
                <a:solidFill>
                  <a:schemeClr val="accent2"/>
                </a:solidFill>
                <a:latin typeface="Times New Roman"/>
                <a:ea typeface="Times New Roman"/>
              </a:rPr>
              <a:t>становится похожим </a:t>
            </a:r>
            <a:r>
              <a:rPr lang="ru-RU" sz="2400" dirty="0">
                <a:solidFill>
                  <a:schemeClr val="accent2"/>
                </a:solidFill>
                <a:latin typeface="Times New Roman"/>
                <a:ea typeface="Times New Roman"/>
              </a:rPr>
              <a:t>на египетскую мумию, и, затем, пробыв в таком состоянии без пищи и движения в течение трех долгих лет, </a:t>
            </a:r>
            <a:r>
              <a:rPr lang="ru-RU" sz="2400" dirty="0" smtClean="0">
                <a:solidFill>
                  <a:schemeClr val="accent2"/>
                </a:solidFill>
                <a:latin typeface="Times New Roman"/>
                <a:ea typeface="Times New Roman"/>
              </a:rPr>
              <a:t> </a:t>
            </a:r>
            <a:r>
              <a:rPr lang="ru-RU" sz="2400" dirty="0">
                <a:solidFill>
                  <a:schemeClr val="accent2"/>
                </a:solidFill>
                <a:latin typeface="Times New Roman"/>
                <a:ea typeface="Times New Roman"/>
              </a:rPr>
              <a:t>в конце </a:t>
            </a:r>
            <a:r>
              <a:rPr lang="ru-RU" sz="2400" dirty="0" smtClean="0">
                <a:solidFill>
                  <a:schemeClr val="accent2"/>
                </a:solidFill>
                <a:latin typeface="Times New Roman"/>
                <a:ea typeface="Times New Roman"/>
              </a:rPr>
              <a:t>своего развития </a:t>
            </a:r>
            <a:r>
              <a:rPr lang="ru-RU" sz="2400" dirty="0">
                <a:solidFill>
                  <a:schemeClr val="accent2"/>
                </a:solidFill>
                <a:latin typeface="Times New Roman"/>
                <a:ea typeface="Times New Roman"/>
              </a:rPr>
              <a:t>является на свет божий в виде крылатой птицы.</a:t>
            </a:r>
          </a:p>
          <a:p>
            <a:pPr eaLnBrk="1" fontAlgn="base" hangingPunct="1">
              <a:spcBef>
                <a:spcPct val="50000"/>
              </a:spcBef>
              <a:spcAft>
                <a:spcPct val="0"/>
              </a:spcAft>
            </a:pPr>
            <a:endParaRPr lang="ru-RU" sz="2000" dirty="0" smtClean="0">
              <a:solidFill>
                <a:srgbClr val="333399"/>
              </a:solidFill>
              <a:latin typeface="Times New Roman" pitchFamily="18" charset="0"/>
              <a:cs typeface="Times New Roman" pitchFamily="18" charset="0"/>
            </a:endParaRPr>
          </a:p>
        </p:txBody>
      </p:sp>
      <p:pic>
        <p:nvPicPr>
          <p:cNvPr id="2560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599" y="980728"/>
            <a:ext cx="3178299" cy="2723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963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603"/>
                                        </p:tgtEl>
                                        <p:attrNameLst>
                                          <p:attrName>style.visibility</p:attrName>
                                        </p:attrNameLst>
                                      </p:cBhvr>
                                      <p:to>
                                        <p:strVal val="visible"/>
                                      </p:to>
                                    </p:set>
                                    <p:animEffect transition="in" filter="barn(inVertical)">
                                      <p:cBhvr>
                                        <p:cTn id="17"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143000"/>
          </a:xfrm>
        </p:spPr>
        <p:txBody>
          <a:bodyPr/>
          <a:lstStyle/>
          <a:p>
            <a:r>
              <a:rPr lang="ru-RU" sz="4800" dirty="0" smtClean="0">
                <a:latin typeface="Times New Roman" pitchFamily="18" charset="0"/>
                <a:cs typeface="Times New Roman" pitchFamily="18" charset="0"/>
              </a:rPr>
              <a:t>Черный ящик</a:t>
            </a:r>
            <a:endParaRPr lang="ru-RU" sz="4800" dirty="0">
              <a:latin typeface="Times New Roman" pitchFamily="18" charset="0"/>
              <a:cs typeface="Times New Roman" pitchFamily="18" charset="0"/>
            </a:endParaRPr>
          </a:p>
        </p:txBody>
      </p:sp>
      <p:pic>
        <p:nvPicPr>
          <p:cNvPr id="2253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365273" y="966821"/>
            <a:ext cx="3310415" cy="331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3608" y="1700808"/>
            <a:ext cx="2664296"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6"/>
          <p:cNvSpPr txBox="1">
            <a:spLocks noChangeArrowheads="1"/>
          </p:cNvSpPr>
          <p:nvPr/>
        </p:nvSpPr>
        <p:spPr bwMode="auto">
          <a:xfrm>
            <a:off x="0" y="451994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ru-RU" sz="2400" dirty="0" smtClean="0">
                <a:solidFill>
                  <a:srgbClr val="333399"/>
                </a:solidFill>
                <a:latin typeface="Times New Roman" pitchFamily="18" charset="0"/>
                <a:cs typeface="Times New Roman" pitchFamily="18" charset="0"/>
              </a:rPr>
              <a:t>Согласно легендам многих народов, плод этот наделен магической силой, способной совершать чудеса. Древние греки были уверены, что этот плод  появился из капель крови Диониса. Иногда этот плод называют «королем всех плодов» - в первую очередь из-за «хвостика», который своей формой очень напоминает корону. </a:t>
            </a:r>
          </a:p>
        </p:txBody>
      </p:sp>
    </p:spTree>
    <p:extLst>
      <p:ext uri="{BB962C8B-B14F-4D97-AF65-F5344CB8AC3E}">
        <p14:creationId xmlns:p14="http://schemas.microsoft.com/office/powerpoint/2010/main" val="18907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531"/>
                                        </p:tgtEl>
                                        <p:attrNameLst>
                                          <p:attrName>style.visibility</p:attrName>
                                        </p:attrNameLst>
                                      </p:cBhvr>
                                      <p:to>
                                        <p:strVal val="visible"/>
                                      </p:to>
                                    </p:set>
                                    <p:animEffect transition="in" filter="barn(inVertical)">
                                      <p:cBhvr>
                                        <p:cTn id="17"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143000"/>
          </a:xfrm>
        </p:spPr>
        <p:txBody>
          <a:bodyPr/>
          <a:lstStyle/>
          <a:p>
            <a:r>
              <a:rPr lang="ru-RU" sz="4800" dirty="0" smtClean="0">
                <a:latin typeface="Times New Roman" pitchFamily="18" charset="0"/>
                <a:cs typeface="Times New Roman" pitchFamily="18" charset="0"/>
              </a:rPr>
              <a:t>Черный ящик</a:t>
            </a:r>
            <a:endParaRPr lang="ru-RU" sz="4800" dirty="0">
              <a:latin typeface="Times New Roman" pitchFamily="18" charset="0"/>
              <a:cs typeface="Times New Roman" pitchFamily="18" charset="0"/>
            </a:endParaRPr>
          </a:p>
        </p:txBody>
      </p:sp>
      <p:pic>
        <p:nvPicPr>
          <p:cNvPr id="2253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611560" y="945700"/>
            <a:ext cx="3310415" cy="331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6"/>
          <p:cNvSpPr txBox="1">
            <a:spLocks noChangeArrowheads="1"/>
          </p:cNvSpPr>
          <p:nvPr/>
        </p:nvSpPr>
        <p:spPr bwMode="auto">
          <a:xfrm>
            <a:off x="0" y="4365104"/>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Aft>
                <a:spcPts val="0"/>
              </a:spcAft>
            </a:pPr>
            <a:r>
              <a:rPr lang="ru-RU" sz="2400" dirty="0">
                <a:solidFill>
                  <a:schemeClr val="accent2"/>
                </a:solidFill>
                <a:latin typeface="Times New Roman"/>
                <a:ea typeface="Times New Roman"/>
              </a:rPr>
              <a:t>Т</a:t>
            </a:r>
            <a:r>
              <a:rPr lang="ru-RU" sz="2400" dirty="0" smtClean="0">
                <a:solidFill>
                  <a:schemeClr val="accent2"/>
                </a:solidFill>
                <a:latin typeface="Times New Roman"/>
                <a:ea typeface="Times New Roman"/>
              </a:rPr>
              <a:t>алисман</a:t>
            </a:r>
            <a:r>
              <a:rPr lang="ru-RU" sz="2400" dirty="0">
                <a:solidFill>
                  <a:schemeClr val="accent2"/>
                </a:solidFill>
                <a:latin typeface="Times New Roman"/>
                <a:ea typeface="Times New Roman"/>
              </a:rPr>
              <a:t>, который носили на груди средневековые рыцари. Ему приписывали чудесное свойство: якобы он способен предохранять воина от стрел и ударов мечей.</a:t>
            </a:r>
          </a:p>
          <a:p>
            <a:r>
              <a:rPr lang="ru-RU" sz="2400" dirty="0" smtClean="0">
                <a:solidFill>
                  <a:schemeClr val="accent2"/>
                </a:solidFill>
                <a:latin typeface="Times New Roman"/>
                <a:ea typeface="Times New Roman"/>
              </a:rPr>
              <a:t>Во </a:t>
            </a:r>
            <a:r>
              <a:rPr lang="ru-RU" sz="2400" dirty="0">
                <a:solidFill>
                  <a:schemeClr val="accent2"/>
                </a:solidFill>
                <a:latin typeface="Times New Roman"/>
                <a:ea typeface="Times New Roman"/>
              </a:rPr>
              <a:t>все времена и у всех народов ему приписывали лечебные свойства, а в среднее века утверждали, что даже его запах предохраняет от заболеваний</a:t>
            </a:r>
            <a:endParaRPr lang="ru-RU" sz="2400" dirty="0" smtClean="0">
              <a:solidFill>
                <a:schemeClr val="accent2"/>
              </a:solidFill>
              <a:latin typeface="Times New Roman" pitchFamily="18" charset="0"/>
              <a:cs typeface="Times New Roman" pitchFamily="18" charset="0"/>
            </a:endParaRPr>
          </a:p>
        </p:txBody>
      </p:sp>
      <p:pic>
        <p:nvPicPr>
          <p:cNvPr id="2355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36096" y="1340768"/>
            <a:ext cx="2952328"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78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556"/>
                                        </p:tgtEl>
                                        <p:attrNameLst>
                                          <p:attrName>style.visibility</p:attrName>
                                        </p:attrNameLst>
                                      </p:cBhvr>
                                      <p:to>
                                        <p:strVal val="visible"/>
                                      </p:to>
                                    </p:set>
                                    <p:animEffect transition="in" filter="barn(inVertical)">
                                      <p:cBhvr>
                                        <p:cTn id="1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143000"/>
          </a:xfrm>
        </p:spPr>
        <p:txBody>
          <a:bodyPr/>
          <a:lstStyle/>
          <a:p>
            <a:r>
              <a:rPr lang="ru-RU" sz="4800" dirty="0" smtClean="0">
                <a:latin typeface="Times New Roman" pitchFamily="18" charset="0"/>
                <a:cs typeface="Times New Roman" pitchFamily="18" charset="0"/>
              </a:rPr>
              <a:t>Черный ящик</a:t>
            </a:r>
            <a:endParaRPr lang="ru-RU" sz="4800" dirty="0">
              <a:latin typeface="Times New Roman" pitchFamily="18" charset="0"/>
              <a:cs typeface="Times New Roman" pitchFamily="18" charset="0"/>
            </a:endParaRPr>
          </a:p>
        </p:txBody>
      </p:sp>
      <p:pic>
        <p:nvPicPr>
          <p:cNvPr id="2253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67544" y="836712"/>
            <a:ext cx="3310415" cy="331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0" y="4191760"/>
            <a:ext cx="9144000" cy="2308324"/>
          </a:xfrm>
          <a:prstGeom prst="rect">
            <a:avLst/>
          </a:prstGeom>
        </p:spPr>
        <p:txBody>
          <a:bodyPr wrap="square">
            <a:spAutoFit/>
          </a:bodyPr>
          <a:lstStyle/>
          <a:p>
            <a:pPr>
              <a:spcAft>
                <a:spcPts val="0"/>
              </a:spcAft>
            </a:pPr>
            <a:r>
              <a:rPr lang="ru-RU" sz="2400" dirty="0">
                <a:solidFill>
                  <a:schemeClr val="accent2"/>
                </a:solidFill>
                <a:latin typeface="Times New Roman"/>
                <a:ea typeface="Times New Roman"/>
              </a:rPr>
              <a:t>Это животное в течение жизни меняет ряд профессий, которые зависят от возраста. </a:t>
            </a:r>
            <a:r>
              <a:rPr lang="ru-RU" sz="2400" dirty="0" smtClean="0">
                <a:solidFill>
                  <a:schemeClr val="accent2"/>
                </a:solidFill>
                <a:latin typeface="Times New Roman"/>
                <a:ea typeface="Times New Roman"/>
              </a:rPr>
              <a:t>Сначала </a:t>
            </a:r>
            <a:r>
              <a:rPr lang="ru-RU" sz="2400" dirty="0">
                <a:solidFill>
                  <a:schemeClr val="accent2"/>
                </a:solidFill>
                <a:latin typeface="Times New Roman"/>
                <a:ea typeface="Times New Roman"/>
              </a:rPr>
              <a:t>– няня, </a:t>
            </a:r>
            <a:r>
              <a:rPr lang="ru-RU" sz="2400" dirty="0" smtClean="0">
                <a:solidFill>
                  <a:schemeClr val="accent2"/>
                </a:solidFill>
                <a:latin typeface="Times New Roman"/>
                <a:ea typeface="Times New Roman"/>
              </a:rPr>
              <a:t> </a:t>
            </a:r>
            <a:r>
              <a:rPr lang="ru-RU" sz="2400" dirty="0">
                <a:solidFill>
                  <a:schemeClr val="accent2"/>
                </a:solidFill>
                <a:latin typeface="Times New Roman"/>
                <a:ea typeface="Times New Roman"/>
              </a:rPr>
              <a:t>далее – кладовщик. потом работает в сфере обслуживания : дворником, поломойкой, мусорщиком, наиболее способные поступают в химчистку. Затем становятся строителями, потом охранниками, и, наконец, приступают к выполнению основной работы.</a:t>
            </a:r>
            <a:endParaRPr lang="ru-RU" sz="2400" dirty="0">
              <a:solidFill>
                <a:schemeClr val="accent2"/>
              </a:solidFill>
              <a:effectLst/>
              <a:latin typeface="Times New Roman"/>
              <a:ea typeface="Times New Roman"/>
            </a:endParaRPr>
          </a:p>
        </p:txBody>
      </p:sp>
      <p:pic>
        <p:nvPicPr>
          <p:cNvPr id="2457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2040" y="1556792"/>
            <a:ext cx="2592288" cy="2359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879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578"/>
                                        </p:tgtEl>
                                        <p:attrNameLst>
                                          <p:attrName>style.visibility</p:attrName>
                                        </p:attrNameLst>
                                      </p:cBhvr>
                                      <p:to>
                                        <p:strVal val="visible"/>
                                      </p:to>
                                    </p:set>
                                    <p:animEffect transition="in" filter="barn(inVertical)">
                                      <p:cBhvr>
                                        <p:cTn id="1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143000"/>
          </a:xfrm>
        </p:spPr>
        <p:txBody>
          <a:bodyPr/>
          <a:lstStyle/>
          <a:p>
            <a:r>
              <a:rPr lang="ru-RU" sz="4800" dirty="0" smtClean="0">
                <a:latin typeface="Times New Roman" pitchFamily="18" charset="0"/>
                <a:cs typeface="Times New Roman" pitchFamily="18" charset="0"/>
              </a:rPr>
              <a:t>Черный ящик</a:t>
            </a:r>
            <a:endParaRPr lang="ru-RU" sz="4800" dirty="0">
              <a:latin typeface="Times New Roman" pitchFamily="18" charset="0"/>
              <a:cs typeface="Times New Roman" pitchFamily="18" charset="0"/>
            </a:endParaRPr>
          </a:p>
        </p:txBody>
      </p:sp>
      <p:pic>
        <p:nvPicPr>
          <p:cNvPr id="2253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67544" y="836712"/>
            <a:ext cx="3310415" cy="331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0" y="4799524"/>
            <a:ext cx="9144000" cy="1938992"/>
          </a:xfrm>
          <a:prstGeom prst="rect">
            <a:avLst/>
          </a:prstGeom>
        </p:spPr>
        <p:txBody>
          <a:bodyPr wrap="square">
            <a:spAutoFit/>
          </a:bodyPr>
          <a:lstStyle/>
          <a:p>
            <a:pPr>
              <a:spcAft>
                <a:spcPts val="0"/>
              </a:spcAft>
            </a:pPr>
            <a:r>
              <a:rPr lang="ru-RU" sz="2400" dirty="0">
                <a:solidFill>
                  <a:schemeClr val="accent2"/>
                </a:solidFill>
                <a:latin typeface="Times New Roman"/>
                <a:ea typeface="Times New Roman"/>
              </a:rPr>
              <a:t>Египтяне с удовольствием поклонялись этому животному и даже приносили жертвы. Когда оно умирало, все ходили в трауре. Убийство его считалось чудовищным преступлением. Европейцы же, наоборот, долгое время боялись этих животных, считали их слугами дьявола.</a:t>
            </a:r>
            <a:endParaRPr lang="ru-RU" sz="2400" dirty="0">
              <a:solidFill>
                <a:schemeClr val="accent2"/>
              </a:solidFill>
              <a:effectLst/>
              <a:latin typeface="Times New Roman"/>
              <a:ea typeface="Times New Roman"/>
            </a:endParaRPr>
          </a:p>
        </p:txBody>
      </p:sp>
      <p:pic>
        <p:nvPicPr>
          <p:cNvPr id="266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69504" y="1268760"/>
            <a:ext cx="3566912" cy="2808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43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627"/>
                                        </p:tgtEl>
                                        <p:attrNameLst>
                                          <p:attrName>style.visibility</p:attrName>
                                        </p:attrNameLst>
                                      </p:cBhvr>
                                      <p:to>
                                        <p:strVal val="visible"/>
                                      </p:to>
                                    </p:set>
                                    <p:animEffect transition="in" filter="barn(inVertical)">
                                      <p:cBhvr>
                                        <p:cTn id="1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solidFill>
                  <a:srgbClr val="FF0000"/>
                </a:solidFill>
                <a:latin typeface="Times New Roman" pitchFamily="18" charset="0"/>
                <a:cs typeface="Times New Roman" pitchFamily="18" charset="0"/>
              </a:rPr>
              <a:t>Ребусы</a:t>
            </a:r>
            <a:endParaRPr lang="ru-RU" sz="4800" dirty="0">
              <a:solidFill>
                <a:srgbClr val="FF0000"/>
              </a:solidFill>
              <a:latin typeface="Times New Roman" pitchFamily="18" charset="0"/>
              <a:cs typeface="Times New Roman" pitchFamily="18" charset="0"/>
            </a:endParaRP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7256" y="1772816"/>
            <a:ext cx="8136904"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707904" y="4797152"/>
            <a:ext cx="1034257" cy="584775"/>
          </a:xfrm>
          <a:prstGeom prst="rect">
            <a:avLst/>
          </a:prstGeom>
        </p:spPr>
        <p:txBody>
          <a:bodyPr wrap="none">
            <a:spAutoFit/>
          </a:bodyPr>
          <a:lstStyle/>
          <a:p>
            <a:pPr lvl="0" eaLnBrk="0" fontAlgn="base" hangingPunct="0">
              <a:spcBef>
                <a:spcPct val="20000"/>
              </a:spcBef>
              <a:spcAft>
                <a:spcPct val="0"/>
              </a:spcAft>
            </a:pPr>
            <a:r>
              <a:rPr lang="ru-RU" sz="3200" kern="0" dirty="0">
                <a:solidFill>
                  <a:srgbClr val="000000"/>
                </a:solidFill>
              </a:rPr>
              <a:t>аист</a:t>
            </a:r>
          </a:p>
        </p:txBody>
      </p:sp>
    </p:spTree>
    <p:extLst>
      <p:ext uri="{BB962C8B-B14F-4D97-AF65-F5344CB8AC3E}">
        <p14:creationId xmlns:p14="http://schemas.microsoft.com/office/powerpoint/2010/main" val="381583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arn(inVertical)">
                                      <p:cBhvr>
                                        <p:cTn id="7" dur="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solidFill>
                  <a:srgbClr val="FF0000"/>
                </a:solidFill>
                <a:latin typeface="Times New Roman" pitchFamily="18" charset="0"/>
                <a:cs typeface="Times New Roman" pitchFamily="18" charset="0"/>
              </a:rPr>
              <a:t>Ребусы</a:t>
            </a:r>
            <a:endParaRPr lang="ru-RU" sz="4800" dirty="0">
              <a:solidFill>
                <a:srgbClr val="FF0000"/>
              </a:solidFill>
              <a:latin typeface="Times New Roman" pitchFamily="18" charset="0"/>
              <a:cs typeface="Times New Roman" pitchFamily="18" charset="0"/>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536" y="1700808"/>
            <a:ext cx="8064896"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131840" y="4608544"/>
            <a:ext cx="2140330" cy="584775"/>
          </a:xfrm>
          <a:prstGeom prst="rect">
            <a:avLst/>
          </a:prstGeom>
        </p:spPr>
        <p:txBody>
          <a:bodyPr wrap="none">
            <a:spAutoFit/>
          </a:bodyPr>
          <a:lstStyle/>
          <a:p>
            <a:pPr lvl="0" eaLnBrk="0" fontAlgn="base" hangingPunct="0">
              <a:spcBef>
                <a:spcPct val="20000"/>
              </a:spcBef>
              <a:spcAft>
                <a:spcPct val="0"/>
              </a:spcAft>
            </a:pPr>
            <a:r>
              <a:rPr lang="ru-RU" sz="3200" kern="0" dirty="0" smtClean="0">
                <a:solidFill>
                  <a:srgbClr val="000000"/>
                </a:solidFill>
              </a:rPr>
              <a:t>незабудка</a:t>
            </a:r>
            <a:endParaRPr lang="ru-RU" sz="3200" kern="0" dirty="0">
              <a:solidFill>
                <a:srgbClr val="000000"/>
              </a:solidFill>
            </a:endParaRPr>
          </a:p>
        </p:txBody>
      </p:sp>
    </p:spTree>
    <p:extLst>
      <p:ext uri="{BB962C8B-B14F-4D97-AF65-F5344CB8AC3E}">
        <p14:creationId xmlns:p14="http://schemas.microsoft.com/office/powerpoint/2010/main" val="351752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arn(inVertical)">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solidFill>
                  <a:srgbClr val="FF0000"/>
                </a:solidFill>
                <a:latin typeface="Times New Roman" pitchFamily="18" charset="0"/>
                <a:cs typeface="Times New Roman" pitchFamily="18" charset="0"/>
              </a:rPr>
              <a:t>Ребусы</a:t>
            </a:r>
            <a:endParaRPr lang="ru-RU" sz="4800" dirty="0">
              <a:solidFill>
                <a:srgbClr val="FF0000"/>
              </a:solidFill>
              <a:latin typeface="Times New Roman" pitchFamily="18" charset="0"/>
              <a:cs typeface="Times New Roman" pitchFamily="18" charset="0"/>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7584" y="1661385"/>
            <a:ext cx="7776864" cy="2559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275856" y="5013176"/>
            <a:ext cx="1669047" cy="584775"/>
          </a:xfrm>
          <a:prstGeom prst="rect">
            <a:avLst/>
          </a:prstGeom>
        </p:spPr>
        <p:txBody>
          <a:bodyPr wrap="none">
            <a:spAutoFit/>
          </a:bodyPr>
          <a:lstStyle/>
          <a:p>
            <a:pPr lvl="0" eaLnBrk="0" fontAlgn="base" hangingPunct="0">
              <a:spcBef>
                <a:spcPct val="20000"/>
              </a:spcBef>
              <a:spcAft>
                <a:spcPct val="0"/>
              </a:spcAft>
            </a:pPr>
            <a:r>
              <a:rPr lang="ru-RU" sz="3200" kern="0" dirty="0">
                <a:latin typeface="Times New Roman" pitchFamily="18" charset="0"/>
                <a:cs typeface="Times New Roman" pitchFamily="18" charset="0"/>
              </a:rPr>
              <a:t>сфагнум</a:t>
            </a:r>
          </a:p>
        </p:txBody>
      </p:sp>
    </p:spTree>
    <p:extLst>
      <p:ext uri="{BB962C8B-B14F-4D97-AF65-F5344CB8AC3E}">
        <p14:creationId xmlns:p14="http://schemas.microsoft.com/office/powerpoint/2010/main" val="351752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arn(inVertical)">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616"/>
            <a:ext cx="8229600" cy="1143000"/>
          </a:xfrm>
        </p:spPr>
        <p:txBody>
          <a:bodyPr/>
          <a:lstStyle/>
          <a:p>
            <a:r>
              <a:rPr kumimoji="0" lang="ru-RU" sz="4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Биологические шарады</a:t>
            </a:r>
            <a:endParaRPr lang="ru-RU" dirty="0"/>
          </a:p>
        </p:txBody>
      </p:sp>
      <p:sp>
        <p:nvSpPr>
          <p:cNvPr id="3" name="Объект 2"/>
          <p:cNvSpPr>
            <a:spLocks noGrp="1"/>
          </p:cNvSpPr>
          <p:nvPr>
            <p:ph idx="1"/>
          </p:nvPr>
        </p:nvSpPr>
        <p:spPr>
          <a:xfrm>
            <a:off x="683568" y="980728"/>
            <a:ext cx="8229600" cy="2260848"/>
          </a:xfrm>
        </p:spPr>
        <p:txBody>
          <a:bodyPr/>
          <a:lstStyle/>
          <a:p>
            <a:pPr marL="0" indent="0">
              <a:buNone/>
            </a:pPr>
            <a:r>
              <a:rPr lang="ru-RU" sz="4400" dirty="0" smtClean="0">
                <a:solidFill>
                  <a:schemeClr val="accent2"/>
                </a:solidFill>
                <a:latin typeface="Times New Roman" pitchFamily="18" charset="0"/>
                <a:cs typeface="Times New Roman" pitchFamily="18" charset="0"/>
              </a:rPr>
              <a:t>С «Л» - на севере живёт, быстро нарты он везёт. С «С» - бывает после лета, время года, дети, это.</a:t>
            </a:r>
          </a:p>
          <a:p>
            <a:endParaRPr lang="ru-RU" dirty="0" smtClean="0"/>
          </a:p>
          <a:p>
            <a:endParaRPr lang="ru-RU" dirty="0"/>
          </a:p>
        </p:txBody>
      </p:sp>
      <p:pic>
        <p:nvPicPr>
          <p:cNvPr id="133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3140968"/>
            <a:ext cx="2304256" cy="3343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16216" y="3150128"/>
            <a:ext cx="1944216" cy="3334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67944" y="4274259"/>
            <a:ext cx="165258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96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barn(inVertical)">
                                      <p:cBhvr>
                                        <p:cTn id="12" dur="500"/>
                                        <p:tgtEl>
                                          <p:spTgt spid="13314"/>
                                        </p:tgtEl>
                                      </p:cBhvr>
                                    </p:animEffect>
                                  </p:childTnLst>
                                </p:cTn>
                              </p:par>
                              <p:par>
                                <p:cTn id="13" presetID="16" presetClass="entr" presetSubtype="21" fill="hold" nodeType="withEffect">
                                  <p:stCondLst>
                                    <p:cond delay="0"/>
                                  </p:stCondLst>
                                  <p:childTnLst>
                                    <p:set>
                                      <p:cBhvr>
                                        <p:cTn id="14" dur="1" fill="hold">
                                          <p:stCondLst>
                                            <p:cond delay="0"/>
                                          </p:stCondLst>
                                        </p:cTn>
                                        <p:tgtEl>
                                          <p:spTgt spid="13315"/>
                                        </p:tgtEl>
                                        <p:attrNameLst>
                                          <p:attrName>style.visibility</p:attrName>
                                        </p:attrNameLst>
                                      </p:cBhvr>
                                      <p:to>
                                        <p:strVal val="visible"/>
                                      </p:to>
                                    </p:set>
                                    <p:animEffect transition="in" filter="barn(inVertical)">
                                      <p:cBhvr>
                                        <p:cTn id="15" dur="500"/>
                                        <p:tgtEl>
                                          <p:spTgt spid="13315"/>
                                        </p:tgtEl>
                                      </p:cBhvr>
                                    </p:animEffect>
                                  </p:childTnLst>
                                </p:cTn>
                              </p:par>
                              <p:par>
                                <p:cTn id="16" presetID="16" presetClass="entr" presetSubtype="21" fill="hold" nodeType="withEffect">
                                  <p:stCondLst>
                                    <p:cond delay="0"/>
                                  </p:stCondLst>
                                  <p:childTnLst>
                                    <p:set>
                                      <p:cBhvr>
                                        <p:cTn id="17" dur="1" fill="hold">
                                          <p:stCondLst>
                                            <p:cond delay="0"/>
                                          </p:stCondLst>
                                        </p:cTn>
                                        <p:tgtEl>
                                          <p:spTgt spid="13316"/>
                                        </p:tgtEl>
                                        <p:attrNameLst>
                                          <p:attrName>style.visibility</p:attrName>
                                        </p:attrNameLst>
                                      </p:cBhvr>
                                      <p:to>
                                        <p:strVal val="visible"/>
                                      </p:to>
                                    </p:set>
                                    <p:animEffect transition="in" filter="barn(inVertical)">
                                      <p:cBhvr>
                                        <p:cTn id="18"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solidFill>
                  <a:srgbClr val="FF0000"/>
                </a:solidFill>
                <a:latin typeface="Times New Roman" pitchFamily="18" charset="0"/>
                <a:cs typeface="Times New Roman" pitchFamily="18" charset="0"/>
              </a:rPr>
              <a:t>Ребусы</a:t>
            </a:r>
            <a:endParaRPr lang="ru-RU" sz="4800" dirty="0">
              <a:solidFill>
                <a:srgbClr val="FF0000"/>
              </a:solidFill>
              <a:latin typeface="Times New Roman" pitchFamily="18" charset="0"/>
              <a:cs typeface="Times New Roman" pitchFamily="18" charset="0"/>
            </a:endParaRPr>
          </a:p>
        </p:txBody>
      </p:sp>
      <p:sp>
        <p:nvSpPr>
          <p:cNvPr id="3" name="Прямоугольник 2"/>
          <p:cNvSpPr/>
          <p:nvPr/>
        </p:nvSpPr>
        <p:spPr>
          <a:xfrm>
            <a:off x="3635896" y="4720788"/>
            <a:ext cx="1572866" cy="584775"/>
          </a:xfrm>
          <a:prstGeom prst="rect">
            <a:avLst/>
          </a:prstGeom>
        </p:spPr>
        <p:txBody>
          <a:bodyPr wrap="none">
            <a:spAutoFit/>
          </a:bodyPr>
          <a:lstStyle/>
          <a:p>
            <a:pPr eaLnBrk="0" fontAlgn="base" hangingPunct="0">
              <a:spcBef>
                <a:spcPct val="20000"/>
              </a:spcBef>
              <a:spcAft>
                <a:spcPct val="0"/>
              </a:spcAft>
            </a:pPr>
            <a:r>
              <a:rPr lang="ru-RU" sz="3200" kern="0" dirty="0" smtClean="0">
                <a:solidFill>
                  <a:srgbClr val="000000"/>
                </a:solidFill>
                <a:latin typeface="Times New Roman" pitchFamily="18" charset="0"/>
                <a:cs typeface="Times New Roman" pitchFamily="18" charset="0"/>
              </a:rPr>
              <a:t>скворец</a:t>
            </a:r>
            <a:endParaRPr lang="ru-RU" sz="3200" kern="0" dirty="0">
              <a:solidFill>
                <a:srgbClr val="000000"/>
              </a:solidFill>
              <a:latin typeface="Times New Roman" pitchFamily="18" charset="0"/>
              <a:cs typeface="Times New Roman" pitchFamily="18" charset="0"/>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3" y="1628800"/>
            <a:ext cx="8136903"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15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arn(inVertical)">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solidFill>
                  <a:srgbClr val="FF0000"/>
                </a:solidFill>
                <a:latin typeface="Times New Roman" pitchFamily="18" charset="0"/>
                <a:cs typeface="Times New Roman" pitchFamily="18" charset="0"/>
              </a:rPr>
              <a:t>Ребусы</a:t>
            </a:r>
            <a:endParaRPr lang="ru-RU" sz="4800" dirty="0">
              <a:solidFill>
                <a:srgbClr val="FF0000"/>
              </a:solidFill>
              <a:latin typeface="Times New Roman" pitchFamily="18" charset="0"/>
              <a:cs typeface="Times New Roman" pitchFamily="18" charset="0"/>
            </a:endParaRPr>
          </a:p>
        </p:txBody>
      </p:sp>
      <p:sp>
        <p:nvSpPr>
          <p:cNvPr id="3" name="Прямоугольник 2"/>
          <p:cNvSpPr/>
          <p:nvPr/>
        </p:nvSpPr>
        <p:spPr>
          <a:xfrm>
            <a:off x="3635896" y="4723052"/>
            <a:ext cx="1396536" cy="584775"/>
          </a:xfrm>
          <a:prstGeom prst="rect">
            <a:avLst/>
          </a:prstGeom>
        </p:spPr>
        <p:txBody>
          <a:bodyPr wrap="none">
            <a:spAutoFit/>
          </a:bodyPr>
          <a:lstStyle/>
          <a:p>
            <a:pPr eaLnBrk="0" fontAlgn="base" hangingPunct="0">
              <a:spcBef>
                <a:spcPct val="20000"/>
              </a:spcBef>
              <a:spcAft>
                <a:spcPct val="0"/>
              </a:spcAft>
            </a:pPr>
            <a:r>
              <a:rPr lang="ru-RU" sz="3200" kern="0" dirty="0" smtClean="0">
                <a:solidFill>
                  <a:srgbClr val="000000"/>
                </a:solidFill>
                <a:latin typeface="Times New Roman" pitchFamily="18" charset="0"/>
                <a:cs typeface="Times New Roman" pitchFamily="18" charset="0"/>
              </a:rPr>
              <a:t>ворона</a:t>
            </a:r>
            <a:endParaRPr lang="ru-RU" sz="3200" kern="0" dirty="0">
              <a:solidFill>
                <a:srgbClr val="000000"/>
              </a:solidFill>
              <a:latin typeface="Times New Roman" pitchFamily="18" charset="0"/>
              <a:cs typeface="Times New Roman" pitchFamily="18" charset="0"/>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560" y="1628800"/>
            <a:ext cx="8136904" cy="2392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15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arn(inVertical)">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a:solidFill>
                  <a:srgbClr val="FF0000"/>
                </a:solidFill>
                <a:latin typeface="Times New Roman" pitchFamily="18" charset="0"/>
                <a:cs typeface="Times New Roman" pitchFamily="18" charset="0"/>
              </a:rPr>
              <a:t>Ребусы</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568" y="1772816"/>
            <a:ext cx="799288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333750" y="4797152"/>
            <a:ext cx="1933543" cy="584775"/>
          </a:xfrm>
          <a:prstGeom prst="rect">
            <a:avLst/>
          </a:prstGeom>
        </p:spPr>
        <p:txBody>
          <a:bodyPr wrap="none">
            <a:spAutoFit/>
          </a:bodyPr>
          <a:lstStyle/>
          <a:p>
            <a:pPr lvl="0" eaLnBrk="0" fontAlgn="base" hangingPunct="0">
              <a:spcBef>
                <a:spcPct val="20000"/>
              </a:spcBef>
              <a:spcAft>
                <a:spcPct val="0"/>
              </a:spcAft>
            </a:pPr>
            <a:r>
              <a:rPr lang="ru-RU" sz="3200" kern="0" dirty="0">
                <a:solidFill>
                  <a:srgbClr val="000000"/>
                </a:solidFill>
              </a:rPr>
              <a:t>крокодил</a:t>
            </a:r>
          </a:p>
        </p:txBody>
      </p:sp>
    </p:spTree>
    <p:extLst>
      <p:ext uri="{BB962C8B-B14F-4D97-AF65-F5344CB8AC3E}">
        <p14:creationId xmlns:p14="http://schemas.microsoft.com/office/powerpoint/2010/main" val="30718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a:solidFill>
                  <a:srgbClr val="FF0000"/>
                </a:solidFill>
                <a:latin typeface="Times New Roman" pitchFamily="18" charset="0"/>
                <a:cs typeface="Times New Roman" pitchFamily="18" charset="0"/>
              </a:rPr>
              <a:t>Ребусы</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1844824"/>
            <a:ext cx="806489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412868" y="4625188"/>
            <a:ext cx="1972015" cy="584775"/>
          </a:xfrm>
          <a:prstGeom prst="rect">
            <a:avLst/>
          </a:prstGeom>
        </p:spPr>
        <p:txBody>
          <a:bodyPr wrap="none">
            <a:spAutoFit/>
          </a:bodyPr>
          <a:lstStyle/>
          <a:p>
            <a:pPr lvl="0" eaLnBrk="0" fontAlgn="base" hangingPunct="0">
              <a:spcBef>
                <a:spcPct val="20000"/>
              </a:spcBef>
              <a:spcAft>
                <a:spcPct val="0"/>
              </a:spcAft>
            </a:pPr>
            <a:r>
              <a:rPr lang="ru-RU" sz="3200" kern="0" dirty="0">
                <a:solidFill>
                  <a:srgbClr val="000000"/>
                </a:solidFill>
              </a:rPr>
              <a:t>антилопа</a:t>
            </a:r>
          </a:p>
        </p:txBody>
      </p:sp>
    </p:spTree>
    <p:extLst>
      <p:ext uri="{BB962C8B-B14F-4D97-AF65-F5344CB8AC3E}">
        <p14:creationId xmlns:p14="http://schemas.microsoft.com/office/powerpoint/2010/main" val="398921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a:solidFill>
                  <a:srgbClr val="FF0000"/>
                </a:solidFill>
                <a:latin typeface="Times New Roman" pitchFamily="18" charset="0"/>
                <a:cs typeface="Times New Roman" pitchFamily="18" charset="0"/>
              </a:rPr>
              <a:t>Ребусы</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544" y="1772816"/>
            <a:ext cx="8208912"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734270" y="4869160"/>
            <a:ext cx="1675459" cy="584775"/>
          </a:xfrm>
          <a:prstGeom prst="rect">
            <a:avLst/>
          </a:prstGeom>
        </p:spPr>
        <p:txBody>
          <a:bodyPr wrap="none">
            <a:spAutoFit/>
          </a:bodyPr>
          <a:lstStyle/>
          <a:p>
            <a:pPr lvl="0" eaLnBrk="0" fontAlgn="base" hangingPunct="0">
              <a:spcBef>
                <a:spcPct val="20000"/>
              </a:spcBef>
              <a:spcAft>
                <a:spcPct val="0"/>
              </a:spcAft>
            </a:pPr>
            <a:r>
              <a:rPr lang="ru-RU" sz="3200" kern="0" dirty="0">
                <a:solidFill>
                  <a:srgbClr val="000000"/>
                </a:solidFill>
              </a:rPr>
              <a:t>носорог</a:t>
            </a:r>
          </a:p>
        </p:txBody>
      </p:sp>
    </p:spTree>
    <p:extLst>
      <p:ext uri="{BB962C8B-B14F-4D97-AF65-F5344CB8AC3E}">
        <p14:creationId xmlns:p14="http://schemas.microsoft.com/office/powerpoint/2010/main" val="41902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a:solidFill>
                  <a:srgbClr val="FF0000"/>
                </a:solidFill>
                <a:latin typeface="Times New Roman" pitchFamily="18" charset="0"/>
                <a:cs typeface="Times New Roman" pitchFamily="18" charset="0"/>
              </a:rPr>
              <a:t>Ребусы</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1570482"/>
            <a:ext cx="8064896" cy="2794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734270" y="4941168"/>
            <a:ext cx="1896673" cy="584775"/>
          </a:xfrm>
          <a:prstGeom prst="rect">
            <a:avLst/>
          </a:prstGeom>
        </p:spPr>
        <p:txBody>
          <a:bodyPr wrap="none">
            <a:spAutoFit/>
          </a:bodyPr>
          <a:lstStyle/>
          <a:p>
            <a:pPr lvl="0" eaLnBrk="0" fontAlgn="base" hangingPunct="0">
              <a:spcBef>
                <a:spcPct val="20000"/>
              </a:spcBef>
              <a:spcAft>
                <a:spcPct val="0"/>
              </a:spcAft>
            </a:pPr>
            <a:r>
              <a:rPr lang="ru-RU" sz="3200" kern="0" dirty="0" smtClean="0">
                <a:solidFill>
                  <a:srgbClr val="000000"/>
                </a:solidFill>
              </a:rPr>
              <a:t>дельфин</a:t>
            </a:r>
            <a:endParaRPr lang="ru-RU" sz="3200" kern="0" dirty="0">
              <a:solidFill>
                <a:srgbClr val="000000"/>
              </a:solidFill>
            </a:endParaRPr>
          </a:p>
        </p:txBody>
      </p:sp>
    </p:spTree>
    <p:extLst>
      <p:ext uri="{BB962C8B-B14F-4D97-AF65-F5344CB8AC3E}">
        <p14:creationId xmlns:p14="http://schemas.microsoft.com/office/powerpoint/2010/main" val="310262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a:solidFill>
                  <a:srgbClr val="FF0000"/>
                </a:solidFill>
                <a:latin typeface="Times New Roman" pitchFamily="18" charset="0"/>
                <a:cs typeface="Times New Roman" pitchFamily="18" charset="0"/>
              </a:rPr>
              <a:t>И</a:t>
            </a:r>
            <a:r>
              <a:rPr lang="ru-RU" sz="4800" dirty="0" smtClean="0">
                <a:solidFill>
                  <a:srgbClr val="FF0000"/>
                </a:solidFill>
                <a:latin typeface="Times New Roman" pitchFamily="18" charset="0"/>
                <a:cs typeface="Times New Roman" pitchFamily="18" charset="0"/>
              </a:rPr>
              <a:t>тоги</a:t>
            </a:r>
            <a:endParaRPr lang="ru-RU" sz="4800" dirty="0">
              <a:solidFill>
                <a:srgbClr val="FF0000"/>
              </a:solidFill>
              <a:latin typeface="Times New Roman" pitchFamily="18" charset="0"/>
              <a:cs typeface="Times New Roman" pitchFamily="18" charset="0"/>
            </a:endParaRPr>
          </a:p>
        </p:txBody>
      </p:sp>
      <p:sp>
        <p:nvSpPr>
          <p:cNvPr id="4" name="Прямоугольник 3"/>
          <p:cNvSpPr/>
          <p:nvPr/>
        </p:nvSpPr>
        <p:spPr>
          <a:xfrm rot="820606">
            <a:off x="5959475" y="504050"/>
            <a:ext cx="2071688" cy="91440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4000" b="0" i="0" u="none" strike="noStrike" kern="0" cap="none" spc="0" normalizeH="0" baseline="0" noProof="0" dirty="0">
                <a:ln>
                  <a:noFill/>
                </a:ln>
                <a:solidFill>
                  <a:prstClr val="black"/>
                </a:solidFill>
                <a:effectLst/>
                <a:uLnTx/>
                <a:uFillTx/>
                <a:latin typeface="Calibri"/>
                <a:ea typeface="+mn-ea"/>
                <a:cs typeface="Arial" pitchFamily="34" charset="0"/>
              </a:rPr>
              <a:t>1 место</a:t>
            </a:r>
          </a:p>
        </p:txBody>
      </p:sp>
      <p:sp>
        <p:nvSpPr>
          <p:cNvPr id="5" name="Прямоугольник 4"/>
          <p:cNvSpPr/>
          <p:nvPr/>
        </p:nvSpPr>
        <p:spPr>
          <a:xfrm rot="1347191">
            <a:off x="3306439" y="2799025"/>
            <a:ext cx="2071688" cy="91440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4000" b="0" i="0" u="none" strike="noStrike" kern="0" cap="none" spc="0" normalizeH="0" baseline="0" noProof="0" dirty="0">
                <a:ln>
                  <a:noFill/>
                </a:ln>
                <a:solidFill>
                  <a:prstClr val="black"/>
                </a:solidFill>
                <a:effectLst/>
                <a:uLnTx/>
                <a:uFillTx/>
                <a:latin typeface="Calibri"/>
                <a:ea typeface="+mn-ea"/>
                <a:cs typeface="Arial" pitchFamily="34" charset="0"/>
              </a:rPr>
              <a:t>2 место</a:t>
            </a:r>
          </a:p>
        </p:txBody>
      </p:sp>
      <p:sp>
        <p:nvSpPr>
          <p:cNvPr id="6" name="Прямоугольник 5"/>
          <p:cNvSpPr/>
          <p:nvPr/>
        </p:nvSpPr>
        <p:spPr>
          <a:xfrm rot="20445151">
            <a:off x="3969331" y="5140625"/>
            <a:ext cx="2071687" cy="1063625"/>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4000" b="0" i="0" u="none" strike="noStrike" kern="0" cap="none" spc="0" normalizeH="0" baseline="0" noProof="0" dirty="0">
                <a:ln>
                  <a:noFill/>
                </a:ln>
                <a:solidFill>
                  <a:prstClr val="black"/>
                </a:solidFill>
                <a:effectLst/>
                <a:uLnTx/>
                <a:uFillTx/>
                <a:latin typeface="Calibri"/>
                <a:ea typeface="+mn-ea"/>
                <a:cs typeface="Arial" pitchFamily="34" charset="0"/>
              </a:rPr>
              <a:t>3 место</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4034360"/>
            <a:ext cx="3117726" cy="2559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3013" y="260648"/>
            <a:ext cx="3037334" cy="2515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80744" y="2438066"/>
            <a:ext cx="308096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788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Список использованных источников</a:t>
            </a:r>
            <a:endParaRPr lang="ru-RU" dirty="0"/>
          </a:p>
        </p:txBody>
      </p:sp>
      <p:sp>
        <p:nvSpPr>
          <p:cNvPr id="6" name="Объект 5"/>
          <p:cNvSpPr>
            <a:spLocks noGrp="1"/>
          </p:cNvSpPr>
          <p:nvPr>
            <p:ph idx="1"/>
          </p:nvPr>
        </p:nvSpPr>
        <p:spPr/>
        <p:txBody>
          <a:bodyPr/>
          <a:lstStyle/>
          <a:p>
            <a:pPr marL="0" lvl="0" indent="0">
              <a:buNone/>
            </a:pPr>
            <a:r>
              <a:rPr lang="ru-RU" sz="1600" dirty="0" smtClean="0">
                <a:solidFill>
                  <a:srgbClr val="000000"/>
                </a:solidFill>
              </a:rPr>
              <a:t>      Ребусы </a:t>
            </a:r>
            <a:r>
              <a:rPr lang="en-US" sz="1600" dirty="0">
                <a:solidFill>
                  <a:srgbClr val="000000"/>
                </a:solidFill>
                <a:hlinkClick r:id="rId2"/>
              </a:rPr>
              <a:t>http://</a:t>
            </a:r>
            <a:r>
              <a:rPr lang="en-US" sz="1600" dirty="0" smtClean="0">
                <a:solidFill>
                  <a:srgbClr val="000000"/>
                </a:solidFill>
                <a:hlinkClick r:id="rId2"/>
              </a:rPr>
              <a:t>vremyazabav.ru/images/rebusi/ziv07.jpg</a:t>
            </a:r>
            <a:endParaRPr lang="ru-RU" sz="1600" dirty="0">
              <a:solidFill>
                <a:srgbClr val="000000"/>
              </a:solidFill>
            </a:endParaRPr>
          </a:p>
          <a:p>
            <a:pPr lvl="0"/>
            <a:r>
              <a:rPr lang="ru-RU" sz="1600" dirty="0">
                <a:solidFill>
                  <a:srgbClr val="000000"/>
                </a:solidFill>
              </a:rPr>
              <a:t>Изображение «Бегемоты» </a:t>
            </a:r>
            <a:r>
              <a:rPr lang="en-US" sz="1600" dirty="0">
                <a:solidFill>
                  <a:srgbClr val="000000"/>
                </a:solidFill>
                <a:hlinkClick r:id="rId3"/>
              </a:rPr>
              <a:t>http://www.wallgrad.ru/_</a:t>
            </a:r>
            <a:r>
              <a:rPr lang="en-US" sz="1600" dirty="0" smtClean="0">
                <a:solidFill>
                  <a:srgbClr val="000000"/>
                </a:solidFill>
                <a:hlinkClick r:id="rId3"/>
              </a:rPr>
              <a:t>ph/7/562729072.jpg</a:t>
            </a:r>
            <a:endParaRPr lang="ru-RU" sz="1600" dirty="0" smtClean="0"/>
          </a:p>
          <a:p>
            <a:r>
              <a:rPr lang="ru-RU" sz="1600" dirty="0" smtClean="0"/>
              <a:t>Изображение «Обезьяны» </a:t>
            </a:r>
            <a:r>
              <a:rPr lang="en-US" sz="1600" dirty="0" smtClean="0">
                <a:hlinkClick r:id="rId4"/>
              </a:rPr>
              <a:t>http://img547.imageshack.us/img547/5151/72795978.jpg</a:t>
            </a:r>
            <a:endParaRPr lang="ru-RU" sz="1600" dirty="0" smtClean="0"/>
          </a:p>
          <a:p>
            <a:r>
              <a:rPr lang="ru-RU" sz="1600" dirty="0" smtClean="0"/>
              <a:t>Изображение «Лягушка»</a:t>
            </a:r>
            <a:r>
              <a:rPr lang="en-US" sz="1600" dirty="0" smtClean="0"/>
              <a:t> </a:t>
            </a:r>
            <a:r>
              <a:rPr lang="en-US" sz="1600" dirty="0" smtClean="0">
                <a:hlinkClick r:id="rId5"/>
              </a:rPr>
              <a:t>http://img0.liveinternet.ru/images/attach/c/4/81/946/81946748_lyagushka_puchegl.jpg</a:t>
            </a:r>
            <a:endParaRPr lang="ru-RU" sz="1600" dirty="0" smtClean="0"/>
          </a:p>
          <a:p>
            <a:r>
              <a:rPr lang="ru-RU" sz="1600" dirty="0" smtClean="0"/>
              <a:t>Изображение «Рыба»</a:t>
            </a:r>
            <a:r>
              <a:rPr lang="en-US" sz="1600" dirty="0" smtClean="0"/>
              <a:t> </a:t>
            </a:r>
            <a:r>
              <a:rPr lang="en-US" sz="1600" dirty="0" smtClean="0">
                <a:hlinkClick r:id="rId6"/>
              </a:rPr>
              <a:t>http://cetki.com/uploads/posts/thumbs/1297776533_flora_i_fauna_80.jpg</a:t>
            </a:r>
            <a:endParaRPr lang="ru-RU" sz="1600" dirty="0" smtClean="0"/>
          </a:p>
          <a:p>
            <a:r>
              <a:rPr lang="ru-RU" sz="1600" dirty="0" smtClean="0"/>
              <a:t>Изображение «Мак» </a:t>
            </a:r>
            <a:r>
              <a:rPr lang="en-US" sz="1600" dirty="0" smtClean="0">
                <a:hlinkClick r:id="rId7"/>
              </a:rPr>
              <a:t>http://img0.liveinternet.ru/images/attach/c/2/72/924/72924457_mak_391.jpg</a:t>
            </a:r>
            <a:endParaRPr lang="ru-RU" sz="1600" dirty="0" smtClean="0"/>
          </a:p>
          <a:p>
            <a:r>
              <a:rPr lang="ru-RU" sz="1600" dirty="0"/>
              <a:t>Изображение «Осень»</a:t>
            </a:r>
            <a:r>
              <a:rPr lang="en-US" sz="1600" dirty="0"/>
              <a:t> </a:t>
            </a:r>
            <a:r>
              <a:rPr lang="en-US" sz="1600" dirty="0">
                <a:hlinkClick r:id="rId8"/>
              </a:rPr>
              <a:t>http://stat17.privet.ru/lr/092e0a135a761e94dcc6e968b1a5d41e</a:t>
            </a:r>
            <a:endParaRPr lang="ru-RU" sz="1600" dirty="0"/>
          </a:p>
          <a:p>
            <a:r>
              <a:rPr lang="ru-RU" sz="1600" dirty="0"/>
              <a:t>Изображение «жираф»</a:t>
            </a:r>
            <a:r>
              <a:rPr lang="en-US" sz="1600" dirty="0"/>
              <a:t> </a:t>
            </a:r>
            <a:r>
              <a:rPr lang="en-US" sz="1600" dirty="0">
                <a:hlinkClick r:id="rId9"/>
              </a:rPr>
              <a:t>http://img1.liveinternet.ru/images/attach/c/3/75/361/75361939_1245161235_111944_1280_1024.jpg</a:t>
            </a:r>
            <a:endParaRPr lang="ru-RU" sz="1600" dirty="0"/>
          </a:p>
          <a:p>
            <a:r>
              <a:rPr lang="ru-RU" sz="1600" dirty="0" smtClean="0"/>
              <a:t>Изображение «Заяц»</a:t>
            </a:r>
            <a:endParaRPr lang="ru-RU" sz="1600" dirty="0"/>
          </a:p>
          <a:p>
            <a:r>
              <a:rPr lang="en-US" sz="1600" dirty="0">
                <a:hlinkClick r:id="rId10"/>
              </a:rPr>
              <a:t>http://stat14.privet.ru/lr/0833aa07b2e54e1c1cde6b4ff726c22d</a:t>
            </a:r>
            <a:endParaRPr lang="ru-RU" sz="1600" dirty="0"/>
          </a:p>
          <a:p>
            <a:r>
              <a:rPr lang="ru-RU" sz="1600" dirty="0" smtClean="0"/>
              <a:t>Изображение «Дятел» </a:t>
            </a:r>
            <a:r>
              <a:rPr lang="en-US" sz="1600" dirty="0"/>
              <a:t>http://www.rbcu.ru/upload/forum/upload/666/138_A1321.jpg</a:t>
            </a:r>
            <a:endParaRPr lang="ru-RU" sz="1600" dirty="0"/>
          </a:p>
          <a:p>
            <a:endParaRPr lang="ru-RU" sz="2400" dirty="0" smtClean="0"/>
          </a:p>
          <a:p>
            <a:endParaRPr lang="ru-RU" sz="2400" dirty="0" smtClean="0"/>
          </a:p>
          <a:p>
            <a:endParaRPr lang="ru-RU" sz="2400" dirty="0"/>
          </a:p>
        </p:txBody>
      </p:sp>
    </p:spTree>
    <p:extLst>
      <p:ext uri="{BB962C8B-B14F-4D97-AF65-F5344CB8AC3E}">
        <p14:creationId xmlns:p14="http://schemas.microsoft.com/office/powerpoint/2010/main" val="42121745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Список использованных источников</a:t>
            </a:r>
            <a:endParaRPr lang="ru-RU" dirty="0"/>
          </a:p>
        </p:txBody>
      </p:sp>
      <p:sp>
        <p:nvSpPr>
          <p:cNvPr id="3" name="Объект 2"/>
          <p:cNvSpPr>
            <a:spLocks noGrp="1"/>
          </p:cNvSpPr>
          <p:nvPr>
            <p:ph idx="1"/>
          </p:nvPr>
        </p:nvSpPr>
        <p:spPr>
          <a:xfrm>
            <a:off x="539552" y="1484784"/>
            <a:ext cx="8229600" cy="4929411"/>
          </a:xfrm>
        </p:spPr>
        <p:txBody>
          <a:bodyPr/>
          <a:lstStyle/>
          <a:p>
            <a:r>
              <a:rPr lang="ru-RU" sz="1600" dirty="0" smtClean="0"/>
              <a:t>Изображение «Тигр» </a:t>
            </a:r>
            <a:r>
              <a:rPr lang="en-US" sz="1600" dirty="0" smtClean="0">
                <a:hlinkClick r:id="rId2"/>
              </a:rPr>
              <a:t>http://img.mota.ru/upload/wallpapers/2009/07/15/11/02/3824/animals_882-crop.jpg</a:t>
            </a:r>
            <a:endParaRPr lang="ru-RU" sz="1600" dirty="0" smtClean="0"/>
          </a:p>
          <a:p>
            <a:r>
              <a:rPr lang="ru-RU" sz="1600" dirty="0" smtClean="0"/>
              <a:t>Изображение «Конь»</a:t>
            </a:r>
          </a:p>
          <a:p>
            <a:r>
              <a:rPr lang="en-US" sz="1600" dirty="0" smtClean="0">
                <a:hlinkClick r:id="rId3"/>
              </a:rPr>
              <a:t>http://stat17.privet.ru/lr/091b638a7b1a9d7ec47f9ecd6f1f4129</a:t>
            </a:r>
            <a:endParaRPr lang="ru-RU" sz="1600" dirty="0" smtClean="0"/>
          </a:p>
          <a:p>
            <a:r>
              <a:rPr lang="ru-RU" sz="1600" dirty="0" smtClean="0"/>
              <a:t>Изображение «Белка»</a:t>
            </a:r>
          </a:p>
          <a:p>
            <a:r>
              <a:rPr lang="en-US" sz="1600" dirty="0" smtClean="0">
                <a:hlinkClick r:id="rId4"/>
              </a:rPr>
              <a:t>http://funzoo.ru/uploads/posts/2010-03/1268673011_priroda-mati003.jpg</a:t>
            </a:r>
            <a:endParaRPr lang="ru-RU" sz="1600" dirty="0" smtClean="0"/>
          </a:p>
          <a:p>
            <a:r>
              <a:rPr lang="ru-RU" sz="1600" dirty="0" smtClean="0"/>
              <a:t>Изображение «Пчела»</a:t>
            </a:r>
          </a:p>
          <a:p>
            <a:r>
              <a:rPr lang="en-US" sz="1600" dirty="0" smtClean="0"/>
              <a:t>http://ymnitsi.ucoz.ru/interesnye_fakty_iz_zhizni_zhivotnyh_i_rastenij_4.jpg</a:t>
            </a:r>
            <a:endParaRPr lang="ru-RU" sz="1600" dirty="0" smtClean="0"/>
          </a:p>
          <a:p>
            <a:r>
              <a:rPr lang="ru-RU" sz="1600" dirty="0" smtClean="0"/>
              <a:t>Изображение «Волк»</a:t>
            </a:r>
          </a:p>
          <a:p>
            <a:r>
              <a:rPr lang="ru-RU" sz="1600" dirty="0" smtClean="0"/>
              <a:t> </a:t>
            </a:r>
            <a:r>
              <a:rPr lang="en-US" sz="1600" dirty="0" smtClean="0">
                <a:hlinkClick r:id="rId5"/>
              </a:rPr>
              <a:t>http://www.volynnews.com/files/news/2008/06-18/176-1u.jpg</a:t>
            </a:r>
            <a:endParaRPr lang="ru-RU" sz="1600" dirty="0" smtClean="0"/>
          </a:p>
          <a:p>
            <a:pPr lvl="0"/>
            <a:r>
              <a:rPr lang="ru-RU" sz="1600" dirty="0" smtClean="0">
                <a:solidFill>
                  <a:srgbClr val="000000"/>
                </a:solidFill>
              </a:rPr>
              <a:t>Изображение «Лиса» </a:t>
            </a:r>
            <a:r>
              <a:rPr lang="en-US" sz="1600" dirty="0">
                <a:solidFill>
                  <a:srgbClr val="000000"/>
                </a:solidFill>
                <a:hlinkClick r:id="rId6"/>
              </a:rPr>
              <a:t>http://stat17.privet.ru/lr/0931592c02800afe695fbd8a3b0ae1a7</a:t>
            </a:r>
            <a:endParaRPr lang="ru-RU" sz="1600" dirty="0">
              <a:solidFill>
                <a:srgbClr val="000000"/>
              </a:solidFill>
            </a:endParaRPr>
          </a:p>
          <a:p>
            <a:pPr lvl="0"/>
            <a:r>
              <a:rPr lang="ru-RU" sz="1600" dirty="0" smtClean="0">
                <a:solidFill>
                  <a:srgbClr val="000000"/>
                </a:solidFill>
              </a:rPr>
              <a:t>Изображение «Осел» </a:t>
            </a:r>
            <a:r>
              <a:rPr lang="en-US" sz="1600" dirty="0">
                <a:solidFill>
                  <a:srgbClr val="000000"/>
                </a:solidFill>
                <a:hlinkClick r:id="rId7"/>
              </a:rPr>
              <a:t>http://www.safarinow.com/db/id/504017/g252596.jpg</a:t>
            </a:r>
            <a:endParaRPr lang="ru-RU" sz="1600" dirty="0">
              <a:solidFill>
                <a:srgbClr val="000000"/>
              </a:solidFill>
            </a:endParaRPr>
          </a:p>
          <a:p>
            <a:pPr lvl="0"/>
            <a:r>
              <a:rPr lang="ru-RU" sz="1600" dirty="0" smtClean="0">
                <a:solidFill>
                  <a:srgbClr val="000000"/>
                </a:solidFill>
              </a:rPr>
              <a:t>Изображение «Тигр </a:t>
            </a:r>
            <a:r>
              <a:rPr lang="ru-RU" sz="1600" dirty="0">
                <a:solidFill>
                  <a:srgbClr val="000000"/>
                </a:solidFill>
              </a:rPr>
              <a:t>с </a:t>
            </a:r>
            <a:r>
              <a:rPr lang="ru-RU" sz="1600" dirty="0" smtClean="0">
                <a:solidFill>
                  <a:srgbClr val="000000"/>
                </a:solidFill>
              </a:rPr>
              <a:t>тигренком» </a:t>
            </a:r>
            <a:r>
              <a:rPr lang="en-US" sz="1600" dirty="0">
                <a:solidFill>
                  <a:srgbClr val="000000"/>
                </a:solidFill>
                <a:hlinkClick r:id="rId8"/>
              </a:rPr>
              <a:t>http://s55.radikal.ru/i149/1010/44/df1cecc93d8b.jpg</a:t>
            </a:r>
            <a:endParaRPr lang="ru-RU" sz="1600" dirty="0">
              <a:solidFill>
                <a:srgbClr val="000000"/>
              </a:solidFill>
            </a:endParaRPr>
          </a:p>
          <a:p>
            <a:pPr lvl="0"/>
            <a:r>
              <a:rPr lang="ru-RU" sz="1600" dirty="0" smtClean="0">
                <a:solidFill>
                  <a:srgbClr val="000000"/>
                </a:solidFill>
              </a:rPr>
              <a:t>Изображение «Черепаха» </a:t>
            </a:r>
            <a:r>
              <a:rPr lang="en-US" sz="1600" dirty="0">
                <a:solidFill>
                  <a:srgbClr val="000000"/>
                </a:solidFill>
              </a:rPr>
              <a:t>http://cs5889.vkontakte.ru/u33085317/138302754/y_bf816f52.jpg</a:t>
            </a:r>
            <a:endParaRPr lang="ru-RU" sz="1600" dirty="0">
              <a:solidFill>
                <a:srgbClr val="000000"/>
              </a:solidFill>
            </a:endParaRPr>
          </a:p>
          <a:p>
            <a:pPr lvl="0"/>
            <a:r>
              <a:rPr lang="en-US" sz="1600" dirty="0" smtClean="0">
                <a:solidFill>
                  <a:srgbClr val="000000"/>
                </a:solidFill>
              </a:rPr>
              <a:t>http</a:t>
            </a:r>
            <a:r>
              <a:rPr lang="en-US" sz="1600" dirty="0">
                <a:solidFill>
                  <a:srgbClr val="000000"/>
                </a:solidFill>
              </a:rPr>
              <a:t>://vremyazabav.ru/images/rebusi/reb_animals.jpg</a:t>
            </a:r>
            <a:endParaRPr lang="ru-RU" sz="1600" dirty="0">
              <a:solidFill>
                <a:srgbClr val="000000"/>
              </a:solidFill>
            </a:endParaRPr>
          </a:p>
          <a:p>
            <a:pPr marL="0" indent="0">
              <a:buNone/>
            </a:pPr>
            <a:endParaRPr lang="ru-RU" sz="2400" dirty="0" smtClean="0"/>
          </a:p>
          <a:p>
            <a:endParaRPr lang="ru-RU" sz="2400" dirty="0"/>
          </a:p>
        </p:txBody>
      </p:sp>
    </p:spTree>
    <p:extLst>
      <p:ext uri="{BB962C8B-B14F-4D97-AF65-F5344CB8AC3E}">
        <p14:creationId xmlns:p14="http://schemas.microsoft.com/office/powerpoint/2010/main" val="1774525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z="4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Биологические шарады</a:t>
            </a:r>
            <a:endParaRPr lang="ru-RU" dirty="0"/>
          </a:p>
        </p:txBody>
      </p:sp>
      <p:sp>
        <p:nvSpPr>
          <p:cNvPr id="3" name="Объект 2"/>
          <p:cNvSpPr>
            <a:spLocks noGrp="1"/>
          </p:cNvSpPr>
          <p:nvPr>
            <p:ph idx="1"/>
          </p:nvPr>
        </p:nvSpPr>
        <p:spPr>
          <a:xfrm>
            <a:off x="457200" y="1600201"/>
            <a:ext cx="8229600" cy="2476872"/>
          </a:xfrm>
        </p:spPr>
        <p:txBody>
          <a:bodyPr/>
          <a:lstStyle/>
          <a:p>
            <a:pPr marL="0" indent="0" algn="ctr">
              <a:buNone/>
            </a:pPr>
            <a:r>
              <a:rPr lang="ru-RU" sz="4400" dirty="0" smtClean="0">
                <a:solidFill>
                  <a:schemeClr val="accent2"/>
                </a:solidFill>
                <a:latin typeface="Times New Roman" pitchFamily="18" charset="0"/>
                <a:cs typeface="Times New Roman" pitchFamily="18" charset="0"/>
              </a:rPr>
              <a:t>С буквой «Р» в саду расцветает,</a:t>
            </a:r>
          </a:p>
          <a:p>
            <a:pPr marL="0" indent="0" algn="ctr">
              <a:buNone/>
            </a:pPr>
            <a:r>
              <a:rPr lang="ru-RU" sz="4400" dirty="0" smtClean="0">
                <a:solidFill>
                  <a:schemeClr val="accent2"/>
                </a:solidFill>
                <a:latin typeface="Times New Roman" pitchFamily="18" charset="0"/>
                <a:cs typeface="Times New Roman" pitchFamily="18" charset="0"/>
              </a:rPr>
              <a:t>Тех кто не ест, с буквой «К» забодает</a:t>
            </a:r>
            <a:endParaRPr lang="ru-RU" sz="4400" dirty="0">
              <a:solidFill>
                <a:schemeClr val="accent2"/>
              </a:solidFill>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3429000"/>
            <a:ext cx="180020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66424" y="3429000"/>
            <a:ext cx="2005976" cy="30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20905" y="4597697"/>
            <a:ext cx="165258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65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animEffect transition="in" filter="barn(inVertical)">
                                      <p:cBhvr>
                                        <p:cTn id="15" dur="500"/>
                                        <p:tgtEl>
                                          <p:spTgt spid="12290"/>
                                        </p:tgtEl>
                                      </p:cBhvr>
                                    </p:animEffect>
                                  </p:childTnLst>
                                </p:cTn>
                              </p:par>
                              <p:par>
                                <p:cTn id="16" presetID="16" presetClass="entr" presetSubtype="21" fill="hold" nodeType="withEffect">
                                  <p:stCondLst>
                                    <p:cond delay="0"/>
                                  </p:stCondLst>
                                  <p:childTnLst>
                                    <p:set>
                                      <p:cBhvr>
                                        <p:cTn id="17" dur="1" fill="hold">
                                          <p:stCondLst>
                                            <p:cond delay="0"/>
                                          </p:stCondLst>
                                        </p:cTn>
                                        <p:tgtEl>
                                          <p:spTgt spid="12291"/>
                                        </p:tgtEl>
                                        <p:attrNameLst>
                                          <p:attrName>style.visibility</p:attrName>
                                        </p:attrNameLst>
                                      </p:cBhvr>
                                      <p:to>
                                        <p:strVal val="visible"/>
                                      </p:to>
                                    </p:set>
                                    <p:animEffect transition="in" filter="barn(inVertical)">
                                      <p:cBhvr>
                                        <p:cTn id="18" dur="500"/>
                                        <p:tgtEl>
                                          <p:spTgt spid="12291"/>
                                        </p:tgtEl>
                                      </p:cBhvr>
                                    </p:animEffect>
                                  </p:childTnLst>
                                </p:cTn>
                              </p:par>
                              <p:par>
                                <p:cTn id="19" presetID="16" presetClass="entr" presetSubtype="21" fill="hold" nodeType="withEffect">
                                  <p:stCondLst>
                                    <p:cond delay="0"/>
                                  </p:stCondLst>
                                  <p:childTnLst>
                                    <p:set>
                                      <p:cBhvr>
                                        <p:cTn id="20" dur="1" fill="hold">
                                          <p:stCondLst>
                                            <p:cond delay="0"/>
                                          </p:stCondLst>
                                        </p:cTn>
                                        <p:tgtEl>
                                          <p:spTgt spid="12292"/>
                                        </p:tgtEl>
                                        <p:attrNameLst>
                                          <p:attrName>style.visibility</p:attrName>
                                        </p:attrNameLst>
                                      </p:cBhvr>
                                      <p:to>
                                        <p:strVal val="visible"/>
                                      </p:to>
                                    </p:set>
                                    <p:animEffect transition="in" filter="barn(inVertical)">
                                      <p:cBhvr>
                                        <p:cTn id="21"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solidFill>
                  <a:srgbClr val="FF0000"/>
                </a:solidFill>
                <a:latin typeface="Times New Roman" pitchFamily="18" charset="0"/>
                <a:cs typeface="Times New Roman" pitchFamily="18" charset="0"/>
              </a:rPr>
              <a:t>Биологические шарады</a:t>
            </a:r>
            <a:endParaRPr lang="ru-RU" sz="48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200" y="1600201"/>
            <a:ext cx="8229600" cy="1684784"/>
          </a:xfrm>
        </p:spPr>
        <p:txBody>
          <a:bodyPr/>
          <a:lstStyle/>
          <a:p>
            <a:pPr marL="0" lvl="0" indent="0" algn="ctr" eaLnBrk="1" fontAlgn="auto" hangingPunct="1">
              <a:spcBef>
                <a:spcPts val="0"/>
              </a:spcBef>
              <a:spcAft>
                <a:spcPts val="0"/>
              </a:spcAft>
              <a:buNone/>
            </a:pPr>
            <a:r>
              <a:rPr lang="ru-RU" sz="4400" kern="1200" dirty="0">
                <a:solidFill>
                  <a:schemeClr val="accent2"/>
                </a:solidFill>
                <a:latin typeface="Times New Roman" pitchFamily="18" charset="0"/>
                <a:cs typeface="Times New Roman" pitchFamily="18" charset="0"/>
              </a:rPr>
              <a:t>С буквой «И» - фонтан пускает,</a:t>
            </a:r>
          </a:p>
          <a:p>
            <a:pPr marL="0" lvl="0" indent="0" algn="ctr" eaLnBrk="1" fontAlgn="auto" hangingPunct="1">
              <a:spcBef>
                <a:spcPts val="0"/>
              </a:spcBef>
              <a:spcAft>
                <a:spcPts val="0"/>
              </a:spcAft>
              <a:buNone/>
            </a:pPr>
            <a:r>
              <a:rPr lang="ru-RU" sz="4400" kern="1200" dirty="0">
                <a:solidFill>
                  <a:schemeClr val="accent2"/>
                </a:solidFill>
                <a:latin typeface="Times New Roman" pitchFamily="18" charset="0"/>
                <a:cs typeface="Times New Roman" pitchFamily="18" charset="0"/>
              </a:rPr>
              <a:t>Сливки с буквой «О» лакает.</a:t>
            </a:r>
          </a:p>
          <a:p>
            <a:pPr marL="0" indent="0" algn="ctr">
              <a:buNone/>
            </a:pPr>
            <a:endParaRPr lang="ru-RU" sz="4400" dirty="0">
              <a:solidFill>
                <a:schemeClr val="accent2"/>
              </a:solidFill>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1600" y="3140968"/>
            <a:ext cx="2016224"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84168" y="3140968"/>
            <a:ext cx="180020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63888" y="4293096"/>
            <a:ext cx="1656184" cy="54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64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171"/>
                                        </p:tgtEl>
                                        <p:attrNameLst>
                                          <p:attrName>style.visibility</p:attrName>
                                        </p:attrNameLst>
                                      </p:cBhvr>
                                      <p:to>
                                        <p:strVal val="visible"/>
                                      </p:to>
                                    </p:set>
                                    <p:animEffect transition="in" filter="barn(inVertical)">
                                      <p:cBhvr>
                                        <p:cTn id="15" dur="500"/>
                                        <p:tgtEl>
                                          <p:spTgt spid="7171"/>
                                        </p:tgtEl>
                                      </p:cBhvr>
                                    </p:animEffect>
                                  </p:childTnLst>
                                </p:cTn>
                              </p:par>
                              <p:par>
                                <p:cTn id="16" presetID="16" presetClass="entr" presetSubtype="21" fill="hold" nodeType="withEffect">
                                  <p:stCondLst>
                                    <p:cond delay="0"/>
                                  </p:stCondLst>
                                  <p:childTnLst>
                                    <p:set>
                                      <p:cBhvr>
                                        <p:cTn id="17" dur="1" fill="hold">
                                          <p:stCondLst>
                                            <p:cond delay="0"/>
                                          </p:stCondLst>
                                        </p:cTn>
                                        <p:tgtEl>
                                          <p:spTgt spid="7172"/>
                                        </p:tgtEl>
                                        <p:attrNameLst>
                                          <p:attrName>style.visibility</p:attrName>
                                        </p:attrNameLst>
                                      </p:cBhvr>
                                      <p:to>
                                        <p:strVal val="visible"/>
                                      </p:to>
                                    </p:set>
                                    <p:animEffect transition="in" filter="barn(inVertical)">
                                      <p:cBhvr>
                                        <p:cTn id="18" dur="500"/>
                                        <p:tgtEl>
                                          <p:spTgt spid="7172"/>
                                        </p:tgtEl>
                                      </p:cBhvr>
                                    </p:animEffect>
                                  </p:childTnLst>
                                </p:cTn>
                              </p:par>
                              <p:par>
                                <p:cTn id="19" presetID="16" presetClass="entr" presetSubtype="21" fill="hold" nodeType="withEffect">
                                  <p:stCondLst>
                                    <p:cond delay="0"/>
                                  </p:stCondLst>
                                  <p:childTnLst>
                                    <p:set>
                                      <p:cBhvr>
                                        <p:cTn id="20" dur="1" fill="hold">
                                          <p:stCondLst>
                                            <p:cond delay="0"/>
                                          </p:stCondLst>
                                        </p:cTn>
                                        <p:tgtEl>
                                          <p:spTgt spid="7174"/>
                                        </p:tgtEl>
                                        <p:attrNameLst>
                                          <p:attrName>style.visibility</p:attrName>
                                        </p:attrNameLst>
                                      </p:cBhvr>
                                      <p:to>
                                        <p:strVal val="visible"/>
                                      </p:to>
                                    </p:set>
                                    <p:animEffect transition="in" filter="barn(inVertical)">
                                      <p:cBhvr>
                                        <p:cTn id="21"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z="4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Биологические шарады</a:t>
            </a:r>
            <a:endParaRPr lang="ru-RU" dirty="0"/>
          </a:p>
        </p:txBody>
      </p:sp>
      <p:sp>
        <p:nvSpPr>
          <p:cNvPr id="3" name="Объект 2"/>
          <p:cNvSpPr>
            <a:spLocks noGrp="1"/>
          </p:cNvSpPr>
          <p:nvPr>
            <p:ph idx="1"/>
          </p:nvPr>
        </p:nvSpPr>
        <p:spPr>
          <a:xfrm>
            <a:off x="107504" y="1600201"/>
            <a:ext cx="8579296" cy="2260848"/>
          </a:xfrm>
        </p:spPr>
        <p:txBody>
          <a:bodyPr/>
          <a:lstStyle/>
          <a:p>
            <a:pPr marL="0" lvl="0" indent="0" algn="ctr" eaLnBrk="1" fontAlgn="auto" hangingPunct="1">
              <a:spcBef>
                <a:spcPts val="0"/>
              </a:spcBef>
              <a:spcAft>
                <a:spcPts val="0"/>
              </a:spcAft>
              <a:buNone/>
            </a:pPr>
            <a:r>
              <a:rPr lang="ru-RU" sz="4400" kern="1200" dirty="0" smtClean="0">
                <a:solidFill>
                  <a:schemeClr val="accent2"/>
                </a:solidFill>
                <a:latin typeface="Times New Roman" pitchFamily="18" charset="0"/>
                <a:cs typeface="Times New Roman" pitchFamily="18" charset="0"/>
              </a:rPr>
              <a:t>С </a:t>
            </a:r>
            <a:r>
              <a:rPr lang="ru-RU" sz="4400" kern="1200" dirty="0">
                <a:solidFill>
                  <a:schemeClr val="accent2"/>
                </a:solidFill>
                <a:latin typeface="Times New Roman" pitchFamily="18" charset="0"/>
                <a:cs typeface="Times New Roman" pitchFamily="18" charset="0"/>
              </a:rPr>
              <a:t>буквой «Р» - он в облаках </a:t>
            </a:r>
            <a:r>
              <a:rPr lang="ru-RU" sz="4400" kern="1200" dirty="0" smtClean="0">
                <a:solidFill>
                  <a:schemeClr val="accent2"/>
                </a:solidFill>
                <a:latin typeface="Times New Roman" pitchFamily="18" charset="0"/>
                <a:cs typeface="Times New Roman" pitchFamily="18" charset="0"/>
              </a:rPr>
              <a:t>парит,</a:t>
            </a:r>
          </a:p>
          <a:p>
            <a:pPr marL="0" lvl="0" indent="0" algn="ctr" eaLnBrk="1" fontAlgn="auto" hangingPunct="1">
              <a:spcBef>
                <a:spcPts val="0"/>
              </a:spcBef>
              <a:spcAft>
                <a:spcPts val="0"/>
              </a:spcAft>
              <a:buNone/>
            </a:pPr>
            <a:r>
              <a:rPr lang="ru-RU" sz="4400" kern="1200" dirty="0" smtClean="0">
                <a:solidFill>
                  <a:schemeClr val="accent2"/>
                </a:solidFill>
                <a:latin typeface="Times New Roman" pitchFamily="18" charset="0"/>
                <a:cs typeface="Times New Roman" pitchFamily="18" charset="0"/>
              </a:rPr>
              <a:t>С </a:t>
            </a:r>
            <a:r>
              <a:rPr lang="ru-RU" sz="4400" kern="1200" dirty="0">
                <a:solidFill>
                  <a:schemeClr val="accent2"/>
                </a:solidFill>
                <a:latin typeface="Times New Roman" pitchFamily="18" charset="0"/>
                <a:cs typeface="Times New Roman" pitchFamily="18" charset="0"/>
              </a:rPr>
              <a:t>буквой «С» - упрямством знаменит.</a:t>
            </a:r>
          </a:p>
          <a:p>
            <a:pPr marL="0" indent="0">
              <a:buNone/>
            </a:pPr>
            <a:endParaRPr lang="ru-RU" sz="4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5616" y="3573016"/>
            <a:ext cx="180020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28184" y="3573016"/>
            <a:ext cx="172819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912" y="4581128"/>
            <a:ext cx="165258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85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animEffect transition="in" filter="barn(inVertical)">
                                      <p:cBhvr>
                                        <p:cTn id="15" dur="500"/>
                                        <p:tgtEl>
                                          <p:spTgt spid="10242"/>
                                        </p:tgtEl>
                                      </p:cBhvr>
                                    </p:animEffect>
                                  </p:childTnLst>
                                </p:cTn>
                              </p:par>
                              <p:par>
                                <p:cTn id="16" presetID="16" presetClass="entr" presetSubtype="21" fill="hold" nodeType="withEffect">
                                  <p:stCondLst>
                                    <p:cond delay="0"/>
                                  </p:stCondLst>
                                  <p:childTnLst>
                                    <p:set>
                                      <p:cBhvr>
                                        <p:cTn id="17" dur="1" fill="hold">
                                          <p:stCondLst>
                                            <p:cond delay="0"/>
                                          </p:stCondLst>
                                        </p:cTn>
                                        <p:tgtEl>
                                          <p:spTgt spid="10243"/>
                                        </p:tgtEl>
                                        <p:attrNameLst>
                                          <p:attrName>style.visibility</p:attrName>
                                        </p:attrNameLst>
                                      </p:cBhvr>
                                      <p:to>
                                        <p:strVal val="visible"/>
                                      </p:to>
                                    </p:set>
                                    <p:animEffect transition="in" filter="barn(inVertical)">
                                      <p:cBhvr>
                                        <p:cTn id="18" dur="500"/>
                                        <p:tgtEl>
                                          <p:spTgt spid="10243"/>
                                        </p:tgtEl>
                                      </p:cBhvr>
                                    </p:animEffect>
                                  </p:childTnLst>
                                </p:cTn>
                              </p:par>
                              <p:par>
                                <p:cTn id="19" presetID="16" presetClass="entr" presetSubtype="21" fill="hold" nodeType="withEffect">
                                  <p:stCondLst>
                                    <p:cond delay="0"/>
                                  </p:stCondLst>
                                  <p:childTnLst>
                                    <p:set>
                                      <p:cBhvr>
                                        <p:cTn id="20" dur="1" fill="hold">
                                          <p:stCondLst>
                                            <p:cond delay="0"/>
                                          </p:stCondLst>
                                        </p:cTn>
                                        <p:tgtEl>
                                          <p:spTgt spid="10244"/>
                                        </p:tgtEl>
                                        <p:attrNameLst>
                                          <p:attrName>style.visibility</p:attrName>
                                        </p:attrNameLst>
                                      </p:cBhvr>
                                      <p:to>
                                        <p:strVal val="visible"/>
                                      </p:to>
                                    </p:set>
                                    <p:animEffect transition="in" filter="barn(inVertical)">
                                      <p:cBhvr>
                                        <p:cTn id="21"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z="4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Биологические шарады</a:t>
            </a:r>
            <a:endParaRPr lang="ru-RU" dirty="0"/>
          </a:p>
        </p:txBody>
      </p:sp>
      <p:sp>
        <p:nvSpPr>
          <p:cNvPr id="3" name="Объект 2"/>
          <p:cNvSpPr>
            <a:spLocks noGrp="1"/>
          </p:cNvSpPr>
          <p:nvPr>
            <p:ph idx="1"/>
          </p:nvPr>
        </p:nvSpPr>
        <p:spPr>
          <a:xfrm>
            <a:off x="457200" y="1600201"/>
            <a:ext cx="8579296" cy="1684784"/>
          </a:xfrm>
        </p:spPr>
        <p:txBody>
          <a:bodyPr/>
          <a:lstStyle/>
          <a:p>
            <a:pPr marL="0" lvl="0" indent="0" eaLnBrk="1" fontAlgn="auto" hangingPunct="1">
              <a:spcBef>
                <a:spcPts val="0"/>
              </a:spcBef>
              <a:spcAft>
                <a:spcPts val="0"/>
              </a:spcAft>
              <a:buNone/>
            </a:pPr>
            <a:r>
              <a:rPr lang="ru-RU" sz="4400" kern="1200" dirty="0">
                <a:solidFill>
                  <a:schemeClr val="accent2"/>
                </a:solidFill>
                <a:latin typeface="Times New Roman" pitchFamily="18" charset="0"/>
                <a:cs typeface="Times New Roman" pitchFamily="18" charset="0"/>
              </a:rPr>
              <a:t>С буквой «Р» - я задом пячусь,</a:t>
            </a:r>
          </a:p>
          <a:p>
            <a:pPr marL="0" lvl="0" indent="0" eaLnBrk="1" fontAlgn="auto" hangingPunct="1">
              <a:spcBef>
                <a:spcPts val="0"/>
              </a:spcBef>
              <a:spcAft>
                <a:spcPts val="0"/>
              </a:spcAft>
              <a:buNone/>
            </a:pPr>
            <a:r>
              <a:rPr lang="ru-RU" sz="4400" kern="1200" dirty="0">
                <a:solidFill>
                  <a:schemeClr val="accent2"/>
                </a:solidFill>
                <a:latin typeface="Times New Roman" pitchFamily="18" charset="0"/>
                <a:cs typeface="Times New Roman" pitchFamily="18" charset="0"/>
              </a:rPr>
              <a:t>С буквой «М» - я в булке прячусь.</a:t>
            </a:r>
          </a:p>
          <a:p>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26544" y="3346116"/>
            <a:ext cx="177730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95323" y="3429000"/>
            <a:ext cx="1806550" cy="3069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57481" y="4423118"/>
            <a:ext cx="16525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7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barn(inVertical)">
                                      <p:cBhvr>
                                        <p:cTn id="15" dur="500"/>
                                        <p:tgtEl>
                                          <p:spTgt spid="11266"/>
                                        </p:tgtEl>
                                      </p:cBhvr>
                                    </p:animEffect>
                                  </p:childTnLst>
                                </p:cTn>
                              </p:par>
                              <p:par>
                                <p:cTn id="16" presetID="16" presetClass="entr" presetSubtype="21" fill="hold" nodeType="withEffect">
                                  <p:stCondLst>
                                    <p:cond delay="0"/>
                                  </p:stCondLst>
                                  <p:childTnLst>
                                    <p:set>
                                      <p:cBhvr>
                                        <p:cTn id="17" dur="1" fill="hold">
                                          <p:stCondLst>
                                            <p:cond delay="0"/>
                                          </p:stCondLst>
                                        </p:cTn>
                                        <p:tgtEl>
                                          <p:spTgt spid="11268"/>
                                        </p:tgtEl>
                                        <p:attrNameLst>
                                          <p:attrName>style.visibility</p:attrName>
                                        </p:attrNameLst>
                                      </p:cBhvr>
                                      <p:to>
                                        <p:strVal val="visible"/>
                                      </p:to>
                                    </p:set>
                                    <p:animEffect transition="in" filter="barn(inVertical)">
                                      <p:cBhvr>
                                        <p:cTn id="18" dur="500"/>
                                        <p:tgtEl>
                                          <p:spTgt spid="11268"/>
                                        </p:tgtEl>
                                      </p:cBhvr>
                                    </p:animEffect>
                                  </p:childTnLst>
                                </p:cTn>
                              </p:par>
                              <p:par>
                                <p:cTn id="19" presetID="16" presetClass="entr" presetSubtype="21" fill="hold" nodeType="withEffect">
                                  <p:stCondLst>
                                    <p:cond delay="0"/>
                                  </p:stCondLst>
                                  <p:childTnLst>
                                    <p:set>
                                      <p:cBhvr>
                                        <p:cTn id="20" dur="1" fill="hold">
                                          <p:stCondLst>
                                            <p:cond delay="0"/>
                                          </p:stCondLst>
                                        </p:cTn>
                                        <p:tgtEl>
                                          <p:spTgt spid="11269"/>
                                        </p:tgtEl>
                                        <p:attrNameLst>
                                          <p:attrName>style.visibility</p:attrName>
                                        </p:attrNameLst>
                                      </p:cBhvr>
                                      <p:to>
                                        <p:strVal val="visible"/>
                                      </p:to>
                                    </p:set>
                                    <p:animEffect transition="in" filter="barn(inVertical)">
                                      <p:cBhvr>
                                        <p:cTn id="21"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994122"/>
          </a:xfrm>
        </p:spPr>
        <p:txBody>
          <a:bodyPr/>
          <a:lstStyle/>
          <a:p>
            <a:r>
              <a:rPr kumimoji="0" lang="ru-RU" sz="48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Биологические шарады</a:t>
            </a:r>
            <a:endParaRPr lang="ru-RU" dirty="0"/>
          </a:p>
        </p:txBody>
      </p:sp>
      <p:sp>
        <p:nvSpPr>
          <p:cNvPr id="3" name="Объект 2"/>
          <p:cNvSpPr>
            <a:spLocks noGrp="1"/>
          </p:cNvSpPr>
          <p:nvPr>
            <p:ph idx="1"/>
          </p:nvPr>
        </p:nvSpPr>
        <p:spPr>
          <a:xfrm>
            <a:off x="467544" y="908721"/>
            <a:ext cx="8229600" cy="2520280"/>
          </a:xfrm>
        </p:spPr>
        <p:txBody>
          <a:bodyPr/>
          <a:lstStyle/>
          <a:p>
            <a:pPr marL="0" indent="0" algn="ctr">
              <a:buNone/>
            </a:pPr>
            <a:r>
              <a:rPr lang="ru-RU" dirty="0" smtClean="0">
                <a:solidFill>
                  <a:schemeClr val="accent2"/>
                </a:solidFill>
                <a:latin typeface="Times New Roman" pitchFamily="18" charset="0"/>
                <a:cs typeface="Times New Roman" pitchFamily="18" charset="0"/>
              </a:rPr>
              <a:t>С первой «С» - огромная я птица, что летать не может научиться.</a:t>
            </a:r>
          </a:p>
          <a:p>
            <a:pPr marL="0" indent="0" algn="ctr">
              <a:buNone/>
            </a:pPr>
            <a:r>
              <a:rPr lang="ru-RU" dirty="0" smtClean="0">
                <a:solidFill>
                  <a:schemeClr val="accent2"/>
                </a:solidFill>
                <a:latin typeface="Times New Roman" pitchFamily="18" charset="0"/>
                <a:cs typeface="Times New Roman" pitchFamily="18" charset="0"/>
              </a:rPr>
              <a:t>С первой «Ш» - меня должны все знать:</a:t>
            </a:r>
          </a:p>
          <a:p>
            <a:pPr marL="0" indent="0" algn="ctr">
              <a:buNone/>
            </a:pPr>
            <a:r>
              <a:rPr lang="ru-RU" dirty="0" smtClean="0">
                <a:solidFill>
                  <a:schemeClr val="accent2"/>
                </a:solidFill>
                <a:latin typeface="Times New Roman" pitchFamily="18" charset="0"/>
                <a:cs typeface="Times New Roman" pitchFamily="18" charset="0"/>
              </a:rPr>
              <a:t>Вальсов много ведь сумел я написать.</a:t>
            </a:r>
            <a:endParaRPr lang="ru-RU" dirty="0">
              <a:solidFill>
                <a:schemeClr val="accent2"/>
              </a:solidFill>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7624" y="3212976"/>
            <a:ext cx="2304256" cy="341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8144" y="3181008"/>
            <a:ext cx="2304256" cy="341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912" y="4389653"/>
            <a:ext cx="16525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80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barn(inVertical)">
                                      <p:cBhvr>
                                        <p:cTn id="18" dur="500"/>
                                        <p:tgtEl>
                                          <p:spTgt spid="14338"/>
                                        </p:tgtEl>
                                      </p:cBhvr>
                                    </p:animEffect>
                                  </p:childTnLst>
                                </p:cTn>
                              </p:par>
                              <p:par>
                                <p:cTn id="19" presetID="16" presetClass="entr" presetSubtype="21" fill="hold" nodeType="withEffect">
                                  <p:stCondLst>
                                    <p:cond delay="0"/>
                                  </p:stCondLst>
                                  <p:childTnLst>
                                    <p:set>
                                      <p:cBhvr>
                                        <p:cTn id="20" dur="1" fill="hold">
                                          <p:stCondLst>
                                            <p:cond delay="0"/>
                                          </p:stCondLst>
                                        </p:cTn>
                                        <p:tgtEl>
                                          <p:spTgt spid="14339"/>
                                        </p:tgtEl>
                                        <p:attrNameLst>
                                          <p:attrName>style.visibility</p:attrName>
                                        </p:attrNameLst>
                                      </p:cBhvr>
                                      <p:to>
                                        <p:strVal val="visible"/>
                                      </p:to>
                                    </p:set>
                                    <p:animEffect transition="in" filter="barn(inVertical)">
                                      <p:cBhvr>
                                        <p:cTn id="21" dur="500"/>
                                        <p:tgtEl>
                                          <p:spTgt spid="14339"/>
                                        </p:tgtEl>
                                      </p:cBhvr>
                                    </p:animEffect>
                                  </p:childTnLst>
                                </p:cTn>
                              </p:par>
                              <p:par>
                                <p:cTn id="22" presetID="16" presetClass="entr" presetSubtype="21" fill="hold" nodeType="withEffect">
                                  <p:stCondLst>
                                    <p:cond delay="0"/>
                                  </p:stCondLst>
                                  <p:childTnLst>
                                    <p:set>
                                      <p:cBhvr>
                                        <p:cTn id="23" dur="1" fill="hold">
                                          <p:stCondLst>
                                            <p:cond delay="0"/>
                                          </p:stCondLst>
                                        </p:cTn>
                                        <p:tgtEl>
                                          <p:spTgt spid="14340"/>
                                        </p:tgtEl>
                                        <p:attrNameLst>
                                          <p:attrName>style.visibility</p:attrName>
                                        </p:attrNameLst>
                                      </p:cBhvr>
                                      <p:to>
                                        <p:strVal val="visible"/>
                                      </p:to>
                                    </p:set>
                                    <p:animEffect transition="in" filter="barn(inVertical)">
                                      <p:cBhvr>
                                        <p:cTn id="24"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ru-RU" sz="4800" dirty="0">
                <a:solidFill>
                  <a:srgbClr val="FF0000"/>
                </a:solidFill>
                <a:latin typeface="Times New Roman" pitchFamily="18" charset="0"/>
                <a:cs typeface="Times New Roman" pitchFamily="18" charset="0"/>
              </a:rPr>
              <a:t>Биологические шарады</a:t>
            </a:r>
            <a:endParaRPr lang="ru-RU" dirty="0"/>
          </a:p>
        </p:txBody>
      </p:sp>
      <p:sp>
        <p:nvSpPr>
          <p:cNvPr id="3" name="Объект 2"/>
          <p:cNvSpPr>
            <a:spLocks noGrp="1"/>
          </p:cNvSpPr>
          <p:nvPr>
            <p:ph idx="1"/>
          </p:nvPr>
        </p:nvSpPr>
        <p:spPr>
          <a:xfrm>
            <a:off x="467544" y="980728"/>
            <a:ext cx="8229600" cy="2088232"/>
          </a:xfrm>
        </p:spPr>
        <p:txBody>
          <a:bodyPr/>
          <a:lstStyle/>
          <a:p>
            <a:pPr marL="0" indent="0" algn="ctr">
              <a:buNone/>
            </a:pPr>
            <a:r>
              <a:rPr lang="ru-RU" dirty="0">
                <a:solidFill>
                  <a:schemeClr val="accent2"/>
                </a:solidFill>
                <a:latin typeface="Times New Roman" pitchFamily="18" charset="0"/>
                <a:cs typeface="Times New Roman" pitchFamily="18" charset="0"/>
              </a:rPr>
              <a:t>Первый в бутылку легко </a:t>
            </a:r>
            <a:r>
              <a:rPr lang="ru-RU" dirty="0" smtClean="0">
                <a:solidFill>
                  <a:schemeClr val="accent2"/>
                </a:solidFill>
                <a:latin typeface="Times New Roman" pitchFamily="18" charset="0"/>
                <a:cs typeface="Times New Roman" pitchFamily="18" charset="0"/>
              </a:rPr>
              <a:t>залезает, тщательно </a:t>
            </a:r>
            <a:r>
              <a:rPr lang="ru-RU" dirty="0">
                <a:solidFill>
                  <a:schemeClr val="accent2"/>
                </a:solidFill>
                <a:latin typeface="Times New Roman" pitchFamily="18" charset="0"/>
                <a:cs typeface="Times New Roman" pitchFamily="18" charset="0"/>
              </a:rPr>
              <a:t>стенки её отмывает.</a:t>
            </a:r>
          </a:p>
          <a:p>
            <a:pPr marL="0" indent="0" algn="ctr">
              <a:buNone/>
            </a:pPr>
            <a:r>
              <a:rPr lang="ru-RU" dirty="0" smtClean="0">
                <a:solidFill>
                  <a:schemeClr val="accent2"/>
                </a:solidFill>
                <a:latin typeface="Times New Roman" pitchFamily="18" charset="0"/>
                <a:cs typeface="Times New Roman" pitchFamily="18" charset="0"/>
              </a:rPr>
              <a:t>А </a:t>
            </a:r>
            <a:r>
              <a:rPr lang="ru-RU" dirty="0">
                <a:solidFill>
                  <a:schemeClr val="accent2"/>
                </a:solidFill>
                <a:latin typeface="Times New Roman" pitchFamily="18" charset="0"/>
                <a:cs typeface="Times New Roman" pitchFamily="18" charset="0"/>
              </a:rPr>
              <a:t>за вторым на рыбалку </a:t>
            </a:r>
            <a:r>
              <a:rPr lang="ru-RU" dirty="0" smtClean="0">
                <a:solidFill>
                  <a:schemeClr val="accent2"/>
                </a:solidFill>
                <a:latin typeface="Times New Roman" pitchFamily="18" charset="0"/>
                <a:cs typeface="Times New Roman" pitchFamily="18" charset="0"/>
              </a:rPr>
              <a:t>идём, клюнет </a:t>
            </a:r>
            <a:r>
              <a:rPr lang="ru-RU" dirty="0">
                <a:solidFill>
                  <a:schemeClr val="accent2"/>
                </a:solidFill>
                <a:latin typeface="Times New Roman" pitchFamily="18" charset="0"/>
                <a:cs typeface="Times New Roman" pitchFamily="18" charset="0"/>
              </a:rPr>
              <a:t>когда на крючок он, мы ждём.</a:t>
            </a:r>
          </a:p>
          <a:p>
            <a:endParaRPr lang="ru-RU" dirty="0">
              <a:solidFill>
                <a:schemeClr val="accent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576" y="3140969"/>
            <a:ext cx="2305050" cy="360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4913" y="4557626"/>
            <a:ext cx="16525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72200" y="3140969"/>
            <a:ext cx="230965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59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par>
                                <p:cTn id="16" presetID="16" presetClass="entr" presetSubtype="21"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barn(inVertical)">
                                      <p:cBhvr>
                                        <p:cTn id="18" dur="500"/>
                                        <p:tgtEl>
                                          <p:spTgt spid="1027"/>
                                        </p:tgtEl>
                                      </p:cBhvr>
                                    </p:animEffect>
                                  </p:childTnLst>
                                </p:cTn>
                              </p:par>
                              <p:par>
                                <p:cTn id="19" presetID="16" presetClass="entr" presetSubtype="21"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barn(inVertical)">
                                      <p:cBhvr>
                                        <p:cTn id="2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9084321721765c1e78434b475a698ad93964e1a"/>
</p:tagLst>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1142</TotalTime>
  <Words>1041</Words>
  <Application>Microsoft Office PowerPoint</Application>
  <PresentationFormat>Экран (4:3)</PresentationFormat>
  <Paragraphs>154</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Оформление по умолчанию</vt:lpstr>
      <vt:lpstr>Презентация PowerPoint</vt:lpstr>
      <vt:lpstr>Конкурсы</vt:lpstr>
      <vt:lpstr>Биологические шарады</vt:lpstr>
      <vt:lpstr>Биологические шарады</vt:lpstr>
      <vt:lpstr>Биологические шарады</vt:lpstr>
      <vt:lpstr>Биологические шарады</vt:lpstr>
      <vt:lpstr>Биологические шарады</vt:lpstr>
      <vt:lpstr>Биологические шарады</vt:lpstr>
      <vt:lpstr>Биологические шарады</vt:lpstr>
      <vt:lpstr>Биологические шарады</vt:lpstr>
      <vt:lpstr>Биологические шарады</vt:lpstr>
      <vt:lpstr>Веселые загадки</vt:lpstr>
      <vt:lpstr>Веселые загадки</vt:lpstr>
      <vt:lpstr>Веселые загадки</vt:lpstr>
      <vt:lpstr>Веселые загадки</vt:lpstr>
      <vt:lpstr>Веселые загадки</vt:lpstr>
      <vt:lpstr>Веселые загадки</vt:lpstr>
      <vt:lpstr>Верните зверей в слова</vt:lpstr>
      <vt:lpstr>Проверим</vt:lpstr>
      <vt:lpstr>Одним словом</vt:lpstr>
      <vt:lpstr>Проверим</vt:lpstr>
      <vt:lpstr>Черный ящик</vt:lpstr>
      <vt:lpstr>Черный ящик</vt:lpstr>
      <vt:lpstr>Черный ящик</vt:lpstr>
      <vt:lpstr>Черный ящик</vt:lpstr>
      <vt:lpstr>Черный ящик</vt:lpstr>
      <vt:lpstr>Ребусы</vt:lpstr>
      <vt:lpstr>Ребусы</vt:lpstr>
      <vt:lpstr>Ребусы</vt:lpstr>
      <vt:lpstr>Ребусы</vt:lpstr>
      <vt:lpstr>Ребусы</vt:lpstr>
      <vt:lpstr>Ребусы</vt:lpstr>
      <vt:lpstr>Ребусы</vt:lpstr>
      <vt:lpstr>Ребусы</vt:lpstr>
      <vt:lpstr>Ребусы</vt:lpstr>
      <vt:lpstr>Итоги</vt:lpstr>
      <vt:lpstr>Список использованных источников</vt:lpstr>
      <vt:lpstr>Список использованных источников</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Внеклассное мероприятие  «Веселая биология»</dc:title>
  <dc:creator>Admin</dc:creator>
  <cp:lastModifiedBy>Пользователь</cp:lastModifiedBy>
  <cp:revision>116</cp:revision>
  <dcterms:created xsi:type="dcterms:W3CDTF">2012-01-19T11:49:10Z</dcterms:created>
  <dcterms:modified xsi:type="dcterms:W3CDTF">2018-11-06T12:00:08Z</dcterms:modified>
</cp:coreProperties>
</file>