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63" r:id="rId18"/>
    <p:sldId id="270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4" autoAdjust="0"/>
    <p:restoredTop sz="94660"/>
  </p:normalViewPr>
  <p:slideViewPr>
    <p:cSldViewPr>
      <p:cViewPr>
        <p:scale>
          <a:sx n="64" d="100"/>
          <a:sy n="64" d="100"/>
        </p:scale>
        <p:origin x="-15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9C84-8DB2-40B0-8661-F709778F01B4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9C84-8DB2-40B0-8661-F709778F01B4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53432-051A-4A3D-AA31-2247A5715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lotoskay.ucoz.ru/load/animacii/45-7-2" TargetMode="External"/><Relationship Id="rId13" Type="http://schemas.openxmlformats.org/officeDocument/2006/relationships/hyperlink" Target="http://dic.academic.ru/dic.nsf/ruwiki/46145" TargetMode="External"/><Relationship Id="rId18" Type="http://schemas.openxmlformats.org/officeDocument/2006/relationships/hyperlink" Target="http://www.calend.ru/event/4148/" TargetMode="External"/><Relationship Id="rId3" Type="http://schemas.openxmlformats.org/officeDocument/2006/relationships/hyperlink" Target="http://liubavyshka.ru/photo/4-0-9110" TargetMode="External"/><Relationship Id="rId7" Type="http://schemas.openxmlformats.org/officeDocument/2006/relationships/hyperlink" Target="http://shkola78.ucoz.ru/photo/kollegam_animacionnye_kartinki/4" TargetMode="External"/><Relationship Id="rId12" Type="http://schemas.openxmlformats.org/officeDocument/2006/relationships/hyperlink" Target="http://fitox.ru/health/encyclopedia-herb/109-cinchona" TargetMode="External"/><Relationship Id="rId17" Type="http://schemas.openxmlformats.org/officeDocument/2006/relationships/hyperlink" Target="http://planetolog.ru/emblem.php?country=PE&amp;scheme=1" TargetMode="External"/><Relationship Id="rId2" Type="http://schemas.openxmlformats.org/officeDocument/2006/relationships/hyperlink" Target="http://dobrayalira.ru/chtenie/arhivy-dobroy-liry/zanimatelnaya-geografiya-v-voprosah-i-otvetah.html" TargetMode="External"/><Relationship Id="rId16" Type="http://schemas.openxmlformats.org/officeDocument/2006/relationships/hyperlink" Target="http://images.yandex.ru/yandsearch?source=wiz&amp;fp=1&amp;uinfo=ww-1007-wh-677-fw-782-fh-471-pd-1&amp;p=1&amp;text=%D0%BA%D0%B0%D1%80%D1%82%D0%B0%20%D0%BC%D0%B0%D1%82%D0%B5%D1%80%D0%B8%D0%BA%D0%BE%D0%B2&amp;noreask=1&amp;pos=47&amp;rpt=simage&amp;lr=39&amp;img_url=http://www.gazeta.ru/files1/2213385/01nezapad.jpg" TargetMode="External"/><Relationship Id="rId20" Type="http://schemas.openxmlformats.org/officeDocument/2006/relationships/hyperlink" Target="http://lib.nspu.ru/umk/49f438ac084e8685/5-pochvi/ri1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nagold.narod.ru/fon/clipart/g/glob/glob53.png" TargetMode="External"/><Relationship Id="rId11" Type="http://schemas.openxmlformats.org/officeDocument/2006/relationships/hyperlink" Target="http://grinikkos.com/view_post.php?id=114" TargetMode="External"/><Relationship Id="rId5" Type="http://schemas.openxmlformats.org/officeDocument/2006/relationships/hyperlink" Target="http://liubavyshka.ru/photo/114-0-9183" TargetMode="External"/><Relationship Id="rId15" Type="http://schemas.openxmlformats.org/officeDocument/2006/relationships/hyperlink" Target="http://dic.academic.ru/dic.nsf/ruwiki/65" TargetMode="External"/><Relationship Id="rId10" Type="http://schemas.openxmlformats.org/officeDocument/2006/relationships/hyperlink" Target="http://images.yandex.ru/yandsearch?source=wiz&amp;text=%D0%B0%D0%BD%D0%B8%D0%BC%D0%B0%D1%86%D0%B8%D1%8F%20%D1%81%D0%BC%D0%B0%D0%B9%D0%BB%D0%B8%D0%BA%20%D0%B4%D1%83%D0%BC%D0%B0%D0%B5%D1%82&amp;noreask=1&amp;pos=0&amp;rpt=simage&amp;lr=39&amp;uinfo=sw-1007-sh-677-fw-782-fh-471-pd-1&amp;img_url=http://n-vyselki.edurm.ru/vitkinaon/kontrolnie.files/image002.gif" TargetMode="External"/><Relationship Id="rId19" Type="http://schemas.openxmlformats.org/officeDocument/2006/relationships/hyperlink" Target="http://tur-plus.ru/gama/gama-mapo.jpg" TargetMode="External"/><Relationship Id="rId4" Type="http://schemas.openxmlformats.org/officeDocument/2006/relationships/hyperlink" Target="http://liubavyshka.ru/photo/4-0-10" TargetMode="External"/><Relationship Id="rId9" Type="http://schemas.openxmlformats.org/officeDocument/2006/relationships/hyperlink" Target="http://priroda.inc.ru/animation/drevo/drevo1.shtml" TargetMode="External"/><Relationship Id="rId14" Type="http://schemas.openxmlformats.org/officeDocument/2006/relationships/hyperlink" Target="http://dic.academic.ru/dic.nsf/ruwiki/77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\glob5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28"/>
            <a:ext cx="2879715" cy="22741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857364"/>
            <a:ext cx="7286676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«Знаешь ли ты географию»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285992"/>
            <a:ext cx="71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От уровня какого моря ведется отсчет всех высот в нашей стране?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470936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-1"/>
            <a:ext cx="2428892" cy="1785927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280px-Locatie_Oostz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143116"/>
            <a:ext cx="3500462" cy="2286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214554"/>
            <a:ext cx="6715172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Балтийское </a:t>
            </a:r>
            <a:r>
              <a:rPr lang="ru-RU" sz="4400" b="1" dirty="0" smtClean="0"/>
              <a:t>море, </a:t>
            </a:r>
            <a:r>
              <a:rPr lang="ru-RU" sz="4400" b="1" dirty="0"/>
              <a:t>от него и отсчитывают все абсолютные высоты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785926"/>
            <a:ext cx="69294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 1856 г. у берегов Гибралтара был обнаружен бочонок с кокосовым орехом, залитым смолой, а в нем записка с сообщением королю Испании о гибели каравеллы «Санта-Мария» и бунте офицеров на судне «</a:t>
            </a:r>
            <a:r>
              <a:rPr lang="ru-RU" sz="3200" dirty="0" err="1"/>
              <a:t>Нинья</a:t>
            </a:r>
            <a:r>
              <a:rPr lang="ru-RU" sz="3200" dirty="0"/>
              <a:t>», отправленная 358 лет назад. Кто был отправителем послания?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143800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Христофор Колумб, послание из Карибского моря, вероятно, попало в Европу благодаря Гольфстриму и </a:t>
            </a:r>
            <a:r>
              <a:rPr lang="ru-RU" sz="4400" b="1" dirty="0" err="1"/>
              <a:t>Канарскому</a:t>
            </a:r>
            <a:r>
              <a:rPr lang="ru-RU" sz="4400" b="1" dirty="0"/>
              <a:t> течению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40</a:t>
            </a:r>
            <a:endParaRPr lang="ru-RU" sz="40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01024" y="6143644"/>
            <a:ext cx="785818" cy="470936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-1"/>
            <a:ext cx="2428892" cy="165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071678"/>
            <a:ext cx="8215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Как называется ныне открытая в 1644 г. Абелем Тасманом «Новая Голландия»?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290" y="2571744"/>
            <a:ext cx="592935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Австралия</a:t>
            </a:r>
            <a:endParaRPr lang="ru-RU" sz="6000" b="1" dirty="0"/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857224" cy="542374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-1"/>
            <a:ext cx="2428892" cy="1785927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286256"/>
            <a:ext cx="4357718" cy="21788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71934" y="450057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00306"/>
            <a:ext cx="8858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На каком материке пересекаются все меридианы?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2714620"/>
            <a:ext cx="735811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 Антарктида</a:t>
            </a:r>
            <a:endParaRPr lang="ru-RU" sz="6000" b="1" dirty="0"/>
          </a:p>
        </p:txBody>
      </p:sp>
      <p:sp>
        <p:nvSpPr>
          <p:cNvPr id="5" name="12-конечная звезда 4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40</a:t>
            </a:r>
            <a:endParaRPr lang="ru-RU" sz="4000" b="1" dirty="0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7858148" y="6143644"/>
            <a:ext cx="857256" cy="399498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-1"/>
            <a:ext cx="2562876" cy="1857365"/>
          </a:xfrm>
          <a:prstGeom prst="rect">
            <a:avLst/>
          </a:prstGeom>
          <a:noFill/>
        </p:spPr>
      </p:pic>
      <p:pic>
        <p:nvPicPr>
          <p:cNvPr id="10" name="Рисунок 9" descr="C:\Documents and Settings\Admin\Рабочий стол\i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214818"/>
            <a:ext cx="44291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43372" y="4572008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857364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Где на Земле можно одновременно встретить пингвинов, кактусы опунции высотой до 10 м, черепах весом до 200 кг, </a:t>
            </a:r>
            <a:r>
              <a:rPr lang="ru-RU" sz="3600" dirty="0" smtClean="0"/>
              <a:t>морских </a:t>
            </a:r>
            <a:r>
              <a:rPr lang="ru-RU" sz="3600" dirty="0"/>
              <a:t>котиков и львов, морских игуан, альбатросов, фрегатов, бакланов, а главный вред уникальной фауне и флоре наносят одичавшие козы, кошки, собаки и крысы?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2571744"/>
            <a:ext cx="785818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/>
              <a:t>Галапагосские</a:t>
            </a:r>
            <a:r>
              <a:rPr lang="ru-RU" sz="4400" b="1" dirty="0"/>
              <a:t> острова на экваторе у берегов Эквадора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40</a:t>
            </a:r>
            <a:endParaRPr lang="ru-RU" sz="40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85786" cy="5000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-1"/>
            <a:ext cx="2428892" cy="1785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cinch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71480"/>
            <a:ext cx="1071570" cy="1385609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72462" y="6072206"/>
            <a:ext cx="714380" cy="470936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2285992"/>
            <a:ext cx="764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Какое дерево - «лекарь» изображено на гербе Перу?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52" y="2643182"/>
            <a:ext cx="621510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Хинное</a:t>
            </a:r>
          </a:p>
        </p:txBody>
      </p:sp>
      <p:sp>
        <p:nvSpPr>
          <p:cNvPr id="10" name="12-конечная звезда 9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pic>
        <p:nvPicPr>
          <p:cNvPr id="9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11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-1"/>
            <a:ext cx="2500330" cy="181203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Peru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071942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2" y="2500306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Назовите самое распространенное дерево Австралии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20</a:t>
            </a:r>
            <a:endParaRPr lang="ru-RU" sz="40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72462" y="6000768"/>
            <a:ext cx="785818" cy="5000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-1"/>
            <a:ext cx="2500330" cy="1785927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Рабочий стол\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000240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3000372"/>
            <a:ext cx="671517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Эвкалипт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143248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Где обитает самое быстрое животное суши?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2643182"/>
            <a:ext cx="6715172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 Саванны Африки. </a:t>
            </a:r>
            <a:r>
              <a:rPr lang="ru-RU" sz="4400" b="1" dirty="0"/>
              <a:t>Г</a:t>
            </a:r>
            <a:r>
              <a:rPr lang="ru-RU" sz="4400" b="1" dirty="0" smtClean="0"/>
              <a:t>епард</a:t>
            </a:r>
            <a:r>
              <a:rPr lang="ru-RU" sz="4400" b="1" dirty="0"/>
              <a:t>, развивающий скорость до 100 </a:t>
            </a:r>
            <a:r>
              <a:rPr lang="ru-RU" sz="4400" b="1" dirty="0" smtClean="0"/>
              <a:t>км/час</a:t>
            </a:r>
            <a:endParaRPr lang="ru-RU" sz="4400" b="1" dirty="0"/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643834" y="6000768"/>
            <a:ext cx="928694" cy="47091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-1"/>
            <a:ext cx="2428892" cy="176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dmin\Рабочий стол\gama-ma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3390900" cy="3810000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143900" y="6143644"/>
            <a:ext cx="714380" cy="399474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9058" y="1714488"/>
            <a:ext cx="47863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Какого европейского мореплавателя  и где встретили словами на арабском языке – «Какой дьявол принес вас сюда?»?</a:t>
            </a:r>
          </a:p>
        </p:txBody>
      </p:sp>
      <p:pic>
        <p:nvPicPr>
          <p:cNvPr id="9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2714620"/>
            <a:ext cx="7643866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/>
              <a:t>Васко</a:t>
            </a:r>
            <a:r>
              <a:rPr lang="ru-RU" sz="4400" b="1" dirty="0" smtClean="0"/>
              <a:t> </a:t>
            </a:r>
            <a:r>
              <a:rPr lang="ru-RU" sz="4400" b="1" dirty="0"/>
              <a:t>да </a:t>
            </a:r>
            <a:r>
              <a:rPr lang="ru-RU" sz="4400" b="1" dirty="0" smtClean="0"/>
              <a:t>Гама. </a:t>
            </a:r>
            <a:r>
              <a:rPr lang="ru-RU" sz="4400" b="1" dirty="0"/>
              <a:t>В</a:t>
            </a:r>
            <a:r>
              <a:rPr lang="ru-RU" sz="4400" b="1" dirty="0" smtClean="0"/>
              <a:t> Индии </a:t>
            </a:r>
            <a:r>
              <a:rPr lang="ru-RU" sz="4400" b="1" dirty="0"/>
              <a:t>его встретили этими словами арабские купцы</a:t>
            </a:r>
          </a:p>
        </p:txBody>
      </p:sp>
      <p:sp>
        <p:nvSpPr>
          <p:cNvPr id="11" name="12-конечная звезда 10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pic>
        <p:nvPicPr>
          <p:cNvPr id="12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-1"/>
            <a:ext cx="2428892" cy="176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357430"/>
            <a:ext cx="82153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Кто из ученых впервые измерил Землю (радиус и окружность) с погрешностью не более 1%?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2285992"/>
            <a:ext cx="8143932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Грек Эратосфен (III в. до н. э.) </a:t>
            </a:r>
            <a:r>
              <a:rPr lang="ru-RU" sz="4400" b="1" dirty="0"/>
              <a:t>в Сиене-Александрии </a:t>
            </a:r>
            <a:r>
              <a:rPr lang="ru-RU" sz="4400" b="1" dirty="0" smtClean="0"/>
              <a:t>древнего </a:t>
            </a:r>
            <a:r>
              <a:rPr lang="ru-RU" sz="4400" b="1" dirty="0"/>
              <a:t>Египта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785818" cy="470936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-1"/>
            <a:ext cx="2513588" cy="1714489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4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572008"/>
            <a:ext cx="2414589" cy="2022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42910" y="714356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60" y="857232"/>
            <a:ext cx="276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Растения мира</a:t>
            </a:r>
            <a:endParaRPr lang="ru-RU" sz="3200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642910" y="2143116"/>
            <a:ext cx="1042416" cy="1042416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28860" y="2285992"/>
            <a:ext cx="3006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Животные мира</a:t>
            </a:r>
            <a:endParaRPr lang="ru-RU" sz="3200" dirty="0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642910" y="3571876"/>
            <a:ext cx="1042416" cy="1042416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28860" y="3714752"/>
            <a:ext cx="329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Путешественники</a:t>
            </a:r>
            <a:endParaRPr lang="ru-RU" sz="3200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42910" y="5000636"/>
            <a:ext cx="1042416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28860" y="5143512"/>
            <a:ext cx="2427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План и карта</a:t>
            </a:r>
            <a:endParaRPr lang="ru-RU" sz="3200" dirty="0"/>
          </a:p>
        </p:txBody>
      </p:sp>
      <p:pic>
        <p:nvPicPr>
          <p:cNvPr id="1027" name="Picture 3" descr="C:\Documents and Settings\Admin\Рабочий стол\MONKEY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143116"/>
            <a:ext cx="1040136" cy="107157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boom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642918"/>
            <a:ext cx="857256" cy="970478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3251819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357826"/>
            <a:ext cx="1409700" cy="59055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643314"/>
            <a:ext cx="714380" cy="10853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357430"/>
            <a:ext cx="468101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Рабочий стол\7391729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1928826" cy="1996259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143380"/>
            <a:ext cx="3143272" cy="2277989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35531246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28604"/>
            <a:ext cx="1905000" cy="142875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35531246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85776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Интернет ресурсы: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200" dirty="0" smtClean="0"/>
              <a:t>Занимательная география в вопросах и ответах.  </a:t>
            </a:r>
            <a:r>
              <a:rPr lang="ru-RU" sz="1200" dirty="0" err="1" smtClean="0"/>
              <a:t>Ямковой</a:t>
            </a:r>
            <a:r>
              <a:rPr lang="ru-RU" sz="1200" dirty="0" smtClean="0"/>
              <a:t> Виталий </a:t>
            </a:r>
            <a:r>
              <a:rPr lang="ru-RU" sz="1200" u="sng" dirty="0" smtClean="0">
                <a:hlinkClick r:id="rId2"/>
              </a:rPr>
              <a:t>http</a:t>
            </a:r>
            <a:r>
              <a:rPr lang="ru-RU" sz="1200" u="sng" dirty="0">
                <a:hlinkClick r:id="rId2"/>
              </a:rPr>
              <a:t>://dobrayalira.ru/chtenie/arhivy-dobroy-liry/zanimatelnaya-geografiya-v-voprosah-i-otvetah.html</a:t>
            </a:r>
            <a:endParaRPr lang="ru-RU" sz="1200" dirty="0"/>
          </a:p>
          <a:p>
            <a:pPr marL="514350" indent="-514350">
              <a:buFont typeface="+mj-lt"/>
              <a:buAutoNum type="arabicPeriod"/>
            </a:pPr>
            <a:r>
              <a:rPr lang="ru-RU" sz="1200" dirty="0" smtClean="0"/>
              <a:t>Смайлики   </a:t>
            </a:r>
            <a:r>
              <a:rPr lang="ru-RU" sz="1200" u="sng" dirty="0" smtClean="0">
                <a:hlinkClick r:id="rId3"/>
              </a:rPr>
              <a:t>http://liubavyshka.ru/photo/4-0-9110</a:t>
            </a:r>
            <a:r>
              <a:rPr lang="ru-RU" sz="1200" u="sng" dirty="0" smtClean="0"/>
              <a:t>   </a:t>
            </a:r>
            <a:r>
              <a:rPr lang="ru-RU" sz="1200" u="sng" dirty="0" smtClean="0">
                <a:hlinkClick r:id="rId4"/>
              </a:rPr>
              <a:t>http://liubavyshka.ru/photo/4-0-10</a:t>
            </a:r>
            <a:r>
              <a:rPr lang="ru-RU" sz="1200" u="sng" dirty="0" smtClean="0"/>
              <a:t>  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200" dirty="0" smtClean="0"/>
              <a:t>Пятерочка    </a:t>
            </a:r>
            <a:r>
              <a:rPr lang="ru-RU" sz="1200" u="sng" dirty="0">
                <a:hlinkClick r:id="rId5"/>
              </a:rPr>
              <a:t>http://</a:t>
            </a:r>
            <a:r>
              <a:rPr lang="ru-RU" sz="1200" u="sng" dirty="0" smtClean="0">
                <a:hlinkClick r:id="rId5"/>
              </a:rPr>
              <a:t>liubavyshka.ru/photo/114-0-9183</a:t>
            </a:r>
            <a:endParaRPr lang="en-US" sz="12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200" dirty="0" smtClean="0"/>
              <a:t>Глобус      </a:t>
            </a:r>
            <a:r>
              <a:rPr lang="ru-RU" sz="1200" u="sng" dirty="0" smtClean="0">
                <a:hlinkClick r:id="rId6"/>
              </a:rPr>
              <a:t>http://lenagold.narod.ru/fon/clipart/g/glob/glob53.png</a:t>
            </a:r>
            <a:endParaRPr lang="en-US" sz="12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200" dirty="0" smtClean="0"/>
              <a:t>Книга   </a:t>
            </a:r>
            <a:r>
              <a:rPr lang="ru-RU" sz="1200" u="sng" dirty="0" smtClean="0">
                <a:hlinkClick r:id="rId7"/>
              </a:rPr>
              <a:t>http://shkola78.ucoz.ru/photo/kollegam_animacionnye_kartinki/4</a:t>
            </a:r>
            <a:endParaRPr lang="ru-RU" sz="12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200" dirty="0" smtClean="0"/>
              <a:t>Обезьяны    </a:t>
            </a:r>
            <a:r>
              <a:rPr lang="ru-RU" sz="1200" u="sng" dirty="0" smtClean="0">
                <a:hlinkClick r:id="rId8"/>
              </a:rPr>
              <a:t>http://lotoskay.ucoz.ru/load/animacii/45-7-2</a:t>
            </a:r>
            <a:endParaRPr lang="ru-RU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200" dirty="0" smtClean="0"/>
              <a:t>Дерево   </a:t>
            </a:r>
            <a:r>
              <a:rPr lang="ru-RU" sz="1200" u="sng" dirty="0" smtClean="0">
                <a:hlinkClick r:id="rId9"/>
              </a:rPr>
              <a:t>http://priroda.inc.ru/animation/drevo/drevo1.shtml</a:t>
            </a:r>
            <a:endParaRPr lang="ru-RU" sz="12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200" dirty="0" smtClean="0"/>
              <a:t>Смайлик думает   </a:t>
            </a:r>
            <a:r>
              <a:rPr lang="ru-RU" sz="1200" u="sng" dirty="0" smtClean="0">
                <a:hlinkClick r:id="rId10"/>
              </a:rPr>
              <a:t>http://images.yandex.ru/yandsearch?source=wiz&amp;text=%D0%B0%D0%BD%D0%B8%D0%BC%D0%B0%D1%86%D0%B8%D1%8F%20%D1%81%D0%BC%D0%B0%D0%B9%D0%BB%D0%B8%D0%BA%20%D0%B4%D1%83%D0%BC%D0%B0%D0%B5%D1%82&amp;noreask=1&amp;pos=0&amp;rpt=simage&amp;lr=39&amp;uinfo=sw-1007-sh-677-fw-782-fh-471-pd-1&amp;img_url=http%3A%2F%2Fn-vyselki.edurm.ru%2Fvitkinaon%2Fkontrolnie.files%2Fimage002.gif</a:t>
            </a:r>
            <a:endParaRPr lang="ru-RU" sz="12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200" dirty="0" smtClean="0"/>
              <a:t>Анимированные смайлики геологов , туристов , путешественников. Автор: </a:t>
            </a:r>
            <a:r>
              <a:rPr lang="ru-RU" sz="1200" dirty="0" err="1" smtClean="0"/>
              <a:t>Гричуха</a:t>
            </a:r>
            <a:r>
              <a:rPr lang="ru-RU" sz="1200" dirty="0" smtClean="0"/>
              <a:t> Константин   </a:t>
            </a:r>
            <a:r>
              <a:rPr lang="ru-RU" sz="1200" u="sng" dirty="0" smtClean="0">
                <a:hlinkClick r:id="rId11"/>
              </a:rPr>
              <a:t>http://grinikkos.com/view_post.php?id=114</a:t>
            </a:r>
            <a:endParaRPr lang="ru-RU" sz="12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200" dirty="0" smtClean="0"/>
              <a:t>Хинное дерево    </a:t>
            </a:r>
            <a:r>
              <a:rPr lang="en-US" sz="1200" dirty="0" smtClean="0">
                <a:hlinkClick r:id="rId12"/>
              </a:rPr>
              <a:t>http://fitox.ru/health/encyclopedia-herb/109-cinchona</a:t>
            </a:r>
            <a:endParaRPr lang="ru-RU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200" dirty="0" smtClean="0"/>
              <a:t>Баобаб </a:t>
            </a:r>
            <a:r>
              <a:rPr lang="en-US" sz="1200" dirty="0" smtClean="0">
                <a:hlinkClick r:id="rId13"/>
              </a:rPr>
              <a:t>http://dic.academic.ru/dic.nsf/ruwiki/46145</a:t>
            </a:r>
            <a:endParaRPr lang="ru-RU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200" dirty="0" smtClean="0"/>
              <a:t>Пифагор   </a:t>
            </a:r>
            <a:r>
              <a:rPr lang="en-US" sz="1200" dirty="0" smtClean="0">
                <a:hlinkClick r:id="rId14"/>
              </a:rPr>
              <a:t>http://dic.academic.ru/dic.nsf/ruwiki/779</a:t>
            </a:r>
            <a:endParaRPr lang="ru-RU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200" dirty="0" smtClean="0"/>
              <a:t>Балтийское море    </a:t>
            </a:r>
            <a:r>
              <a:rPr lang="en-US" sz="1200" dirty="0" smtClean="0">
                <a:hlinkClick r:id="rId15"/>
              </a:rPr>
              <a:t>http://dic.academic.ru/dic.nsf/ruwiki/65</a:t>
            </a:r>
            <a:endParaRPr lang="ru-RU" sz="1200" dirty="0" smtClean="0"/>
          </a:p>
          <a:p>
            <a:pPr>
              <a:buAutoNum type="arabicPeriod" startAt="14"/>
            </a:pPr>
            <a:r>
              <a:rPr lang="ru-RU" sz="1200" dirty="0" smtClean="0"/>
              <a:t>Физическая карта мира </a:t>
            </a:r>
            <a:r>
              <a:rPr lang="en-US" sz="1200" u="sng" dirty="0" smtClean="0">
                <a:hlinkClick r:id="rId16"/>
              </a:rPr>
              <a:t>http://images.yandex.ru/yandsearch?source=wiz&amp;fp=1&amp;uinfo=ww-1007-wh-677-fw-782-fh-471-pd-1&amp;p=1&amp;text=%D0%BA%D0%B0%D1%80%D1%82%D0%B0%20%D0%BC%D0%B0%D1%82%D0%B5%D1%80%D0%B8%D0%BA%D0%BE%D0%B2&amp;noreask=1&amp;pos=47&amp;rpt=simage&amp;lr=39&amp;img_url=http%3A%2F%2Fwww.gazeta.ru%2Ffiles1%2F2213385%2F01nezapad.jpg</a:t>
            </a:r>
            <a:endParaRPr lang="ru-RU" sz="1200" u="sng" dirty="0" smtClean="0"/>
          </a:p>
          <a:p>
            <a:pPr>
              <a:buAutoNum type="arabicPeriod" startAt="14"/>
            </a:pPr>
            <a:r>
              <a:rPr lang="ru-RU" sz="1200" dirty="0" smtClean="0"/>
              <a:t>Герб Перу   </a:t>
            </a:r>
            <a:r>
              <a:rPr lang="en-US" sz="1200" dirty="0" smtClean="0">
                <a:hlinkClick r:id="rId17"/>
              </a:rPr>
              <a:t>http://planetolog.ru/emblem.php?country=PE&amp;scheme=1</a:t>
            </a:r>
            <a:endParaRPr lang="ru-RU" sz="1200" dirty="0" smtClean="0"/>
          </a:p>
          <a:p>
            <a:pPr>
              <a:buAutoNum type="arabicPeriod" startAt="14"/>
            </a:pPr>
            <a:r>
              <a:rPr lang="ru-RU" sz="1200" dirty="0" smtClean="0"/>
              <a:t>Греческий ученый Эратосфен   </a:t>
            </a:r>
            <a:r>
              <a:rPr lang="en-US" sz="1200" dirty="0" smtClean="0">
                <a:hlinkClick r:id="rId18"/>
              </a:rPr>
              <a:t>http://www.calend.ru/event/4148/</a:t>
            </a:r>
            <a:endParaRPr lang="ru-RU" sz="1200" dirty="0" smtClean="0"/>
          </a:p>
          <a:p>
            <a:pPr>
              <a:buAutoNum type="arabicPeriod" startAt="14"/>
            </a:pPr>
            <a:r>
              <a:rPr lang="ru-RU" sz="1200" dirty="0" err="1" smtClean="0"/>
              <a:t>Васко</a:t>
            </a:r>
            <a:r>
              <a:rPr lang="ru-RU" sz="1200" dirty="0" smtClean="0"/>
              <a:t> да Гама    </a:t>
            </a:r>
            <a:r>
              <a:rPr lang="en-US" sz="1200" dirty="0" smtClean="0">
                <a:hlinkClick r:id="rId19"/>
              </a:rPr>
              <a:t>http://tur-plus.ru/gama/gama-mapo.jpg</a:t>
            </a:r>
            <a:endParaRPr lang="ru-RU" sz="1200" dirty="0" smtClean="0"/>
          </a:p>
          <a:p>
            <a:pPr>
              <a:buAutoNum type="arabicPeriod" startAt="14"/>
            </a:pPr>
            <a:r>
              <a:rPr lang="ru-RU" sz="1200" dirty="0" smtClean="0"/>
              <a:t>Эвкалипт   </a:t>
            </a:r>
            <a:r>
              <a:rPr lang="en-US" sz="1200" dirty="0" smtClean="0">
                <a:hlinkClick r:id="rId20"/>
              </a:rPr>
              <a:t>http://lib.nspu.ru/umk/49f438ac084e8685/5-pochvi/ri11.htm</a:t>
            </a: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AutoNum type="arabicPeriod" startAt="14"/>
            </a:pPr>
            <a:endParaRPr lang="ru-RU" sz="1200" dirty="0" smtClean="0"/>
          </a:p>
          <a:p>
            <a:pPr>
              <a:buAutoNum type="arabicPeriod" startAt="14"/>
            </a:pPr>
            <a:endParaRPr lang="ru-RU" sz="1200" dirty="0" smtClean="0"/>
          </a:p>
          <a:p>
            <a:pPr>
              <a:buNone/>
            </a:pPr>
            <a:r>
              <a:rPr lang="en-US" sz="1400" dirty="0" smtClean="0"/>
              <a:t> </a:t>
            </a: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endParaRPr lang="ru-RU" sz="1800" dirty="0"/>
          </a:p>
          <a:p>
            <a:pPr marL="514350" indent="-514350">
              <a:buFont typeface="+mj-lt"/>
              <a:buAutoNum type="arabicPeriod"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642910" y="571480"/>
            <a:ext cx="1042416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40</a:t>
            </a:r>
            <a:endParaRPr lang="ru-RU" sz="4000" b="1" dirty="0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2786050" y="571480"/>
            <a:ext cx="1042416" cy="1042416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30</a:t>
            </a:r>
            <a:endParaRPr lang="ru-RU" sz="4000" b="1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4929190" y="571480"/>
            <a:ext cx="1042416" cy="1042416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20</a:t>
            </a:r>
            <a:endParaRPr lang="ru-RU" sz="4000" b="1" dirty="0"/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7072330" y="500042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30</a:t>
            </a:r>
            <a:endParaRPr lang="ru-RU" sz="4000" b="1" dirty="0"/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642910" y="2000240"/>
            <a:ext cx="1042416" cy="1042416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20</a:t>
            </a:r>
            <a:endParaRPr lang="ru-RU" sz="4000" b="1" dirty="0"/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2786050" y="2000240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4929190" y="2000240"/>
            <a:ext cx="1042416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20</a:t>
            </a:r>
            <a:endParaRPr lang="ru-RU" sz="4000" b="1" dirty="0"/>
          </a:p>
        </p:txBody>
      </p:sp>
      <p:sp>
        <p:nvSpPr>
          <p:cNvPr id="12" name="Управляющая кнопка: настраиваемая 11">
            <a:hlinkClick r:id="rId8" action="ppaction://hlinksldjump" highlightClick="1"/>
          </p:cNvPr>
          <p:cNvSpPr/>
          <p:nvPr/>
        </p:nvSpPr>
        <p:spPr>
          <a:xfrm>
            <a:off x="7072330" y="2000240"/>
            <a:ext cx="1042416" cy="1042416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40</a:t>
            </a:r>
            <a:endParaRPr lang="ru-RU" sz="4000" b="1" dirty="0"/>
          </a:p>
        </p:txBody>
      </p:sp>
      <p:sp>
        <p:nvSpPr>
          <p:cNvPr id="13" name="Управляющая кнопка: настраиваемая 12">
            <a:hlinkClick r:id="rId9" action="ppaction://hlinksldjump" highlightClick="1"/>
          </p:cNvPr>
          <p:cNvSpPr/>
          <p:nvPr/>
        </p:nvSpPr>
        <p:spPr>
          <a:xfrm>
            <a:off x="642910" y="3429000"/>
            <a:ext cx="1042416" cy="1042416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14" name="Управляющая кнопка: настраиваемая 13">
            <a:hlinkClick r:id="rId10" action="ppaction://hlinksldjump" highlightClick="1"/>
          </p:cNvPr>
          <p:cNvSpPr/>
          <p:nvPr/>
        </p:nvSpPr>
        <p:spPr>
          <a:xfrm>
            <a:off x="2786050" y="3429000"/>
            <a:ext cx="1042416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30</a:t>
            </a:r>
            <a:endParaRPr lang="ru-RU" sz="4000" b="1" dirty="0"/>
          </a:p>
        </p:txBody>
      </p:sp>
      <p:sp>
        <p:nvSpPr>
          <p:cNvPr id="15" name="Управляющая кнопка: настраиваемая 14">
            <a:hlinkClick r:id="rId11" action="ppaction://hlinksldjump" highlightClick="1"/>
          </p:cNvPr>
          <p:cNvSpPr/>
          <p:nvPr/>
        </p:nvSpPr>
        <p:spPr>
          <a:xfrm>
            <a:off x="4929190" y="3429000"/>
            <a:ext cx="1042416" cy="1042416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40</a:t>
            </a:r>
            <a:endParaRPr lang="ru-RU" sz="4000" b="1" dirty="0"/>
          </a:p>
        </p:txBody>
      </p:sp>
      <p:sp>
        <p:nvSpPr>
          <p:cNvPr id="17" name="Управляющая кнопка: настраиваемая 16">
            <a:hlinkClick r:id="rId12" action="ppaction://hlinksldjump" highlightClick="1"/>
          </p:cNvPr>
          <p:cNvSpPr/>
          <p:nvPr/>
        </p:nvSpPr>
        <p:spPr>
          <a:xfrm>
            <a:off x="7072330" y="3429000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30</a:t>
            </a:r>
            <a:endParaRPr lang="ru-RU" sz="4000" b="1" dirty="0"/>
          </a:p>
        </p:txBody>
      </p:sp>
      <p:sp>
        <p:nvSpPr>
          <p:cNvPr id="18" name="Управляющая кнопка: настраиваемая 17">
            <a:hlinkClick r:id="rId13" action="ppaction://hlinksldjump" highlightClick="1"/>
          </p:cNvPr>
          <p:cNvSpPr/>
          <p:nvPr/>
        </p:nvSpPr>
        <p:spPr>
          <a:xfrm>
            <a:off x="642910" y="4857760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20</a:t>
            </a:r>
            <a:endParaRPr lang="ru-RU" sz="4000" b="1" dirty="0"/>
          </a:p>
        </p:txBody>
      </p:sp>
      <p:sp>
        <p:nvSpPr>
          <p:cNvPr id="19" name="Управляющая кнопка: настраиваемая 18">
            <a:hlinkClick r:id="rId14" action="ppaction://hlinksldjump" highlightClick="1"/>
          </p:cNvPr>
          <p:cNvSpPr/>
          <p:nvPr/>
        </p:nvSpPr>
        <p:spPr>
          <a:xfrm>
            <a:off x="2786050" y="4857760"/>
            <a:ext cx="1042416" cy="1042416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20" name="Управляющая кнопка: настраиваемая 19">
            <a:hlinkClick r:id="rId15" action="ppaction://hlinksldjump" highlightClick="1"/>
          </p:cNvPr>
          <p:cNvSpPr/>
          <p:nvPr/>
        </p:nvSpPr>
        <p:spPr>
          <a:xfrm>
            <a:off x="4929190" y="4857760"/>
            <a:ext cx="1042416" cy="1042416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30</a:t>
            </a:r>
            <a:endParaRPr lang="ru-RU" sz="4000" b="1" dirty="0"/>
          </a:p>
        </p:txBody>
      </p:sp>
      <p:sp>
        <p:nvSpPr>
          <p:cNvPr id="21" name="Управляющая кнопка: настраиваемая 20">
            <a:hlinkClick r:id="rId16" action="ppaction://hlinksldjump" highlightClick="1"/>
          </p:cNvPr>
          <p:cNvSpPr/>
          <p:nvPr/>
        </p:nvSpPr>
        <p:spPr>
          <a:xfrm>
            <a:off x="7143768" y="4857760"/>
            <a:ext cx="1042416" cy="1042416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22" name="Управляющая кнопка: возврат 21">
            <a:hlinkClick r:id="rId17" action="ppaction://hlinksldjump" highlightClick="1"/>
          </p:cNvPr>
          <p:cNvSpPr/>
          <p:nvPr/>
        </p:nvSpPr>
        <p:spPr>
          <a:xfrm>
            <a:off x="8358214" y="6286520"/>
            <a:ext cx="571504" cy="328036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500174"/>
            <a:ext cx="8001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Кто в VI в. до н. э. впервые высказал гипотезу о шарообразности Земли, полагаясь на свою интуицию и философию, а также хорошие знания математики? В его предположении было следующее рассуждение: «Все в природе должно быть гармонично и совершенно. Земля совершенна. Но совершеннейший из геометрических тел есть шар. Стало быть, Земля – шар». </a:t>
            </a:r>
          </a:p>
        </p:txBody>
      </p:sp>
      <p:sp>
        <p:nvSpPr>
          <p:cNvPr id="11" name="12-конечная звезда 10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40</a:t>
            </a:r>
            <a:endParaRPr lang="ru-RU" sz="4000" b="1" dirty="0"/>
          </a:p>
        </p:txBody>
      </p:sp>
      <p:sp>
        <p:nvSpPr>
          <p:cNvPr id="12" name="Управляющая кнопка: возврат 11">
            <a:hlinkClick r:id="rId2" action="ppaction://hlinksldjump" highlightClick="1"/>
          </p:cNvPr>
          <p:cNvSpPr/>
          <p:nvPr/>
        </p:nvSpPr>
        <p:spPr>
          <a:xfrm>
            <a:off x="8143900" y="6072206"/>
            <a:ext cx="685258" cy="5000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2357422" cy="1708468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220px-Kapitolinischer_Pythagor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928802"/>
            <a:ext cx="2794000" cy="3721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3214686"/>
            <a:ext cx="578647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Пифагор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500306"/>
            <a:ext cx="8358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Какое млекопитающее проводит самое длительное время в состоянии спячки без еды?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2428868"/>
            <a:ext cx="6500858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Ежи спят до 236 суток, бурый медведь спит до 75 – 195 дней подряд</a:t>
            </a:r>
          </a:p>
        </p:txBody>
      </p:sp>
      <p:sp>
        <p:nvSpPr>
          <p:cNvPr id="5" name="12-конечная звезда 4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072462" y="6000768"/>
            <a:ext cx="785818" cy="571504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1714500" cy="1643062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2500298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64305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Какой мореплаватель предложил практически использовать шарообразность Земли, чтобы западным путем достичь берегов Индии. 16 лет потребовалось ему, чтобы добиться разрешения и средств на это плавание, и 33 дня на то, чтобы осуществить свою мечту, при этом открыв то, что не входило в его планы?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2214554"/>
            <a:ext cx="7358114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Христофор Колумб в 1492 г. открыл Новый Свет, собираясь найти дорогу в Индию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85818" cy="50004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86016" cy="165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571744"/>
            <a:ext cx="66437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Какое дерево на сухой сезон накапливает в своих тканях до 120 т воды? </a:t>
            </a:r>
          </a:p>
        </p:txBody>
      </p:sp>
      <p:sp>
        <p:nvSpPr>
          <p:cNvPr id="5" name="12-конечная звезда 4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30</a:t>
            </a:r>
            <a:endParaRPr lang="ru-RU" sz="4000" b="1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56696" cy="571480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568" y="-1"/>
            <a:ext cx="2365730" cy="1714489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265px-Adansonia_digitata_MS_10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500306"/>
            <a:ext cx="3143272" cy="20994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3071810"/>
            <a:ext cx="550072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Баобаб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643050"/>
            <a:ext cx="7429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Какое животное, завезенное в Австралию, размножилось к 1930-м гг. настолько, что съедало пастбищных кормов столько же, сколько 100 млн. овец?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290" y="2714620"/>
            <a:ext cx="578647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Кролики</a:t>
            </a:r>
          </a:p>
        </p:txBody>
      </p:sp>
      <p:sp>
        <p:nvSpPr>
          <p:cNvPr id="4" name="12-конечная звезда 3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857224" cy="542374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-1"/>
            <a:ext cx="2286016" cy="165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571472" y="1785926"/>
            <a:ext cx="79296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 smtClean="0"/>
              <a:t>Около половины территории какого материка занимают леса?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2285992"/>
            <a:ext cx="649806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 Южная Америка</a:t>
            </a:r>
            <a:endParaRPr lang="ru-RU" sz="6000" b="1" dirty="0"/>
          </a:p>
        </p:txBody>
      </p:sp>
      <p:sp>
        <p:nvSpPr>
          <p:cNvPr id="12" name="12-конечная звезда 11"/>
          <p:cNvSpPr/>
          <p:nvPr/>
        </p:nvSpPr>
        <p:spPr>
          <a:xfrm>
            <a:off x="7215206" y="0"/>
            <a:ext cx="1928794" cy="1643050"/>
          </a:xfrm>
          <a:prstGeom prst="star12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8143900" y="6215082"/>
            <a:ext cx="642942" cy="357190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smailiki-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1714500" cy="16430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9506783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-1"/>
            <a:ext cx="2500331" cy="1785927"/>
          </a:xfrm>
          <a:prstGeom prst="rect">
            <a:avLst/>
          </a:prstGeom>
          <a:noFill/>
        </p:spPr>
      </p:pic>
      <p:pic>
        <p:nvPicPr>
          <p:cNvPr id="16" name="Picture 2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786190"/>
            <a:ext cx="4429156" cy="235745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143372" y="4071942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634</Words>
  <Application>Microsoft Office PowerPoint</Application>
  <PresentationFormat>Экран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Интернет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Знаешь ли ты географию</dc:title>
  <dc:creator>Admin</dc:creator>
  <cp:lastModifiedBy>User</cp:lastModifiedBy>
  <cp:revision>97</cp:revision>
  <dcterms:created xsi:type="dcterms:W3CDTF">2013-10-20T03:33:22Z</dcterms:created>
  <dcterms:modified xsi:type="dcterms:W3CDTF">2017-03-25T17:11:59Z</dcterms:modified>
</cp:coreProperties>
</file>