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52" r:id="rId16"/>
    <p:sldMasterId id="2147483864" r:id="rId17"/>
    <p:sldMasterId id="2147483876" r:id="rId18"/>
    <p:sldMasterId id="2147483888" r:id="rId19"/>
    <p:sldMasterId id="2147483900" r:id="rId20"/>
    <p:sldMasterId id="2147483912" r:id="rId21"/>
    <p:sldMasterId id="2147483924" r:id="rId22"/>
    <p:sldMasterId id="2147483936" r:id="rId23"/>
    <p:sldMasterId id="2147483948" r:id="rId24"/>
    <p:sldMasterId id="2147483960" r:id="rId25"/>
    <p:sldMasterId id="2147483972" r:id="rId26"/>
    <p:sldMasterId id="2147483984" r:id="rId27"/>
    <p:sldMasterId id="2147483996" r:id="rId28"/>
    <p:sldMasterId id="2147484008" r:id="rId29"/>
    <p:sldMasterId id="2147484020" r:id="rId30"/>
    <p:sldMasterId id="2147484032" r:id="rId31"/>
    <p:sldMasterId id="2147484044" r:id="rId32"/>
    <p:sldMasterId id="2147484056" r:id="rId33"/>
    <p:sldMasterId id="2147484068" r:id="rId34"/>
    <p:sldMasterId id="2147484080" r:id="rId35"/>
    <p:sldMasterId id="2147484092" r:id="rId36"/>
    <p:sldMasterId id="2147484104" r:id="rId37"/>
    <p:sldMasterId id="2147484116" r:id="rId38"/>
    <p:sldMasterId id="2147484128" r:id="rId39"/>
    <p:sldMasterId id="2147484140" r:id="rId40"/>
    <p:sldMasterId id="2147484152" r:id="rId41"/>
    <p:sldMasterId id="2147484164" r:id="rId42"/>
    <p:sldMasterId id="2147484176" r:id="rId43"/>
    <p:sldMasterId id="2147484188" r:id="rId44"/>
    <p:sldMasterId id="2147484200" r:id="rId45"/>
    <p:sldMasterId id="2147484212" r:id="rId46"/>
    <p:sldMasterId id="2147484224" r:id="rId47"/>
  </p:sldMasterIdLst>
  <p:sldIdLst>
    <p:sldId id="258" r:id="rId48"/>
    <p:sldId id="260" r:id="rId49"/>
    <p:sldId id="263" r:id="rId50"/>
    <p:sldId id="264" r:id="rId51"/>
    <p:sldId id="265" r:id="rId52"/>
    <p:sldId id="266" r:id="rId53"/>
    <p:sldId id="267" r:id="rId54"/>
    <p:sldId id="268" r:id="rId55"/>
    <p:sldId id="269" r:id="rId56"/>
    <p:sldId id="270" r:id="rId57"/>
    <p:sldId id="271" r:id="rId58"/>
    <p:sldId id="272" r:id="rId59"/>
    <p:sldId id="273" r:id="rId60"/>
    <p:sldId id="274" r:id="rId61"/>
    <p:sldId id="275" r:id="rId62"/>
    <p:sldId id="276" r:id="rId63"/>
    <p:sldId id="277" r:id="rId64"/>
    <p:sldId id="278" r:id="rId65"/>
    <p:sldId id="281" r:id="rId66"/>
    <p:sldId id="282" r:id="rId67"/>
    <p:sldId id="283" r:id="rId68"/>
    <p:sldId id="284" r:id="rId69"/>
    <p:sldId id="285" r:id="rId70"/>
    <p:sldId id="286" r:id="rId71"/>
    <p:sldId id="287" r:id="rId72"/>
    <p:sldId id="288" r:id="rId73"/>
    <p:sldId id="289" r:id="rId74"/>
    <p:sldId id="290" r:id="rId75"/>
    <p:sldId id="291" r:id="rId76"/>
    <p:sldId id="292" r:id="rId77"/>
    <p:sldId id="293" r:id="rId78"/>
    <p:sldId id="294" r:id="rId79"/>
    <p:sldId id="295" r:id="rId80"/>
    <p:sldId id="296" r:id="rId81"/>
    <p:sldId id="340" r:id="rId82"/>
    <p:sldId id="337" r:id="rId83"/>
    <p:sldId id="342" r:id="rId84"/>
    <p:sldId id="297" r:id="rId85"/>
    <p:sldId id="344" r:id="rId86"/>
    <p:sldId id="298" r:id="rId87"/>
    <p:sldId id="299" r:id="rId88"/>
    <p:sldId id="300" r:id="rId89"/>
    <p:sldId id="301" r:id="rId90"/>
    <p:sldId id="302" r:id="rId91"/>
    <p:sldId id="303" r:id="rId92"/>
    <p:sldId id="304" r:id="rId93"/>
    <p:sldId id="305" r:id="rId94"/>
    <p:sldId id="306" r:id="rId95"/>
    <p:sldId id="307" r:id="rId96"/>
    <p:sldId id="309" r:id="rId97"/>
    <p:sldId id="310" r:id="rId98"/>
    <p:sldId id="311" r:id="rId99"/>
    <p:sldId id="313" r:id="rId100"/>
    <p:sldId id="314" r:id="rId101"/>
    <p:sldId id="315" r:id="rId102"/>
    <p:sldId id="333" r:id="rId103"/>
    <p:sldId id="335" r:id="rId104"/>
    <p:sldId id="316" r:id="rId105"/>
    <p:sldId id="317" r:id="rId106"/>
    <p:sldId id="318" r:id="rId107"/>
    <p:sldId id="319" r:id="rId108"/>
    <p:sldId id="320" r:id="rId109"/>
    <p:sldId id="321" r:id="rId110"/>
    <p:sldId id="328" r:id="rId111"/>
    <p:sldId id="331" r:id="rId112"/>
    <p:sldId id="329" r:id="rId113"/>
    <p:sldId id="322" r:id="rId114"/>
    <p:sldId id="324" r:id="rId115"/>
    <p:sldId id="323" r:id="rId116"/>
    <p:sldId id="326" r:id="rId117"/>
    <p:sldId id="325" r:id="rId118"/>
    <p:sldId id="338" r:id="rId1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90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0.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6.xml"/><Relationship Id="rId68" Type="http://schemas.openxmlformats.org/officeDocument/2006/relationships/slide" Target="slides/slide21.xml"/><Relationship Id="rId84" Type="http://schemas.openxmlformats.org/officeDocument/2006/relationships/slide" Target="slides/slide37.xml"/><Relationship Id="rId89" Type="http://schemas.openxmlformats.org/officeDocument/2006/relationships/slide" Target="slides/slide42.xml"/><Relationship Id="rId112" Type="http://schemas.openxmlformats.org/officeDocument/2006/relationships/slide" Target="slides/slide65.xml"/><Relationship Id="rId16" Type="http://schemas.openxmlformats.org/officeDocument/2006/relationships/slideMaster" Target="slideMasters/slideMaster16.xml"/><Relationship Id="rId107" Type="http://schemas.openxmlformats.org/officeDocument/2006/relationships/slide" Target="slides/slide60.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6.xml"/><Relationship Id="rId58" Type="http://schemas.openxmlformats.org/officeDocument/2006/relationships/slide" Target="slides/slide11.xml"/><Relationship Id="rId74" Type="http://schemas.openxmlformats.org/officeDocument/2006/relationships/slide" Target="slides/slide27.xml"/><Relationship Id="rId79" Type="http://schemas.openxmlformats.org/officeDocument/2006/relationships/slide" Target="slides/slide32.xml"/><Relationship Id="rId102" Type="http://schemas.openxmlformats.org/officeDocument/2006/relationships/slide" Target="slides/slide55.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43.xml"/><Relationship Id="rId95" Type="http://schemas.openxmlformats.org/officeDocument/2006/relationships/slide" Target="slides/slide4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 Target="slides/slide1.xml"/><Relationship Id="rId64" Type="http://schemas.openxmlformats.org/officeDocument/2006/relationships/slide" Target="slides/slide17.xml"/><Relationship Id="rId69" Type="http://schemas.openxmlformats.org/officeDocument/2006/relationships/slide" Target="slides/slide22.xml"/><Relationship Id="rId113" Type="http://schemas.openxmlformats.org/officeDocument/2006/relationships/slide" Target="slides/slide66.xml"/><Relationship Id="rId118" Type="http://schemas.openxmlformats.org/officeDocument/2006/relationships/slide" Target="slides/slide71.xml"/><Relationship Id="rId80" Type="http://schemas.openxmlformats.org/officeDocument/2006/relationships/slide" Target="slides/slide33.xml"/><Relationship Id="rId85" Type="http://schemas.openxmlformats.org/officeDocument/2006/relationships/slide" Target="slides/slide3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12.xml"/><Relationship Id="rId103" Type="http://schemas.openxmlformats.org/officeDocument/2006/relationships/slide" Target="slides/slide56.xml"/><Relationship Id="rId108" Type="http://schemas.openxmlformats.org/officeDocument/2006/relationships/slide" Target="slides/slide61.xml"/><Relationship Id="rId54" Type="http://schemas.openxmlformats.org/officeDocument/2006/relationships/slide" Target="slides/slide7.xml"/><Relationship Id="rId70" Type="http://schemas.openxmlformats.org/officeDocument/2006/relationships/slide" Target="slides/slide23.xml"/><Relationship Id="rId75" Type="http://schemas.openxmlformats.org/officeDocument/2006/relationships/slide" Target="slides/slide28.xml"/><Relationship Id="rId91" Type="http://schemas.openxmlformats.org/officeDocument/2006/relationships/slide" Target="slides/slide44.xml"/><Relationship Id="rId96"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xml"/><Relationship Id="rId114" Type="http://schemas.openxmlformats.org/officeDocument/2006/relationships/slide" Target="slides/slide67.xml"/><Relationship Id="rId119" Type="http://schemas.openxmlformats.org/officeDocument/2006/relationships/slide" Target="slides/slide72.xml"/><Relationship Id="rId44" Type="http://schemas.openxmlformats.org/officeDocument/2006/relationships/slideMaster" Target="slideMasters/slideMaster44.xml"/><Relationship Id="rId60" Type="http://schemas.openxmlformats.org/officeDocument/2006/relationships/slide" Target="slides/slide13.xml"/><Relationship Id="rId65" Type="http://schemas.openxmlformats.org/officeDocument/2006/relationships/slide" Target="slides/slide18.xml"/><Relationship Id="rId81" Type="http://schemas.openxmlformats.org/officeDocument/2006/relationships/slide" Target="slides/slide34.xml"/><Relationship Id="rId86"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2.xml"/><Relationship Id="rId34" Type="http://schemas.openxmlformats.org/officeDocument/2006/relationships/slideMaster" Target="slideMasters/slideMaster34.xml"/><Relationship Id="rId50" Type="http://schemas.openxmlformats.org/officeDocument/2006/relationships/slide" Target="slides/slide3.xml"/><Relationship Id="rId55" Type="http://schemas.openxmlformats.org/officeDocument/2006/relationships/slide" Target="slides/slide8.xml"/><Relationship Id="rId76" Type="http://schemas.openxmlformats.org/officeDocument/2006/relationships/slide" Target="slides/slide29.xml"/><Relationship Id="rId97" Type="http://schemas.openxmlformats.org/officeDocument/2006/relationships/slide" Target="slides/slide50.xml"/><Relationship Id="rId104" Type="http://schemas.openxmlformats.org/officeDocument/2006/relationships/slide" Target="slides/slide57.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24.xml"/><Relationship Id="rId92"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9.xml"/><Relationship Id="rId87" Type="http://schemas.openxmlformats.org/officeDocument/2006/relationships/slide" Target="slides/slide40.xml"/><Relationship Id="rId110" Type="http://schemas.openxmlformats.org/officeDocument/2006/relationships/slide" Target="slides/slide63.xml"/><Relationship Id="rId115" Type="http://schemas.openxmlformats.org/officeDocument/2006/relationships/slide" Target="slides/slide68.xml"/><Relationship Id="rId61" Type="http://schemas.openxmlformats.org/officeDocument/2006/relationships/slide" Target="slides/slide14.xml"/><Relationship Id="rId82" Type="http://schemas.openxmlformats.org/officeDocument/2006/relationships/slide" Target="slides/slide3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9.xml"/><Relationship Id="rId77" Type="http://schemas.openxmlformats.org/officeDocument/2006/relationships/slide" Target="slides/slide30.xml"/><Relationship Id="rId100" Type="http://schemas.openxmlformats.org/officeDocument/2006/relationships/slide" Target="slides/slide53.xml"/><Relationship Id="rId105"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xml"/><Relationship Id="rId72" Type="http://schemas.openxmlformats.org/officeDocument/2006/relationships/slide" Target="slides/slide25.xml"/><Relationship Id="rId93" Type="http://schemas.openxmlformats.org/officeDocument/2006/relationships/slide" Target="slides/slide46.xml"/><Relationship Id="rId98" Type="http://schemas.openxmlformats.org/officeDocument/2006/relationships/slide" Target="slides/slide51.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 Target="slides/slide20.xml"/><Relationship Id="rId116" Type="http://schemas.openxmlformats.org/officeDocument/2006/relationships/slide" Target="slides/slide6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15.xml"/><Relationship Id="rId83" Type="http://schemas.openxmlformats.org/officeDocument/2006/relationships/slide" Target="slides/slide36.xml"/><Relationship Id="rId88" Type="http://schemas.openxmlformats.org/officeDocument/2006/relationships/slide" Target="slides/slide41.xml"/><Relationship Id="rId111" Type="http://schemas.openxmlformats.org/officeDocument/2006/relationships/slide" Target="slides/slide64.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0.xml"/><Relationship Id="rId106" Type="http://schemas.openxmlformats.org/officeDocument/2006/relationships/slide" Target="slides/slide5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5.xml"/><Relationship Id="rId73" Type="http://schemas.openxmlformats.org/officeDocument/2006/relationships/slide" Target="slides/slide26.xml"/><Relationship Id="rId78" Type="http://schemas.openxmlformats.org/officeDocument/2006/relationships/slide" Target="slides/slide31.xml"/><Relationship Id="rId94" Type="http://schemas.openxmlformats.org/officeDocument/2006/relationships/slide" Target="slides/slide47.xml"/><Relationship Id="rId99" Type="http://schemas.openxmlformats.org/officeDocument/2006/relationships/slide" Target="slides/slide52.xml"/><Relationship Id="rId101" Type="http://schemas.openxmlformats.org/officeDocument/2006/relationships/slide" Target="slides/slide54.xml"/><Relationship Id="rId1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10.12.2017</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669938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8080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2899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8709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096376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110584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083863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83505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80535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8019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197687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6699385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8080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2899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8709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096376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110584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083863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83505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805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3633267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801971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197687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6699385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8080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28999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8709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096376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110584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083863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835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42301201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805352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801971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1976879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481746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896665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76270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20885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841092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9613175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85414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846201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506713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373103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0027364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4042581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481746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896665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76270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208851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841092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961317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9028905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85414673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506713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37310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002736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4042581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48174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896665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107627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208851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84109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1030602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961317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8541467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5067130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37310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0027364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404258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38737336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5571632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7573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800173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883110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4225409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847246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2971938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5194356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034535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5478925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8678322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3873733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557163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475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563819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8001732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422540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8472461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2971938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51943562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034535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547892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8678322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93764621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9337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87032410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46331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9566582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267201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693655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2405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13575618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600717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115235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396397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93764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5535445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93378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46331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956658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26720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69365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2405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1357561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600717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115235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39639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06189137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9376462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933780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46331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9566582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26720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69365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2405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13575618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600717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11523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14776052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3963972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9376462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93378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463315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956658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267201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693655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2405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13575618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60071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8949981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1152358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396397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9376462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93378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7463315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9566582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267201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693655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2405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13575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1727580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600717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1152358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3963972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109132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162911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35257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401763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312925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0165733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5024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101633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139079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906085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042249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3669780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109132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1629114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352571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4017638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3129258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01657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80247815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502459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139079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9060851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0422495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3669780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109132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162911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352571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4017638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31292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4017687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0165733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502459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139079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9060851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042249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366978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109132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1629114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352571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40176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1590331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312925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016573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502459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13907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9060851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0422495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366978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109132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1629114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35257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1796331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401763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312925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0165733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502459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13907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9060851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0422495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3669780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1091321"/>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16291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10.12.2017</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08157323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4352571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4017638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3129258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0165733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502459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139079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9060851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0422495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3669780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257821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31484519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205781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325450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24273022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0907010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07245923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1212197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98014755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803503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24104478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057498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687556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25782157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2057814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4325450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24273022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09070109"/>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07245923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1212197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98014755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803503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241044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1262952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05749845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5554505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21908085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90790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224347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95498692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664719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48605673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44483030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511881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18839592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7325330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2404536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55545052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21908085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2907907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224347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95498692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664719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48605673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444830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174813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51188132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7325330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2404536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488545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892059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240480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8377868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61766116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5249545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9683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5792170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496108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502915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587086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3911413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4885456"/>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892059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2404804"/>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8377868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617661163"/>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52495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103483353"/>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968385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4961083"/>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502915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58708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3911413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488545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8920595"/>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240480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8377868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6176611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1006971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5249545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968385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496108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502915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587086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39114130"/>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488545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8920595"/>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240480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83778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1192275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61766116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5249545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968385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4961083"/>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5029151"/>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587086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3911413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488545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892059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240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721823203"/>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8377868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61766116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52495454"/>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968385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13496108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08502915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587086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3911413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03991284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222115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40397371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638258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94567293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39821011"/>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779412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4111627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2490220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476208363"/>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6489597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675155550"/>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039912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40178750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22211525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638258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94567293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3982101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779412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4111627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2490220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47620836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6489597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67515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5102573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03991284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22211525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36382585"/>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94567293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3982101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779412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4111627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2490220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47620836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64895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6471855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675155550"/>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89392813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3997259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00622263"/>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068448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693576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8612550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0712627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1401115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767835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11712260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5592380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23770855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89392813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3997259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00622263"/>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068448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1693576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8612550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0712627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140111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1009201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76783521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5592380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23770855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683145"/>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9166514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6876727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8621892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7189249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6400393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86914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270244497"/>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94748474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26202057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283601942"/>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2645618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77297454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45213438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3218126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26196320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16455303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47951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2797840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5087838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9446997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94151419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0154529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706399008"/>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52242328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57610698"/>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676918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3526195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952921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426575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54439598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41736620"/>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1685822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70424709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569674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95881328"/>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782812153"/>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861531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40493621"/>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4031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10.12.2017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81360529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01731811"/>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3789843"/>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03797079"/>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499110154"/>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84749461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15621323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36946742"/>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84706767"/>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92908666"/>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26610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7779813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5861185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339623885"/>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05660354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40286992"/>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8245276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917120959"/>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26785702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94950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27556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096436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375951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035934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3425812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561222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96257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4434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10.12.2017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109931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95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2166189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2689508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40633856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913901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313096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590262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4920784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4901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10.12.2017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7481046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05032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207397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667045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3800171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325474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288560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483419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3108939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8192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722270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8332455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010519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434940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7102803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6015967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5651206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16127732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40939766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9" name="Rectangle 8"/>
          <p:cNvSpPr/>
          <p:nvPr/>
        </p:nvSpPr>
        <p:spPr>
          <a:xfrm>
            <a:off x="345441"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572653"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7712715"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445484" y="3055622"/>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7786827"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solidFill>
                  <a:srgbClr val="93A299">
                    <a:lumMod val="50000"/>
                  </a:srgbClr>
                </a:solidFill>
              </a:rPr>
              <a:pPr/>
              <a:t>‹#›</a:t>
            </a:fld>
            <a:endParaRPr lang="ru-RU">
              <a:solidFill>
                <a:srgbClr val="93A299">
                  <a:lumMod val="50000"/>
                </a:srgbClr>
              </a:solidFill>
            </a:endParaRPr>
          </a:p>
        </p:txBody>
      </p:sp>
      <p:sp>
        <p:nvSpPr>
          <p:cNvPr id="11" name="Rectangle 10"/>
          <p:cNvSpPr/>
          <p:nvPr/>
        </p:nvSpPr>
        <p:spPr>
          <a:xfrm>
            <a:off x="541822" y="4559277"/>
            <a:ext cx="6755167"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4"/>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6699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10.12.2017</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18080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567656" y="3048001"/>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2" name="Title 1"/>
          <p:cNvSpPr>
            <a:spLocks noGrp="1"/>
          </p:cNvSpPr>
          <p:nvPr>
            <p:ph type="title"/>
          </p:nvPr>
        </p:nvSpPr>
        <p:spPr>
          <a:xfrm>
            <a:off x="736456" y="3200400"/>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1"/>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36456" y="4607511"/>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8"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2899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67870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3"/>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9"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9"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6"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8" name="Footer Placeholder 7"/>
          <p:cNvSpPr>
            <a:spLocks noGrp="1"/>
          </p:cNvSpPr>
          <p:nvPr>
            <p:ph type="ftr" sz="quarter" idx="11"/>
          </p:nvPr>
        </p:nvSpPr>
        <p:spPr/>
        <p:txBody>
          <a:bodyPr/>
          <a:lstStyle/>
          <a:p>
            <a:endParaRPr lang="ru-RU">
              <a:solidFill>
                <a:srgbClr val="564B3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709637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4" name="Footer Placeholder 3"/>
          <p:cNvSpPr>
            <a:spLocks noGrp="1"/>
          </p:cNvSpPr>
          <p:nvPr>
            <p:ph type="ftr" sz="quarter" idx="11"/>
          </p:nvPr>
        </p:nvSpPr>
        <p:spPr/>
        <p:txBody>
          <a:bodyPr/>
          <a:lstStyle/>
          <a:p>
            <a:endParaRPr lang="ru-RU">
              <a:solidFill>
                <a:srgbClr val="564B3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29110584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3" name="Footer Placeholder 2"/>
          <p:cNvSpPr>
            <a:spLocks noGrp="1"/>
          </p:cNvSpPr>
          <p:nvPr>
            <p:ph type="ftr" sz="quarter" idx="11"/>
          </p:nvPr>
        </p:nvSpPr>
        <p:spPr/>
        <p:txBody>
          <a:bodyPr/>
          <a:lstStyle/>
          <a:p>
            <a:endParaRPr lang="ru-RU">
              <a:solidFill>
                <a:srgbClr val="564B3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083863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86200" y="685801"/>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8" name="Rectangle 7"/>
          <p:cNvSpPr/>
          <p:nvPr/>
        </p:nvSpPr>
        <p:spPr>
          <a:xfrm>
            <a:off x="560034" y="1505712"/>
            <a:ext cx="2716567"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676690" y="1642473"/>
            <a:ext cx="248325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769000" y="2971800"/>
            <a:ext cx="229863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3"/>
            <a:ext cx="2298635"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37583505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685800" y="621438"/>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62000" y="5029201"/>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p:txBody>
          <a:bodyPr/>
          <a:lstStyle/>
          <a:p>
            <a:endParaRPr lang="ru-RU">
              <a:solidFill>
                <a:srgbClr val="564B3C"/>
              </a:solidFill>
            </a:endParaRPr>
          </a:p>
        </p:txBody>
      </p:sp>
      <p:sp>
        <p:nvSpPr>
          <p:cNvPr id="13" name="Rectangle 12"/>
          <p:cNvSpPr/>
          <p:nvPr/>
        </p:nvSpPr>
        <p:spPr>
          <a:xfrm>
            <a:off x="914400" y="5638800"/>
            <a:ext cx="7328515"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1"/>
            <a:ext cx="7328515"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8053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5801971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3"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955225" y="351410"/>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48577" y="395428"/>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1000"/>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11"/>
          </p:nvPr>
        </p:nvSpPr>
        <p:spPr/>
        <p:txBody>
          <a:bodyPr/>
          <a:lstStyle/>
          <a:p>
            <a:endParaRPr lang="ru-RU">
              <a:solidFill>
                <a:srgbClr val="564B3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564B3C"/>
                </a:solidFill>
              </a:rPr>
              <a:pPr/>
              <a:t>‹#›</a:t>
            </a:fld>
            <a:endParaRPr lang="ru-RU">
              <a:solidFill>
                <a:srgbClr val="564B3C"/>
              </a:solidFill>
            </a:endParaRPr>
          </a:p>
        </p:txBody>
      </p:sp>
    </p:spTree>
    <p:extLst>
      <p:ext uri="{BB962C8B-B14F-4D97-AF65-F5344CB8AC3E}">
        <p14:creationId xmlns:p14="http://schemas.microsoft.com/office/powerpoint/2010/main" val="331976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10.12.2017</a:t>
            </a:fld>
            <a:endParaRPr lang="ru-RU"/>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8202415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8202415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8202415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21440661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21440661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21440661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71987791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7198779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16742516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167425164"/>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9392897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16742516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16742516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16742516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83732760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83732760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83732760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83732760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83732760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83732760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15466735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919092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15466735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44812220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44812220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9651700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9651700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9651700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96517007"/>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96517007"/>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33559050"/>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33559050"/>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02585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3355905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093754412"/>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09375441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29596700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592649903"/>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160333431"/>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158979029"/>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711424013"/>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0322896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4601982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70132099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222796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457200" y="1752601"/>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solidFill>
                  <a:srgbClr val="564B3C"/>
                </a:solidFill>
              </a:rPr>
              <a:pPr/>
              <a:t>10.12.2017</a:t>
            </a:fld>
            <a:endParaRPr lang="ru-RU">
              <a:solidFill>
                <a:srgbClr val="564B3C"/>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564B3C"/>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solidFill>
                  <a:srgbClr val="564B3C"/>
                </a:solidFill>
              </a:rPr>
              <a:pPr/>
              <a:t>‹#›</a:t>
            </a:fld>
            <a:endParaRPr lang="ru-RU">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72863" y="372863"/>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26128" y="408373"/>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8202415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4.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5.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8.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00.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77.xml"/><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97.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88.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10.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2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3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3.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7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86.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5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65.xml"/><Relationship Id="rId5" Type="http://schemas.openxmlformats.org/officeDocument/2006/relationships/image" Target="../media/image35.jpe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76.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8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98.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42.xml"/><Relationship Id="rId5" Type="http://schemas.openxmlformats.org/officeDocument/2006/relationships/image" Target="../media/image37.jpeg"/><Relationship Id="rId4" Type="http://schemas.openxmlformats.org/officeDocument/2006/relationships/image" Target="../media/image36.jpe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64.xml"/><Relationship Id="rId4" Type="http://schemas.openxmlformats.org/officeDocument/2006/relationships/image" Target="../media/image38.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53.xml"/><Relationship Id="rId4" Type="http://schemas.openxmlformats.org/officeDocument/2006/relationships/image" Target="../media/image39.jpe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09.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3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2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8.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0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2564904"/>
            <a:ext cx="352839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51520" y="260648"/>
            <a:ext cx="7416824" cy="6309420"/>
          </a:xfrm>
          <a:prstGeom prst="rect">
            <a:avLst/>
          </a:prstGeom>
        </p:spPr>
        <p:txBody>
          <a:bodyPr wrap="square">
            <a:spAutoFit/>
          </a:bodyPr>
          <a:lstStyle/>
          <a:p>
            <a:pPr algn="ctr"/>
            <a:r>
              <a:rPr lang="ru-RU" sz="4800" b="1" dirty="0" smtClean="0">
                <a:latin typeface="Times New Roman"/>
                <a:ea typeface="Times New Roman"/>
                <a:cs typeface="Times New Roman"/>
              </a:rPr>
              <a:t> </a:t>
            </a:r>
            <a:endParaRPr lang="ru-RU" sz="2400" b="1" dirty="0" smtClean="0">
              <a:solidFill>
                <a:srgbClr val="002060"/>
              </a:solidFill>
              <a:latin typeface="Times New Roman"/>
              <a:ea typeface="Times New Roman"/>
              <a:cs typeface="Times New Roman"/>
            </a:endParaRPr>
          </a:p>
          <a:p>
            <a:pPr algn="ctr"/>
            <a:endParaRPr lang="ru-RU" sz="2000" b="1" dirty="0" smtClean="0">
              <a:solidFill>
                <a:srgbClr val="002060"/>
              </a:solidFill>
              <a:latin typeface="Times New Roman"/>
              <a:ea typeface="Times New Roman"/>
              <a:cs typeface="Times New Roman"/>
            </a:endParaRPr>
          </a:p>
          <a:p>
            <a:pPr algn="ctr"/>
            <a:r>
              <a:rPr lang="ru-RU" sz="2400" b="1" dirty="0" smtClean="0">
                <a:solidFill>
                  <a:srgbClr val="002060"/>
                </a:solidFill>
                <a:latin typeface="Times New Roman"/>
                <a:ea typeface="Times New Roman"/>
                <a:cs typeface="Times New Roman"/>
              </a:rPr>
              <a:t>ПРЕЗЕНТАЦИЯ НА ТЕМУ:</a:t>
            </a:r>
          </a:p>
          <a:p>
            <a:pPr algn="ctr"/>
            <a:r>
              <a:rPr lang="ru-RU" sz="4000" b="1" dirty="0" smtClean="0">
                <a:solidFill>
                  <a:srgbClr val="002060"/>
                </a:solidFill>
                <a:latin typeface="Times New Roman"/>
                <a:ea typeface="Times New Roman"/>
                <a:cs typeface="Times New Roman"/>
              </a:rPr>
              <a:t>Работа </a:t>
            </a:r>
            <a:r>
              <a:rPr lang="ru-RU" sz="4000" b="1" dirty="0">
                <a:solidFill>
                  <a:srgbClr val="002060"/>
                </a:solidFill>
                <a:latin typeface="Times New Roman"/>
                <a:ea typeface="Times New Roman"/>
                <a:cs typeface="Times New Roman"/>
              </a:rPr>
              <a:t>над   </a:t>
            </a:r>
            <a:r>
              <a:rPr lang="ru-RU" sz="4000" b="1" dirty="0" smtClean="0">
                <a:solidFill>
                  <a:srgbClr val="002060"/>
                </a:solidFill>
                <a:latin typeface="Times New Roman"/>
                <a:ea typeface="Times New Roman"/>
                <a:cs typeface="Times New Roman"/>
              </a:rPr>
              <a:t>каллиграфией</a:t>
            </a:r>
          </a:p>
          <a:p>
            <a:pPr algn="ctr"/>
            <a:endParaRPr lang="ru-RU" sz="4800" b="1" dirty="0" smtClean="0">
              <a:solidFill>
                <a:srgbClr val="002060"/>
              </a:solidFill>
              <a:latin typeface="Times New Roman"/>
              <a:cs typeface="Times New Roman"/>
            </a:endParaRPr>
          </a:p>
          <a:p>
            <a:pPr algn="ctr"/>
            <a:endParaRPr lang="ru-RU" sz="4800" b="1" dirty="0">
              <a:solidFill>
                <a:srgbClr val="002060"/>
              </a:solidFill>
              <a:latin typeface="Times New Roman"/>
              <a:cs typeface="Times New Roman"/>
            </a:endParaRPr>
          </a:p>
          <a:p>
            <a:pPr algn="ctr"/>
            <a:endParaRPr lang="ru-RU" sz="4800" b="1" dirty="0" smtClean="0">
              <a:solidFill>
                <a:srgbClr val="002060"/>
              </a:solidFill>
              <a:latin typeface="Times New Roman"/>
              <a:cs typeface="Times New Roman"/>
            </a:endParaRPr>
          </a:p>
          <a:p>
            <a:pPr algn="r"/>
            <a:endParaRPr lang="ru-RU" sz="3600" b="1" dirty="0" smtClean="0">
              <a:solidFill>
                <a:srgbClr val="002060"/>
              </a:solidFill>
              <a:latin typeface="Times New Roman"/>
              <a:cs typeface="Times New Roman"/>
            </a:endParaRPr>
          </a:p>
          <a:p>
            <a:pPr algn="ctr"/>
            <a:endParaRPr lang="ru-RU" sz="2400" b="1" dirty="0" smtClean="0">
              <a:solidFill>
                <a:srgbClr val="002060"/>
              </a:solidFill>
              <a:latin typeface="Times New Roman"/>
              <a:cs typeface="Times New Roman"/>
            </a:endParaRPr>
          </a:p>
          <a:p>
            <a:pPr algn="ctr"/>
            <a:r>
              <a:rPr lang="ru-RU" sz="2000" b="1" dirty="0" smtClean="0">
                <a:latin typeface="Times New Roman"/>
                <a:cs typeface="Times New Roman"/>
              </a:rPr>
              <a:t>Автор презентации:</a:t>
            </a:r>
          </a:p>
          <a:p>
            <a:pPr algn="ctr"/>
            <a:r>
              <a:rPr lang="ru-RU" sz="2000" b="1" dirty="0" smtClean="0">
                <a:latin typeface="Times New Roman"/>
                <a:cs typeface="Times New Roman"/>
              </a:rPr>
              <a:t> учитель начальных классов </a:t>
            </a:r>
            <a:r>
              <a:rPr lang="en-US" sz="2000" b="1" dirty="0" smtClean="0">
                <a:latin typeface="Times New Roman"/>
                <a:cs typeface="Times New Roman"/>
              </a:rPr>
              <a:t>I </a:t>
            </a:r>
            <a:r>
              <a:rPr lang="ru-RU" sz="2000" b="1" dirty="0" smtClean="0">
                <a:latin typeface="Times New Roman"/>
                <a:cs typeface="Times New Roman"/>
              </a:rPr>
              <a:t>категории </a:t>
            </a:r>
          </a:p>
          <a:p>
            <a:pPr algn="ctr"/>
            <a:r>
              <a:rPr lang="ru-RU" sz="2000" b="1" dirty="0" smtClean="0">
                <a:latin typeface="Times New Roman"/>
                <a:cs typeface="Times New Roman"/>
              </a:rPr>
              <a:t> Исакова Зухра Исмаиловна</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09139"/>
            <a:ext cx="6984776" cy="81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756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88640"/>
            <a:ext cx="6912768" cy="5693866"/>
          </a:xfrm>
          <a:prstGeom prst="rect">
            <a:avLst/>
          </a:prstGeom>
        </p:spPr>
        <p:txBody>
          <a:bodyPr wrap="square">
            <a:spAutoFit/>
          </a:bodyPr>
          <a:lstStyle/>
          <a:p>
            <a:pPr>
              <a:spcAft>
                <a:spcPts val="0"/>
              </a:spcAft>
            </a:pPr>
            <a:r>
              <a:rPr lang="ru-RU" sz="2800" b="1" dirty="0">
                <a:latin typeface="Times New Roman" panose="02020603050405020304" pitchFamily="18" charset="0"/>
                <a:ea typeface="Times New Roman"/>
                <a:cs typeface="Times New Roman" panose="02020603050405020304" pitchFamily="18" charset="0"/>
              </a:rPr>
              <a:t>Приемы работы над формированием красивого почерка у младших школьников</a:t>
            </a:r>
            <a:r>
              <a:rPr lang="ru-RU" sz="2800" b="1" dirty="0" smtClean="0">
                <a:latin typeface="Times New Roman" panose="02020603050405020304" pitchFamily="18" charset="0"/>
                <a:ea typeface="Times New Roman"/>
                <a:cs typeface="Times New Roman" panose="02020603050405020304" pitchFamily="18" charset="0"/>
              </a:rPr>
              <a:t>.</a:t>
            </a:r>
          </a:p>
          <a:p>
            <a:pPr>
              <a:spcAft>
                <a:spcPts val="0"/>
              </a:spcAft>
            </a:pPr>
            <a:endParaRPr lang="ru-RU" sz="2800" dirty="0">
              <a:latin typeface="Times New Roman" panose="02020603050405020304" pitchFamily="18" charset="0"/>
              <a:ea typeface="Calibri"/>
              <a:cs typeface="Times New Roman" panose="02020603050405020304" pitchFamily="18" charset="0"/>
            </a:endParaRPr>
          </a:p>
          <a:p>
            <a:pPr>
              <a:spcAft>
                <a:spcPts val="0"/>
              </a:spcAft>
            </a:pPr>
            <a:r>
              <a:rPr lang="ru-RU" sz="2800" dirty="0">
                <a:latin typeface="Times New Roman" panose="02020603050405020304" pitchFamily="18" charset="0"/>
                <a:ea typeface="Times New Roman"/>
                <a:cs typeface="Times New Roman" panose="02020603050405020304" pitchFamily="18" charset="0"/>
              </a:rPr>
              <a:t>1. Обратить внимание на позу ребенка за письмом и рисованием. </a:t>
            </a:r>
            <a:endParaRPr lang="ru-RU" sz="2800" dirty="0">
              <a:latin typeface="Times New Roman" panose="02020603050405020304" pitchFamily="18" charset="0"/>
              <a:ea typeface="Calibri"/>
              <a:cs typeface="Times New Roman" panose="02020603050405020304" pitchFamily="18" charset="0"/>
            </a:endParaRPr>
          </a:p>
          <a:p>
            <a:pPr>
              <a:spcAft>
                <a:spcPts val="0"/>
              </a:spcAft>
            </a:pPr>
            <a:r>
              <a:rPr lang="ru-RU" sz="2800" dirty="0">
                <a:latin typeface="Times New Roman" panose="02020603050405020304" pitchFamily="18" charset="0"/>
                <a:ea typeface="Times New Roman"/>
                <a:cs typeface="Times New Roman" panose="02020603050405020304" pitchFamily="18" charset="0"/>
              </a:rPr>
              <a:t>2. Научить его правильно держать пишущий инструмент. </a:t>
            </a:r>
            <a:endParaRPr lang="ru-RU" sz="2800" dirty="0">
              <a:latin typeface="Times New Roman" panose="02020603050405020304" pitchFamily="18" charset="0"/>
              <a:ea typeface="Calibri"/>
              <a:cs typeface="Times New Roman" panose="02020603050405020304" pitchFamily="18" charset="0"/>
            </a:endParaRPr>
          </a:p>
          <a:p>
            <a:pPr>
              <a:spcAft>
                <a:spcPts val="0"/>
              </a:spcAft>
            </a:pPr>
            <a:r>
              <a:rPr lang="ru-RU" sz="2800" dirty="0">
                <a:latin typeface="Times New Roman" panose="02020603050405020304" pitchFamily="18" charset="0"/>
                <a:ea typeface="Times New Roman"/>
                <a:cs typeface="Times New Roman" panose="02020603050405020304" pitchFamily="18" charset="0"/>
              </a:rPr>
              <a:t>3. Соблюдения правильного положения тетради.</a:t>
            </a:r>
            <a:endParaRPr lang="ru-RU" sz="2800" dirty="0">
              <a:latin typeface="Times New Roman" panose="02020603050405020304" pitchFamily="18" charset="0"/>
              <a:ea typeface="Calibri"/>
              <a:cs typeface="Times New Roman" panose="02020603050405020304" pitchFamily="18" charset="0"/>
            </a:endParaRPr>
          </a:p>
          <a:p>
            <a:pPr>
              <a:spcAft>
                <a:spcPts val="0"/>
              </a:spcAft>
            </a:pPr>
            <a:r>
              <a:rPr lang="ru-RU" sz="2800" dirty="0">
                <a:latin typeface="Times New Roman" panose="02020603050405020304" pitchFamily="18" charset="0"/>
                <a:ea typeface="Times New Roman"/>
                <a:cs typeface="Times New Roman" panose="02020603050405020304" pitchFamily="18" charset="0"/>
              </a:rPr>
              <a:t>4. Делать упражнения по координации движений пальцев, кисти, </a:t>
            </a:r>
            <a:r>
              <a:rPr lang="ru-RU" sz="2800" dirty="0" smtClean="0">
                <a:latin typeface="Times New Roman" panose="02020603050405020304" pitchFamily="18" charset="0"/>
                <a:ea typeface="Times New Roman"/>
                <a:cs typeface="Times New Roman" panose="02020603050405020304" pitchFamily="18" charset="0"/>
              </a:rPr>
              <a:t>предплечья</a:t>
            </a:r>
          </a:p>
          <a:p>
            <a:pPr>
              <a:spcAft>
                <a:spcPts val="0"/>
              </a:spcAft>
            </a:pPr>
            <a:r>
              <a:rPr lang="ru-RU" sz="2800" dirty="0" smtClean="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и плеча</a:t>
            </a:r>
            <a:endParaRPr lang="ru-RU" sz="28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845881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188640"/>
            <a:ext cx="7458398" cy="5262979"/>
          </a:xfrm>
          <a:prstGeom prst="rect">
            <a:avLst/>
          </a:prstGeom>
        </p:spPr>
        <p:txBody>
          <a:bodyPr wrap="square">
            <a:spAutoFit/>
          </a:bodyPr>
          <a:lstStyle/>
          <a:p>
            <a:pPr>
              <a:spcAft>
                <a:spcPts val="0"/>
              </a:spcAft>
            </a:pPr>
            <a:r>
              <a:rPr lang="ru-RU" b="1" dirty="0">
                <a:latin typeface="Times New Roman"/>
                <a:ea typeface="Times New Roman"/>
                <a:cs typeface="Times New Roman"/>
              </a:rPr>
              <a:t> </a:t>
            </a:r>
            <a:r>
              <a:rPr lang="ru-RU" b="1" dirty="0" smtClean="0">
                <a:latin typeface="Times New Roman"/>
                <a:ea typeface="Times New Roman"/>
                <a:cs typeface="Times New Roman"/>
              </a:rPr>
              <a:t>           </a:t>
            </a:r>
            <a:r>
              <a:rPr lang="ru-RU" sz="2800" b="1" dirty="0" smtClean="0">
                <a:latin typeface="Times New Roman" panose="02020603050405020304" pitchFamily="18" charset="0"/>
                <a:ea typeface="Times New Roman"/>
                <a:cs typeface="Times New Roman" panose="02020603050405020304" pitchFamily="18" charset="0"/>
              </a:rPr>
              <a:t>Как </a:t>
            </a:r>
            <a:r>
              <a:rPr lang="ru-RU" sz="2800" b="1" dirty="0">
                <a:latin typeface="Times New Roman" panose="02020603050405020304" pitchFamily="18" charset="0"/>
                <a:ea typeface="Times New Roman"/>
                <a:cs typeface="Times New Roman" panose="02020603050405020304" pitchFamily="18" charset="0"/>
              </a:rPr>
              <a:t>правильно сидеть при письме.</a:t>
            </a:r>
            <a:endParaRPr lang="ru-RU" sz="2800" dirty="0">
              <a:latin typeface="Times New Roman" panose="02020603050405020304" pitchFamily="18" charset="0"/>
              <a:ea typeface="Calibri"/>
              <a:cs typeface="Times New Roman" panose="02020603050405020304" pitchFamily="18" charset="0"/>
            </a:endParaRPr>
          </a:p>
          <a:p>
            <a:pPr algn="just">
              <a:spcAft>
                <a:spcPts val="0"/>
              </a:spcAft>
            </a:pPr>
            <a:r>
              <a:rPr lang="ru-RU" sz="2800" dirty="0" smtClean="0">
                <a:latin typeface="Times New Roman" panose="02020603050405020304" pitchFamily="18" charset="0"/>
                <a:ea typeface="Times New Roman"/>
                <a:cs typeface="Times New Roman" panose="02020603050405020304" pitchFamily="18" charset="0"/>
              </a:rPr>
              <a:t> Для </a:t>
            </a:r>
            <a:r>
              <a:rPr lang="ru-RU" sz="2800" dirty="0">
                <a:latin typeface="Times New Roman" panose="02020603050405020304" pitchFamily="18" charset="0"/>
                <a:ea typeface="Times New Roman"/>
                <a:cs typeface="Times New Roman" panose="02020603050405020304" pitchFamily="18" charset="0"/>
              </a:rPr>
              <a:t>этого нужно знать:</a:t>
            </a:r>
            <a:endParaRPr lang="ru-RU" sz="2800" dirty="0">
              <a:latin typeface="Times New Roman" panose="02020603050405020304" pitchFamily="18" charset="0"/>
              <a:ea typeface="Calibri"/>
              <a:cs typeface="Times New Roman" panose="02020603050405020304" pitchFamily="18" charset="0"/>
            </a:endParaRPr>
          </a:p>
          <a:p>
            <a:pPr algn="just">
              <a:spcAft>
                <a:spcPts val="0"/>
              </a:spcAft>
            </a:pPr>
            <a:r>
              <a:rPr lang="ru-RU" sz="2800" dirty="0" smtClean="0">
                <a:latin typeface="Times New Roman" panose="02020603050405020304" pitchFamily="18" charset="0"/>
                <a:ea typeface="Times New Roman"/>
                <a:cs typeface="Times New Roman" panose="02020603050405020304" pitchFamily="18" charset="0"/>
              </a:rPr>
              <a:t>парта</a:t>
            </a:r>
            <a:r>
              <a:rPr lang="ru-RU" sz="2800" dirty="0">
                <a:latin typeface="Times New Roman" panose="02020603050405020304" pitchFamily="18" charset="0"/>
                <a:ea typeface="Times New Roman"/>
                <a:cs typeface="Times New Roman" panose="02020603050405020304" pitchFamily="18" charset="0"/>
              </a:rPr>
              <a:t>, стол, стул, должны соответствовать </a:t>
            </a:r>
            <a:r>
              <a:rPr lang="ru-RU" sz="2800" dirty="0" smtClean="0">
                <a:latin typeface="Times New Roman" panose="02020603050405020304" pitchFamily="18" charset="0"/>
                <a:ea typeface="Times New Roman"/>
                <a:cs typeface="Times New Roman" panose="02020603050405020304" pitchFamily="18" charset="0"/>
              </a:rPr>
              <a:t>     росту ребёнка;</a:t>
            </a:r>
            <a:endParaRPr lang="ru-RU" sz="2800" dirty="0" smtClean="0">
              <a:latin typeface="Times New Roman" panose="02020603050405020304" pitchFamily="18" charset="0"/>
              <a:ea typeface="Calibri"/>
              <a:cs typeface="Times New Roman" panose="02020603050405020304" pitchFamily="18" charset="0"/>
            </a:endParaRPr>
          </a:p>
          <a:p>
            <a:pPr lvl="0" algn="just">
              <a:spcAft>
                <a:spcPts val="0"/>
              </a:spcAft>
              <a:buSzPts val="1000"/>
              <a:tabLst>
                <a:tab pos="457200" algn="l"/>
              </a:tabLst>
            </a:pPr>
            <a:r>
              <a:rPr lang="en-US" sz="2800" dirty="0" smtClean="0">
                <a:latin typeface="Times New Roman" panose="02020603050405020304" pitchFamily="18" charset="0"/>
                <a:ea typeface="Times New Roman"/>
                <a:cs typeface="Times New Roman" panose="02020603050405020304" pitchFamily="18" charset="0"/>
              </a:rPr>
              <a:t> - 	</a:t>
            </a:r>
            <a:r>
              <a:rPr lang="ru-RU" sz="2800" dirty="0" smtClean="0">
                <a:latin typeface="Times New Roman" panose="02020603050405020304" pitchFamily="18" charset="0"/>
                <a:ea typeface="Times New Roman"/>
                <a:cs typeface="Times New Roman" panose="02020603050405020304" pitchFamily="18" charset="0"/>
              </a:rPr>
              <a:t>спина должна быть прямой, плечи на одной </a:t>
            </a: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высоте, грудь не касается стола, голову чуть </a:t>
            </a: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наклонить вперед;</a:t>
            </a:r>
            <a:endParaRPr lang="en-US" sz="2800" dirty="0">
              <a:latin typeface="Times New Roman" panose="02020603050405020304" pitchFamily="18" charset="0"/>
              <a:ea typeface="Times New Roman"/>
              <a:cs typeface="Times New Roman" panose="02020603050405020304" pitchFamily="18" charset="0"/>
            </a:endParaRPr>
          </a:p>
          <a:p>
            <a:pPr lvl="0" algn="just">
              <a:spcAft>
                <a:spcPts val="0"/>
              </a:spcAft>
              <a:buSzPts val="1000"/>
              <a:tabLst>
                <a:tab pos="457200" algn="l"/>
              </a:tabLst>
            </a:pPr>
            <a:r>
              <a:rPr lang="en-US" sz="2800" dirty="0" smtClean="0">
                <a:latin typeface="Times New Roman" panose="02020603050405020304" pitchFamily="18" charset="0"/>
                <a:ea typeface="Times New Roman"/>
                <a:cs typeface="Times New Roman" panose="02020603050405020304" pitchFamily="18" charset="0"/>
              </a:rPr>
              <a:t> -  	</a:t>
            </a:r>
            <a:r>
              <a:rPr lang="ru-RU" sz="2800" dirty="0" smtClean="0">
                <a:latin typeface="Times New Roman" panose="02020603050405020304" pitchFamily="18" charset="0"/>
                <a:ea typeface="Times New Roman"/>
                <a:cs typeface="Times New Roman" panose="02020603050405020304" pitchFamily="18" charset="0"/>
              </a:rPr>
              <a:t>опираться </a:t>
            </a:r>
            <a:r>
              <a:rPr lang="ru-RU" sz="2800" dirty="0">
                <a:latin typeface="Times New Roman" panose="02020603050405020304" pitchFamily="18" charset="0"/>
                <a:ea typeface="Times New Roman"/>
                <a:cs typeface="Times New Roman" panose="02020603050405020304" pitchFamily="18" charset="0"/>
              </a:rPr>
              <a:t>спиной на спинку стула;</a:t>
            </a:r>
            <a:endParaRPr lang="ru-RU" sz="2800" dirty="0">
              <a:latin typeface="Times New Roman" panose="02020603050405020304" pitchFamily="18" charset="0"/>
              <a:ea typeface="Calibri"/>
              <a:cs typeface="Times New Roman" panose="02020603050405020304" pitchFamily="18" charset="0"/>
            </a:endParaRPr>
          </a:p>
          <a:p>
            <a:pPr lvl="0" algn="just">
              <a:spcAft>
                <a:spcPts val="0"/>
              </a:spcAft>
              <a:buSzPts val="1000"/>
              <a:tabLst>
                <a:tab pos="457200" algn="l"/>
              </a:tabLst>
            </a:pPr>
            <a:r>
              <a:rPr lang="en-US" sz="2800" dirty="0" smtClean="0">
                <a:latin typeface="Times New Roman" panose="02020603050405020304" pitchFamily="18" charset="0"/>
                <a:ea typeface="Times New Roman"/>
                <a:cs typeface="Times New Roman" panose="02020603050405020304" pitchFamily="18" charset="0"/>
              </a:rPr>
              <a:t> -  </a:t>
            </a:r>
            <a:r>
              <a:rPr lang="ru-RU" sz="2800" dirty="0" smtClean="0">
                <a:latin typeface="Times New Roman" panose="02020603050405020304" pitchFamily="18" charset="0"/>
                <a:ea typeface="Times New Roman"/>
                <a:cs typeface="Times New Roman" panose="02020603050405020304" pitchFamily="18" charset="0"/>
              </a:rPr>
              <a:t>ноги </a:t>
            </a:r>
            <a:r>
              <a:rPr lang="ru-RU" sz="2800" dirty="0">
                <a:latin typeface="Times New Roman" panose="02020603050405020304" pitchFamily="18" charset="0"/>
                <a:ea typeface="Times New Roman"/>
                <a:cs typeface="Times New Roman" panose="02020603050405020304" pitchFamily="18" charset="0"/>
              </a:rPr>
              <a:t>согнуты в коленях под прямым углом, </a:t>
            </a: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стопы </a:t>
            </a:r>
            <a:r>
              <a:rPr lang="ru-RU" sz="2800" dirty="0">
                <a:latin typeface="Times New Roman" panose="02020603050405020304" pitchFamily="18" charset="0"/>
                <a:ea typeface="Times New Roman"/>
                <a:cs typeface="Times New Roman" panose="02020603050405020304" pitchFamily="18" charset="0"/>
              </a:rPr>
              <a:t>ровно на полу или </a:t>
            </a:r>
            <a:r>
              <a:rPr lang="ru-RU" sz="2800" dirty="0" smtClean="0">
                <a:latin typeface="Times New Roman" panose="02020603050405020304" pitchFamily="18" charset="0"/>
                <a:ea typeface="Times New Roman"/>
                <a:cs typeface="Times New Roman" panose="02020603050405020304" pitchFamily="18" charset="0"/>
              </a:rPr>
              <a:t>подставке;</a:t>
            </a:r>
            <a:endParaRPr lang="en-US" sz="2800" dirty="0">
              <a:latin typeface="Times New Roman" panose="02020603050405020304" pitchFamily="18" charset="0"/>
              <a:ea typeface="Times New Roman"/>
              <a:cs typeface="Times New Roman" panose="02020603050405020304" pitchFamily="18" charset="0"/>
            </a:endParaRPr>
          </a:p>
          <a:p>
            <a:pPr lvl="0" algn="just">
              <a:spcAft>
                <a:spcPts val="0"/>
              </a:spcAft>
              <a:buSzPts val="1000"/>
              <a:tabLst>
                <a:tab pos="457200" algn="l"/>
              </a:tabLst>
            </a:pPr>
            <a:r>
              <a:rPr lang="en-US" sz="2800" dirty="0" smtClean="0">
                <a:latin typeface="Times New Roman" panose="02020603050405020304" pitchFamily="18" charset="0"/>
                <a:ea typeface="Times New Roman"/>
                <a:cs typeface="Times New Roman" panose="02020603050405020304" pitchFamily="18" charset="0"/>
              </a:rPr>
              <a:t> -   </a:t>
            </a:r>
            <a:r>
              <a:rPr lang="ru-RU" sz="2800" dirty="0" smtClean="0">
                <a:latin typeface="Times New Roman" panose="02020603050405020304" pitchFamily="18" charset="0"/>
                <a:ea typeface="Times New Roman"/>
                <a:cs typeface="Times New Roman" panose="02020603050405020304" pitchFamily="18" charset="0"/>
              </a:rPr>
              <a:t>обе </a:t>
            </a:r>
            <a:r>
              <a:rPr lang="ru-RU" sz="2800" dirty="0">
                <a:latin typeface="Times New Roman" panose="02020603050405020304" pitchFamily="18" charset="0"/>
                <a:ea typeface="Times New Roman"/>
                <a:cs typeface="Times New Roman" panose="02020603050405020304" pitchFamily="18" charset="0"/>
              </a:rPr>
              <a:t>руки на столе, опираются о стол</a:t>
            </a:r>
            <a:r>
              <a:rPr lang="ru-RU" sz="2800" dirty="0" smtClean="0">
                <a:latin typeface="Times New Roman" panose="02020603050405020304" pitchFamily="18" charset="0"/>
                <a:ea typeface="Times New Roman"/>
                <a:cs typeface="Times New Roman" panose="02020603050405020304" pitchFamily="18" charset="0"/>
              </a:rPr>
              <a:t>,</a:t>
            </a:r>
          </a:p>
          <a:p>
            <a:pPr lvl="0" algn="just">
              <a:spcAft>
                <a:spcPts val="0"/>
              </a:spcAft>
              <a:buSzPts val="1000"/>
              <a:tabLst>
                <a:tab pos="457200" algn="l"/>
              </a:tabLst>
            </a:pPr>
            <a:r>
              <a:rPr lang="en-US" sz="2800" dirty="0" smtClean="0">
                <a:latin typeface="Times New Roman" panose="02020603050405020304" pitchFamily="18" charset="0"/>
                <a:ea typeface="Times New Roman"/>
                <a:cs typeface="Times New Roman" panose="02020603050405020304" pitchFamily="18" charset="0"/>
              </a:rPr>
              <a:t> -   </a:t>
            </a:r>
            <a:r>
              <a:rPr lang="ru-RU" sz="2800" dirty="0" smtClean="0">
                <a:latin typeface="Times New Roman" panose="02020603050405020304" pitchFamily="18" charset="0"/>
                <a:ea typeface="Times New Roman"/>
                <a:cs typeface="Times New Roman" panose="02020603050405020304" pitchFamily="18" charset="0"/>
              </a:rPr>
              <a:t>локти </a:t>
            </a:r>
            <a:r>
              <a:rPr lang="ru-RU" sz="2800" dirty="0">
                <a:latin typeface="Times New Roman" panose="02020603050405020304" pitchFamily="18" charset="0"/>
                <a:ea typeface="Times New Roman"/>
                <a:cs typeface="Times New Roman" panose="02020603050405020304" pitchFamily="18" charset="0"/>
              </a:rPr>
              <a:t>выступают за край стола</a:t>
            </a:r>
            <a:r>
              <a:rPr lang="ru-RU" sz="2800" dirty="0" smtClean="0">
                <a:latin typeface="Times New Roman" panose="02020603050405020304" pitchFamily="18" charset="0"/>
                <a:ea typeface="Times New Roman"/>
                <a:cs typeface="Times New Roman" panose="02020603050405020304" pitchFamily="18" charset="0"/>
              </a:rPr>
              <a:t>;</a:t>
            </a:r>
            <a:endParaRPr lang="ru-RU" sz="28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845881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731435"/>
            <a:ext cx="6738458" cy="4893647"/>
          </a:xfrm>
          <a:prstGeom prst="rect">
            <a:avLst/>
          </a:prstGeom>
        </p:spPr>
        <p:txBody>
          <a:bodyPr wrap="square">
            <a:spAutoFit/>
          </a:bodyPr>
          <a:lstStyle/>
          <a:p>
            <a:pPr lvl="0">
              <a:spcAft>
                <a:spcPts val="0"/>
              </a:spcAft>
              <a:buSzPts val="1000"/>
              <a:tabLst>
                <a:tab pos="457200" algn="l"/>
              </a:tabLst>
            </a:pPr>
            <a:r>
              <a:rPr lang="en-US" sz="2800" dirty="0" smtClean="0">
                <a:latin typeface="Times New Roman" panose="02020603050405020304" pitchFamily="18" charset="0"/>
                <a:ea typeface="Times New Roman"/>
                <a:cs typeface="Times New Roman" panose="02020603050405020304" pitchFamily="18" charset="0"/>
              </a:rPr>
              <a:t>  - 	</a:t>
            </a:r>
            <a:r>
              <a:rPr lang="ru-RU" sz="2800" dirty="0" smtClean="0">
                <a:latin typeface="Times New Roman" panose="02020603050405020304" pitchFamily="18" charset="0"/>
                <a:ea typeface="Times New Roman"/>
                <a:cs typeface="Times New Roman" panose="02020603050405020304" pitchFamily="18" charset="0"/>
              </a:rPr>
              <a:t>свет </a:t>
            </a:r>
            <a:r>
              <a:rPr lang="ru-RU" sz="2800" dirty="0">
                <a:latin typeface="Times New Roman" panose="02020603050405020304" pitchFamily="18" charset="0"/>
                <a:ea typeface="Times New Roman"/>
                <a:cs typeface="Times New Roman" panose="02020603050405020304" pitchFamily="18" charset="0"/>
              </a:rPr>
              <a:t>должен падать слева, если пишешь </a:t>
            </a: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правой </a:t>
            </a:r>
            <a:r>
              <a:rPr lang="ru-RU" sz="2800" dirty="0">
                <a:latin typeface="Times New Roman" panose="02020603050405020304" pitchFamily="18" charset="0"/>
                <a:ea typeface="Times New Roman"/>
                <a:cs typeface="Times New Roman" panose="02020603050405020304" pitchFamily="18" charset="0"/>
              </a:rPr>
              <a:t>рукой и справа, если левой, </a:t>
            </a: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чтобы </a:t>
            </a:r>
            <a:r>
              <a:rPr lang="ru-RU" sz="2800" dirty="0">
                <a:latin typeface="Times New Roman" panose="02020603050405020304" pitchFamily="18" charset="0"/>
                <a:ea typeface="Times New Roman"/>
                <a:cs typeface="Times New Roman" panose="02020603050405020304" pitchFamily="18" charset="0"/>
              </a:rPr>
              <a:t>тень от руки не мешала процессу </a:t>
            </a: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письма</a:t>
            </a:r>
            <a:r>
              <a:rPr lang="ru-RU" sz="2800" dirty="0">
                <a:latin typeface="Times New Roman" panose="02020603050405020304" pitchFamily="18" charset="0"/>
                <a:ea typeface="Times New Roman"/>
                <a:cs typeface="Times New Roman" panose="02020603050405020304" pitchFamily="18" charset="0"/>
              </a:rPr>
              <a:t>.</a:t>
            </a:r>
            <a:endParaRPr lang="ru-RU" sz="2800" dirty="0">
              <a:latin typeface="Times New Roman" panose="02020603050405020304" pitchFamily="18" charset="0"/>
              <a:ea typeface="Calibri"/>
              <a:cs typeface="Times New Roman" panose="02020603050405020304" pitchFamily="18" charset="0"/>
            </a:endParaRPr>
          </a:p>
          <a:p>
            <a:pPr>
              <a:spcAft>
                <a:spcPts val="0"/>
              </a:spcAft>
            </a:pPr>
            <a:r>
              <a:rPr lang="en-US" sz="2800" dirty="0" smtClean="0">
                <a:latin typeface="Times New Roman" panose="02020603050405020304" pitchFamily="18" charset="0"/>
                <a:ea typeface="Times New Roman"/>
                <a:cs typeface="Times New Roman" panose="02020603050405020304" pitchFamily="18" charset="0"/>
              </a:rPr>
              <a:t>	</a:t>
            </a:r>
            <a:r>
              <a:rPr lang="ru-RU" sz="2800" dirty="0" smtClean="0">
                <a:latin typeface="Times New Roman" panose="02020603050405020304" pitchFamily="18" charset="0"/>
                <a:ea typeface="Times New Roman"/>
                <a:cs typeface="Times New Roman" panose="02020603050405020304" pitchFamily="18" charset="0"/>
              </a:rPr>
              <a:t>Для </a:t>
            </a:r>
            <a:r>
              <a:rPr lang="ru-RU" sz="2800" dirty="0">
                <a:latin typeface="Times New Roman" panose="02020603050405020304" pitchFamily="18" charset="0"/>
                <a:ea typeface="Times New Roman"/>
                <a:cs typeface="Times New Roman" panose="02020603050405020304" pitchFamily="18" charset="0"/>
              </a:rPr>
              <a:t>лучшего запоминания  использую правила в стихотворной форме.</a:t>
            </a:r>
            <a:endParaRPr lang="ru-RU" sz="2800" dirty="0">
              <a:latin typeface="Times New Roman" panose="02020603050405020304" pitchFamily="18" charset="0"/>
              <a:ea typeface="Calibri"/>
              <a:cs typeface="Times New Roman" panose="02020603050405020304" pitchFamily="18" charset="0"/>
            </a:endParaRPr>
          </a:p>
          <a:p>
            <a:pPr algn="ctr">
              <a:spcAft>
                <a:spcPts val="0"/>
              </a:spcAft>
            </a:pPr>
            <a:r>
              <a:rPr lang="ru-RU" sz="3600" b="1" i="1" dirty="0">
                <a:latin typeface="Times New Roman" panose="02020603050405020304" pitchFamily="18" charset="0"/>
                <a:ea typeface="Times New Roman"/>
                <a:cs typeface="Times New Roman" panose="02020603050405020304" pitchFamily="18" charset="0"/>
              </a:rPr>
              <a:t>Парта — это не </a:t>
            </a:r>
            <a:r>
              <a:rPr lang="ru-RU" sz="3600" b="1" i="1" dirty="0" smtClean="0">
                <a:latin typeface="Times New Roman" panose="02020603050405020304" pitchFamily="18" charset="0"/>
                <a:ea typeface="Times New Roman"/>
                <a:cs typeface="Times New Roman" panose="02020603050405020304" pitchFamily="18" charset="0"/>
              </a:rPr>
              <a:t>кровать</a:t>
            </a:r>
          </a:p>
          <a:p>
            <a:pPr algn="ctr">
              <a:spcAft>
                <a:spcPts val="0"/>
              </a:spcAft>
            </a:pPr>
            <a:r>
              <a:rPr lang="ru-RU" sz="3600" b="1" i="1" dirty="0">
                <a:latin typeface="Times New Roman" panose="02020603050405020304" pitchFamily="18" charset="0"/>
                <a:ea typeface="Times New Roman"/>
                <a:cs typeface="Times New Roman" panose="02020603050405020304" pitchFamily="18" charset="0"/>
              </a:rPr>
              <a:t>И</a:t>
            </a:r>
            <a:r>
              <a:rPr lang="ru-RU" sz="3600" b="1" i="1" dirty="0" smtClean="0">
                <a:latin typeface="Times New Roman" panose="02020603050405020304" pitchFamily="18" charset="0"/>
                <a:ea typeface="Times New Roman"/>
                <a:cs typeface="Times New Roman" panose="02020603050405020304" pitchFamily="18" charset="0"/>
              </a:rPr>
              <a:t> </a:t>
            </a:r>
            <a:r>
              <a:rPr lang="ru-RU" sz="3600" b="1" i="1" dirty="0">
                <a:latin typeface="Times New Roman" panose="02020603050405020304" pitchFamily="18" charset="0"/>
                <a:ea typeface="Times New Roman"/>
                <a:cs typeface="Times New Roman" panose="02020603050405020304" pitchFamily="18" charset="0"/>
              </a:rPr>
              <a:t>нельзя на ней лежать.</a:t>
            </a:r>
            <a:endParaRPr lang="ru-RU" sz="3600" dirty="0">
              <a:latin typeface="Times New Roman" panose="02020603050405020304" pitchFamily="18" charset="0"/>
              <a:ea typeface="Calibri"/>
              <a:cs typeface="Times New Roman" panose="02020603050405020304" pitchFamily="18" charset="0"/>
            </a:endParaRPr>
          </a:p>
          <a:p>
            <a:pPr algn="ctr">
              <a:spcAft>
                <a:spcPts val="0"/>
              </a:spcAft>
            </a:pPr>
            <a:r>
              <a:rPr lang="ru-RU" sz="3600" b="1" i="1" dirty="0">
                <a:latin typeface="Times New Roman" panose="02020603050405020304" pitchFamily="18" charset="0"/>
                <a:ea typeface="Times New Roman"/>
                <a:cs typeface="Times New Roman" panose="02020603050405020304" pitchFamily="18" charset="0"/>
              </a:rPr>
              <a:t>Ты сиди за партой </a:t>
            </a:r>
            <a:r>
              <a:rPr lang="ru-RU" sz="3600" b="1" i="1" dirty="0" smtClean="0">
                <a:latin typeface="Times New Roman" panose="02020603050405020304" pitchFamily="18" charset="0"/>
                <a:ea typeface="Times New Roman"/>
                <a:cs typeface="Times New Roman" panose="02020603050405020304" pitchFamily="18" charset="0"/>
              </a:rPr>
              <a:t>стройно</a:t>
            </a:r>
          </a:p>
          <a:p>
            <a:pPr algn="ctr">
              <a:spcAft>
                <a:spcPts val="0"/>
              </a:spcAft>
            </a:pPr>
            <a:r>
              <a:rPr lang="ru-RU" sz="3600" b="1" i="1" dirty="0" smtClean="0">
                <a:latin typeface="Times New Roman" panose="02020603050405020304" pitchFamily="18" charset="0"/>
                <a:ea typeface="Times New Roman"/>
                <a:cs typeface="Times New Roman" panose="02020603050405020304" pitchFamily="18" charset="0"/>
              </a:rPr>
              <a:t> И </a:t>
            </a:r>
            <a:r>
              <a:rPr lang="ru-RU" sz="3600" b="1" i="1" dirty="0">
                <a:latin typeface="Times New Roman" panose="02020603050405020304" pitchFamily="18" charset="0"/>
                <a:ea typeface="Times New Roman"/>
                <a:cs typeface="Times New Roman" panose="02020603050405020304" pitchFamily="18" charset="0"/>
              </a:rPr>
              <a:t>веди себя достойно.</a:t>
            </a:r>
            <a:endParaRPr lang="ru-RU" sz="36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2845881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88640"/>
            <a:ext cx="6954342" cy="5262979"/>
          </a:xfrm>
          <a:prstGeom prst="rect">
            <a:avLst/>
          </a:prstGeom>
        </p:spPr>
        <p:txBody>
          <a:bodyPr wrap="square">
            <a:spAutoFit/>
          </a:bodyPr>
          <a:lstStyle/>
          <a:p>
            <a:pPr>
              <a:spcAft>
                <a:spcPts val="0"/>
              </a:spcAft>
            </a:pPr>
            <a:r>
              <a:rPr lang="en-US" sz="2800" b="1" dirty="0" smtClean="0">
                <a:latin typeface="Times New Roman"/>
                <a:ea typeface="Times New Roman"/>
                <a:cs typeface="Times New Roman"/>
              </a:rPr>
              <a:t>	</a:t>
            </a:r>
            <a:r>
              <a:rPr lang="ru-RU" sz="2800" b="1" dirty="0" smtClean="0">
                <a:latin typeface="Times New Roman"/>
                <a:ea typeface="Times New Roman"/>
                <a:cs typeface="Times New Roman"/>
              </a:rPr>
              <a:t>Как </a:t>
            </a:r>
            <a:r>
              <a:rPr lang="ru-RU" sz="2800" b="1" dirty="0">
                <a:latin typeface="Times New Roman"/>
                <a:ea typeface="Times New Roman"/>
                <a:cs typeface="Times New Roman"/>
              </a:rPr>
              <a:t>правильно держать ручку.</a:t>
            </a:r>
            <a:endParaRPr lang="ru-RU" sz="2800" dirty="0">
              <a:latin typeface="Calibri"/>
              <a:ea typeface="Calibri"/>
              <a:cs typeface="Times New Roman"/>
            </a:endParaRPr>
          </a:p>
          <a:p>
            <a:pPr>
              <a:spcAft>
                <a:spcPts val="0"/>
              </a:spcAft>
            </a:pPr>
            <a:r>
              <a:rPr lang="en-US" sz="2800" dirty="0" smtClean="0">
                <a:latin typeface="Times New Roman"/>
                <a:ea typeface="Times New Roman"/>
                <a:cs typeface="Times New Roman"/>
              </a:rPr>
              <a:t>	</a:t>
            </a:r>
            <a:r>
              <a:rPr lang="ru-RU" sz="2800" dirty="0" smtClean="0">
                <a:latin typeface="Times New Roman"/>
                <a:ea typeface="Times New Roman"/>
                <a:cs typeface="Times New Roman"/>
              </a:rPr>
              <a:t>Ручку </a:t>
            </a:r>
            <a:r>
              <a:rPr lang="ru-RU" sz="2800" dirty="0">
                <a:latin typeface="Times New Roman"/>
                <a:ea typeface="Times New Roman"/>
                <a:cs typeface="Times New Roman"/>
              </a:rPr>
              <a:t>надо покупать наиболее удобную. Сейчас есть специальные ручки,     на которых сделаны углубления под пальцы. Такая ручка очень помогает  </a:t>
            </a:r>
            <a:r>
              <a:rPr lang="ru-RU" sz="2800" dirty="0" smtClean="0">
                <a:latin typeface="Times New Roman"/>
                <a:ea typeface="Times New Roman"/>
                <a:cs typeface="Times New Roman"/>
              </a:rPr>
              <a:t> </a:t>
            </a:r>
            <a:r>
              <a:rPr lang="ru-RU" sz="2800" dirty="0">
                <a:latin typeface="Times New Roman"/>
                <a:ea typeface="Times New Roman"/>
                <a:cs typeface="Times New Roman"/>
              </a:rPr>
              <a:t>на начальном этапе, чтобы ребёнок научился правильно её держать.</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a:t>
            </a:r>
            <a:r>
              <a:rPr lang="ru-RU" sz="2800" dirty="0" smtClean="0">
                <a:latin typeface="Times New Roman"/>
                <a:ea typeface="Times New Roman"/>
                <a:cs typeface="Times New Roman"/>
              </a:rPr>
              <a:t> </a:t>
            </a:r>
            <a:r>
              <a:rPr lang="ru-RU" sz="2800" dirty="0">
                <a:latin typeface="Times New Roman"/>
                <a:ea typeface="Times New Roman"/>
                <a:cs typeface="Times New Roman"/>
              </a:rPr>
              <a:t>На то, как ребёнок держит ручку, необходимо обратить особое внимание. </a:t>
            </a:r>
            <a:r>
              <a:rPr lang="en-US" sz="2800" dirty="0" smtClean="0">
                <a:latin typeface="Times New Roman"/>
                <a:ea typeface="Times New Roman"/>
                <a:cs typeface="Times New Roman"/>
              </a:rPr>
              <a:t> </a:t>
            </a:r>
            <a:r>
              <a:rPr lang="ru-RU" sz="2800" dirty="0" smtClean="0">
                <a:latin typeface="Times New Roman"/>
                <a:ea typeface="Times New Roman"/>
                <a:cs typeface="Times New Roman"/>
              </a:rPr>
              <a:t>Если </a:t>
            </a:r>
            <a:r>
              <a:rPr lang="ru-RU" sz="2800" dirty="0">
                <a:latin typeface="Times New Roman"/>
                <a:ea typeface="Times New Roman"/>
                <a:cs typeface="Times New Roman"/>
              </a:rPr>
              <a:t>он привыкнет держать её неправильно, потом переучить его и научить ребёнка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писать </a:t>
            </a:r>
            <a:r>
              <a:rPr lang="ru-RU" sz="2800" dirty="0">
                <a:latin typeface="Times New Roman"/>
                <a:ea typeface="Times New Roman"/>
                <a:cs typeface="Times New Roman"/>
              </a:rPr>
              <a:t>красиво будет намного сложнее.</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401461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07"/>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188640"/>
            <a:ext cx="7170366" cy="4832092"/>
          </a:xfrm>
          <a:prstGeom prst="rect">
            <a:avLst/>
          </a:prstGeom>
        </p:spPr>
        <p:txBody>
          <a:bodyPr wrap="square">
            <a:spAutoFit/>
          </a:bodyPr>
          <a:lstStyle/>
          <a:p>
            <a:pPr>
              <a:spcAft>
                <a:spcPts val="0"/>
              </a:spcAft>
            </a:pPr>
            <a:r>
              <a:rPr lang="ru-RU" sz="2800" dirty="0" smtClean="0">
                <a:latin typeface="Times New Roman"/>
                <a:ea typeface="Times New Roman"/>
                <a:cs typeface="Times New Roman"/>
              </a:rPr>
              <a:t>   Очень </a:t>
            </a:r>
            <a:r>
              <a:rPr lang="ru-RU" sz="2800" dirty="0">
                <a:latin typeface="Times New Roman"/>
                <a:ea typeface="Times New Roman"/>
                <a:cs typeface="Times New Roman"/>
              </a:rPr>
              <a:t>важно научиться держать правильно ручку. Ручка лежит на левой стороне среднего пальца, указательный палец придерживает ручку сверху, большой палец - с левой стороны. Все три пальца слегка </a:t>
            </a:r>
            <a:r>
              <a:rPr lang="ru-RU" sz="2800" dirty="0" smtClean="0">
                <a:latin typeface="Times New Roman"/>
                <a:ea typeface="Times New Roman"/>
                <a:cs typeface="Times New Roman"/>
              </a:rPr>
              <a:t>закруглены  и </a:t>
            </a:r>
            <a:r>
              <a:rPr lang="ru-RU" sz="2800" dirty="0">
                <a:latin typeface="Times New Roman"/>
                <a:ea typeface="Times New Roman"/>
                <a:cs typeface="Times New Roman"/>
              </a:rPr>
              <a:t>не сжимают ручку сильно. Во время письма рука опирается на верхний сустав мизинца.Указательный палец не должен прогибаться в первом суставе, это говорит о излишнем </a:t>
            </a:r>
            <a:r>
              <a:rPr lang="ru-RU" sz="2800" dirty="0" smtClean="0">
                <a:latin typeface="Times New Roman"/>
                <a:ea typeface="Times New Roman"/>
                <a:cs typeface="Times New Roman"/>
              </a:rPr>
              <a:t>напряжении.  </a:t>
            </a:r>
            <a:r>
              <a:rPr lang="ru-RU" sz="2800" dirty="0">
                <a:latin typeface="Times New Roman"/>
                <a:ea typeface="Times New Roman"/>
                <a:cs typeface="Times New Roman"/>
              </a:rPr>
              <a:t>Безымянный палец и мизинец внутри ладони.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40146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8694" cy="687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https://tse2.mm.bing.net/th?id=OIP.-N-fwIFFOht7_Fp7e5mvxgEsDH&amp;pid=15.1&amp;P=0&amp;w=300&amp;h=300"/>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74828"/>
            <a:ext cx="6882334" cy="5378508"/>
          </a:xfrm>
          <a:prstGeom prst="rect">
            <a:avLst/>
          </a:prstGeom>
          <a:noFill/>
          <a:ln>
            <a:noFill/>
          </a:ln>
        </p:spPr>
      </p:pic>
      <p:sp>
        <p:nvSpPr>
          <p:cNvPr id="4" name="Прямоугольник 3"/>
          <p:cNvSpPr/>
          <p:nvPr/>
        </p:nvSpPr>
        <p:spPr>
          <a:xfrm>
            <a:off x="179512" y="11380"/>
            <a:ext cx="7458398" cy="800219"/>
          </a:xfrm>
          <a:prstGeom prst="rect">
            <a:avLst/>
          </a:prstGeom>
        </p:spPr>
        <p:txBody>
          <a:bodyPr wrap="square">
            <a:spAutoFit/>
          </a:bodyPr>
          <a:lstStyle/>
          <a:p>
            <a:pPr lvl="0" algn="just">
              <a:lnSpc>
                <a:spcPct val="115000"/>
              </a:lnSpc>
            </a:pPr>
            <a:r>
              <a:rPr lang="ru-RU" sz="3200" b="1" dirty="0" smtClean="0">
                <a:solidFill>
                  <a:prstClr val="black"/>
                </a:solidFill>
                <a:latin typeface="Times New Roman"/>
                <a:ea typeface="Times New Roman"/>
                <a:cs typeface="Times New Roman"/>
              </a:rPr>
              <a:t>Как помочь правильно </a:t>
            </a:r>
            <a:r>
              <a:rPr lang="ru-RU" sz="3200" b="1" dirty="0">
                <a:solidFill>
                  <a:prstClr val="black"/>
                </a:solidFill>
                <a:latin typeface="Times New Roman"/>
                <a:ea typeface="Times New Roman"/>
                <a:cs typeface="Times New Roman"/>
              </a:rPr>
              <a:t>держать ручку</a:t>
            </a:r>
            <a:r>
              <a:rPr lang="ru-RU" sz="4000" b="1" dirty="0">
                <a:solidFill>
                  <a:prstClr val="black"/>
                </a:solidFill>
                <a:latin typeface="Times New Roman"/>
                <a:ea typeface="Times New Roman"/>
                <a:cs typeface="Times New Roman"/>
              </a:rPr>
              <a:t>.</a:t>
            </a:r>
            <a:endParaRPr lang="ru-RU" sz="4000" dirty="0">
              <a:solidFill>
                <a:prstClr val="black"/>
              </a:solidFill>
              <a:latin typeface="Calibri"/>
              <a:ea typeface="Calibri"/>
              <a:cs typeface="Times New Roman"/>
            </a:endParaRPr>
          </a:p>
        </p:txBody>
      </p:sp>
    </p:spTree>
    <p:extLst>
      <p:ext uri="{BB962C8B-B14F-4D97-AF65-F5344CB8AC3E}">
        <p14:creationId xmlns:p14="http://schemas.microsoft.com/office/powerpoint/2010/main" val="1401461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http://elena-chumakova-logo.narod.ru/olderfiles/1/Kak_derzhat_ruchku.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60648"/>
            <a:ext cx="6840760" cy="4824536"/>
          </a:xfrm>
          <a:prstGeom prst="rect">
            <a:avLst/>
          </a:prstGeom>
          <a:noFill/>
          <a:ln>
            <a:noFill/>
          </a:ln>
        </p:spPr>
      </p:pic>
    </p:spTree>
    <p:extLst>
      <p:ext uri="{BB962C8B-B14F-4D97-AF65-F5344CB8AC3E}">
        <p14:creationId xmlns:p14="http://schemas.microsoft.com/office/powerpoint/2010/main" val="627710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188641"/>
            <a:ext cx="6606480" cy="1815882"/>
          </a:xfrm>
          <a:prstGeom prst="rect">
            <a:avLst/>
          </a:prstGeom>
        </p:spPr>
        <p:txBody>
          <a:bodyPr wrap="square">
            <a:spAutoFit/>
          </a:bodyPr>
          <a:lstStyle/>
          <a:p>
            <a:pPr>
              <a:spcAft>
                <a:spcPts val="0"/>
              </a:spcAft>
            </a:pPr>
            <a:r>
              <a:rPr lang="ru-RU" sz="2800" dirty="0">
                <a:latin typeface="Times New Roman"/>
                <a:ea typeface="Times New Roman"/>
                <a:cs typeface="Times New Roman"/>
              </a:rPr>
              <a:t>Если ребёнок не может правильно держать ручку, можно показать как держать ручку при помощи резинки, салфетки.</a:t>
            </a:r>
            <a:endParaRPr lang="ru-RU" sz="2800" dirty="0">
              <a:effectLst/>
              <a:latin typeface="Calibri"/>
              <a:ea typeface="Calibri"/>
              <a:cs typeface="Times New Roman"/>
            </a:endParaRPr>
          </a:p>
        </p:txBody>
      </p:sp>
      <p:pic>
        <p:nvPicPr>
          <p:cNvPr id="7" name="Рисунок 6" descr="http://razvitie-krohi.ru/wp-content/uploads/2015/12/ruchka-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780928"/>
            <a:ext cx="3312368" cy="3819872"/>
          </a:xfrm>
          <a:prstGeom prst="rect">
            <a:avLst/>
          </a:prstGeom>
          <a:noFill/>
          <a:ln>
            <a:noFill/>
          </a:ln>
        </p:spPr>
      </p:pic>
      <p:pic>
        <p:nvPicPr>
          <p:cNvPr id="8" name="Рисунок 7" descr="http://iqformat.co/wp-content/uploads/2017/08/12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9" y="1767536"/>
            <a:ext cx="3960439" cy="3461664"/>
          </a:xfrm>
          <a:prstGeom prst="rect">
            <a:avLst/>
          </a:prstGeom>
          <a:noFill/>
          <a:ln>
            <a:noFill/>
          </a:ln>
        </p:spPr>
      </p:pic>
    </p:spTree>
    <p:extLst>
      <p:ext uri="{BB962C8B-B14F-4D97-AF65-F5344CB8AC3E}">
        <p14:creationId xmlns:p14="http://schemas.microsoft.com/office/powerpoint/2010/main" val="627710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24528"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260648"/>
            <a:ext cx="7344816" cy="1083374"/>
          </a:xfrm>
          <a:prstGeom prst="rect">
            <a:avLst/>
          </a:prstGeom>
        </p:spPr>
        <p:txBody>
          <a:bodyPr wrap="square">
            <a:spAutoFit/>
          </a:bodyPr>
          <a:lstStyle/>
          <a:p>
            <a:pPr>
              <a:lnSpc>
                <a:spcPct val="115000"/>
              </a:lnSpc>
              <a:spcAft>
                <a:spcPts val="0"/>
              </a:spcAft>
            </a:pPr>
            <a:r>
              <a:rPr lang="ru-RU" sz="2800" b="1" dirty="0">
                <a:latin typeface="Times New Roman"/>
                <a:ea typeface="Times New Roman"/>
                <a:cs typeface="Times New Roman"/>
              </a:rPr>
              <a:t>Имеются специальные насадки  на </a:t>
            </a:r>
            <a:r>
              <a:rPr lang="ru-RU" sz="2800" b="1" dirty="0" smtClean="0">
                <a:latin typeface="Times New Roman"/>
                <a:ea typeface="Times New Roman"/>
                <a:cs typeface="Times New Roman"/>
              </a:rPr>
              <a:t>ручки</a:t>
            </a:r>
          </a:p>
          <a:p>
            <a:pPr>
              <a:lnSpc>
                <a:spcPct val="115000"/>
              </a:lnSpc>
              <a:spcAft>
                <a:spcPts val="0"/>
              </a:spcAft>
            </a:pPr>
            <a:r>
              <a:rPr lang="ru-RU" sz="2800" b="1" dirty="0" smtClean="0">
                <a:latin typeface="Times New Roman"/>
                <a:ea typeface="Times New Roman"/>
                <a:cs typeface="Times New Roman"/>
              </a:rPr>
              <a:t> </a:t>
            </a:r>
            <a:r>
              <a:rPr lang="ru-RU" sz="2800" b="1" dirty="0">
                <a:latin typeface="Times New Roman"/>
                <a:ea typeface="Times New Roman"/>
                <a:cs typeface="Times New Roman"/>
              </a:rPr>
              <a:t>и карандаши.</a:t>
            </a:r>
            <a:endParaRPr lang="ru-RU" sz="2800" b="1" dirty="0">
              <a:effectLst/>
              <a:latin typeface="Calibri"/>
              <a:ea typeface="Calibri"/>
              <a:cs typeface="Times New Roman"/>
            </a:endParaRPr>
          </a:p>
        </p:txBody>
      </p:sp>
      <p:pic>
        <p:nvPicPr>
          <p:cNvPr id="7" name="Рисунок 6" descr="http://www.algoritm33.ru/other_fotos/ruchka_dlja_pravshej_karandas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59" y="1344022"/>
            <a:ext cx="5727775" cy="5256778"/>
          </a:xfrm>
          <a:prstGeom prst="rect">
            <a:avLst/>
          </a:prstGeom>
          <a:noFill/>
          <a:ln>
            <a:noFill/>
          </a:ln>
        </p:spPr>
      </p:pic>
    </p:spTree>
    <p:extLst>
      <p:ext uri="{BB962C8B-B14F-4D97-AF65-F5344CB8AC3E}">
        <p14:creationId xmlns:p14="http://schemas.microsoft.com/office/powerpoint/2010/main" val="6277108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5704" cy="6864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661248"/>
            <a:ext cx="129857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1"/>
            <a:ext cx="7056784" cy="6124754"/>
          </a:xfrm>
          <a:prstGeom prst="rect">
            <a:avLst/>
          </a:prstGeom>
        </p:spPr>
        <p:txBody>
          <a:bodyPr wrap="square">
            <a:spAutoFit/>
          </a:bodyPr>
          <a:lstStyle/>
          <a:p>
            <a:pPr algn="just">
              <a:spcAft>
                <a:spcPts val="0"/>
              </a:spcAft>
            </a:pP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Расстояние </a:t>
            </a:r>
            <a:r>
              <a:rPr lang="ru-RU" sz="2800" dirty="0">
                <a:latin typeface="Times New Roman"/>
                <a:ea typeface="Times New Roman"/>
                <a:cs typeface="Times New Roman"/>
              </a:rPr>
              <a:t>от нижнего кончика ручки до указательного пальца составляет </a:t>
            </a:r>
            <a:r>
              <a:rPr lang="ru-RU" sz="2800" dirty="0" smtClean="0">
                <a:latin typeface="Times New Roman"/>
                <a:ea typeface="Times New Roman"/>
                <a:cs typeface="Times New Roman"/>
              </a:rPr>
              <a:t>примерно</a:t>
            </a:r>
            <a:r>
              <a:rPr lang="en-US" sz="2800" dirty="0" smtClean="0">
                <a:latin typeface="Times New Roman"/>
                <a:ea typeface="Times New Roman"/>
                <a:cs typeface="Times New Roman"/>
              </a:rPr>
              <a:t>  </a:t>
            </a:r>
            <a:r>
              <a:rPr lang="ru-RU" sz="2800" dirty="0" smtClean="0">
                <a:latin typeface="Times New Roman"/>
                <a:ea typeface="Times New Roman"/>
                <a:cs typeface="Times New Roman"/>
              </a:rPr>
              <a:t> </a:t>
            </a:r>
            <a:r>
              <a:rPr lang="ru-RU" sz="2800" dirty="0">
                <a:latin typeface="Times New Roman"/>
                <a:ea typeface="Times New Roman"/>
                <a:cs typeface="Times New Roman"/>
              </a:rPr>
              <a:t>2 см; Верхний кончик пишущего предмета ориентирован на плечо пишущей руки</a:t>
            </a:r>
            <a:r>
              <a:rPr lang="ru-RU" sz="2800" dirty="0" smtClean="0">
                <a:latin typeface="Times New Roman"/>
                <a:ea typeface="Times New Roman"/>
                <a:cs typeface="Times New Roman"/>
              </a:rPr>
              <a:t>.</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Правила в стихотворной форме</a:t>
            </a:r>
            <a:r>
              <a:rPr lang="ru-RU" sz="2800" b="1" dirty="0" smtClean="0">
                <a:latin typeface="Times New Roman"/>
                <a:ea typeface="Times New Roman"/>
                <a:cs typeface="Times New Roman"/>
              </a:rPr>
              <a:t>.</a:t>
            </a:r>
            <a:endParaRPr lang="ru-RU" sz="2800" dirty="0">
              <a:latin typeface="Calibri"/>
              <a:ea typeface="Calibri"/>
              <a:cs typeface="Times New Roman"/>
            </a:endParaRPr>
          </a:p>
          <a:p>
            <a:pPr>
              <a:spcAft>
                <a:spcPts val="0"/>
              </a:spcAft>
            </a:pPr>
            <a:r>
              <a:rPr lang="ru-RU" sz="2800" i="1" dirty="0">
                <a:latin typeface="Times New Roman"/>
                <a:ea typeface="Times New Roman"/>
                <a:cs typeface="Times New Roman"/>
              </a:rPr>
              <a:t>Большим и средним пальцем ручку я возьму,</a:t>
            </a:r>
            <a:endParaRPr lang="ru-RU" sz="2800" dirty="0">
              <a:latin typeface="Calibri"/>
              <a:ea typeface="Calibri"/>
              <a:cs typeface="Times New Roman"/>
            </a:endParaRPr>
          </a:p>
          <a:p>
            <a:pPr>
              <a:spcAft>
                <a:spcPts val="0"/>
              </a:spcAft>
            </a:pPr>
            <a:r>
              <a:rPr lang="ru-RU" sz="2800" i="1" dirty="0">
                <a:latin typeface="Times New Roman"/>
                <a:ea typeface="Times New Roman"/>
                <a:cs typeface="Times New Roman"/>
              </a:rPr>
              <a:t>А пальцем указательным я ручку придержу.</a:t>
            </a:r>
            <a:endParaRPr lang="ru-RU" sz="2800" dirty="0">
              <a:latin typeface="Calibri"/>
              <a:ea typeface="Calibri"/>
              <a:cs typeface="Times New Roman"/>
            </a:endParaRPr>
          </a:p>
          <a:p>
            <a:pPr>
              <a:spcAft>
                <a:spcPts val="0"/>
              </a:spcAft>
            </a:pPr>
            <a:r>
              <a:rPr lang="ru-RU" sz="2800" i="1" dirty="0">
                <a:latin typeface="Times New Roman"/>
                <a:ea typeface="Times New Roman"/>
                <a:cs typeface="Times New Roman"/>
              </a:rPr>
              <a:t>Пусть в ямочку не падает ,а  на бочке стоит,</a:t>
            </a:r>
            <a:endParaRPr lang="ru-RU" sz="2800" dirty="0">
              <a:latin typeface="Calibri"/>
              <a:ea typeface="Calibri"/>
              <a:cs typeface="Times New Roman"/>
            </a:endParaRPr>
          </a:p>
          <a:p>
            <a:pPr>
              <a:spcAft>
                <a:spcPts val="0"/>
              </a:spcAft>
            </a:pPr>
            <a:r>
              <a:rPr lang="ru-RU" sz="2800" i="1" dirty="0">
                <a:latin typeface="Times New Roman"/>
                <a:ea typeface="Times New Roman"/>
                <a:cs typeface="Times New Roman"/>
              </a:rPr>
              <a:t>А нижний кончик ручки всегда вперёд глядит.</a:t>
            </a:r>
            <a:endParaRPr lang="ru-RU" sz="2800" dirty="0">
              <a:latin typeface="Calibri"/>
              <a:ea typeface="Calibri"/>
              <a:cs typeface="Times New Roman"/>
            </a:endParaRPr>
          </a:p>
          <a:p>
            <a:pPr>
              <a:spcAft>
                <a:spcPts val="0"/>
              </a:spcAft>
            </a:pPr>
            <a:r>
              <a:rPr lang="ru-RU" sz="2800" i="1" dirty="0">
                <a:latin typeface="Times New Roman"/>
                <a:ea typeface="Times New Roman"/>
                <a:cs typeface="Times New Roman"/>
              </a:rPr>
              <a:t>На расстоянии пальчик  от кончика держи,</a:t>
            </a:r>
            <a:endParaRPr lang="ru-RU" sz="2800" dirty="0">
              <a:latin typeface="Calibri"/>
              <a:ea typeface="Calibri"/>
              <a:cs typeface="Times New Roman"/>
            </a:endParaRPr>
          </a:p>
          <a:p>
            <a:pPr>
              <a:spcAft>
                <a:spcPts val="0"/>
              </a:spcAft>
            </a:pPr>
            <a:r>
              <a:rPr lang="ru-RU" sz="2800" i="1" dirty="0">
                <a:latin typeface="Times New Roman"/>
                <a:ea typeface="Times New Roman"/>
                <a:cs typeface="Times New Roman"/>
              </a:rPr>
              <a:t>Всего 2 см меж ними: « Посмотри!»</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851859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05226" cy="688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5517232"/>
            <a:ext cx="1163988" cy="122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23528" y="188640"/>
            <a:ext cx="7272807" cy="6093976"/>
          </a:xfrm>
          <a:prstGeom prst="rect">
            <a:avLst/>
          </a:prstGeom>
        </p:spPr>
        <p:txBody>
          <a:bodyPr wrap="square">
            <a:spAutoFit/>
          </a:bodyPr>
          <a:lstStyle/>
          <a:p>
            <a:r>
              <a:rPr lang="ru-RU" dirty="0">
                <a:solidFill>
                  <a:prstClr val="black"/>
                </a:solidFill>
                <a:latin typeface="Arial Narrow" panose="020B0606020202030204" pitchFamily="34" charset="0"/>
              </a:rPr>
              <a:t> </a:t>
            </a:r>
            <a:r>
              <a:rPr lang="ru-RU" dirty="0" smtClean="0">
                <a:solidFill>
                  <a:prstClr val="black"/>
                </a:solidFill>
                <a:latin typeface="Arial Narrow" panose="020B0606020202030204" pitchFamily="34" charset="0"/>
              </a:rPr>
              <a:t>  </a:t>
            </a:r>
            <a:r>
              <a:rPr lang="ru-RU" sz="3000" dirty="0" smtClean="0">
                <a:solidFill>
                  <a:prstClr val="black"/>
                </a:solidFill>
                <a:latin typeface="Times New Roman" panose="02020603050405020304" pitchFamily="18" charset="0"/>
                <a:cs typeface="Times New Roman" panose="02020603050405020304" pitchFamily="18" charset="0"/>
              </a:rPr>
              <a:t>      В настоящее время проблема формирования каллиграфического навыка   приобретает   всё    большую актуальность.</a:t>
            </a:r>
          </a:p>
          <a:p>
            <a:r>
              <a:rPr lang="ru-RU" sz="3000" dirty="0" smtClean="0">
                <a:solidFill>
                  <a:prstClr val="black"/>
                </a:solidFill>
                <a:latin typeface="Times New Roman" panose="02020603050405020304" pitchFamily="18" charset="0"/>
                <a:cs typeface="Times New Roman" panose="02020603050405020304" pitchFamily="18" charset="0"/>
              </a:rPr>
              <a:t>         </a:t>
            </a:r>
            <a:r>
              <a:rPr lang="ru-RU" sz="3000" dirty="0">
                <a:solidFill>
                  <a:prstClr val="black"/>
                </a:solidFill>
                <a:latin typeface="Times New Roman" panose="02020603050405020304" pitchFamily="18" charset="0"/>
                <a:cs typeface="Times New Roman" panose="02020603050405020304" pitchFamily="18" charset="0"/>
              </a:rPr>
              <a:t>Как и когда учить ребенка писать? Какая методика наиболее эффективна? Какими должны быть ручка и бумага? Что делать, если процесс обучения письму затруднён? Как подготовить ребенка </a:t>
            </a:r>
            <a:r>
              <a:rPr lang="ru-RU" sz="3000" dirty="0" smtClean="0">
                <a:solidFill>
                  <a:prstClr val="black"/>
                </a:solidFill>
                <a:latin typeface="Times New Roman" panose="02020603050405020304" pitchFamily="18" charset="0"/>
                <a:cs typeface="Times New Roman" panose="02020603050405020304" pitchFamily="18" charset="0"/>
              </a:rPr>
              <a:t>            к </a:t>
            </a:r>
            <a:r>
              <a:rPr lang="ru-RU" sz="3000" dirty="0">
                <a:solidFill>
                  <a:prstClr val="black"/>
                </a:solidFill>
                <a:latin typeface="Times New Roman" panose="02020603050405020304" pitchFamily="18" charset="0"/>
                <a:cs typeface="Times New Roman" panose="02020603050405020304" pitchFamily="18" charset="0"/>
              </a:rPr>
              <a:t>письму и научить писать красиво, грамотно? Эти и ещё многие аналогичные вопросы неизбежно встают перед педагогом и родителями ещё </a:t>
            </a:r>
            <a:endParaRPr lang="ru-RU" sz="3000" dirty="0" smtClean="0">
              <a:solidFill>
                <a:prstClr val="black"/>
              </a:solidFill>
              <a:latin typeface="Times New Roman" panose="02020603050405020304" pitchFamily="18" charset="0"/>
              <a:cs typeface="Times New Roman" panose="02020603050405020304" pitchFamily="18" charset="0"/>
            </a:endParaRPr>
          </a:p>
          <a:p>
            <a:r>
              <a:rPr lang="ru-RU" sz="3000" dirty="0" smtClean="0">
                <a:solidFill>
                  <a:prstClr val="black"/>
                </a:solidFill>
                <a:latin typeface="Times New Roman" panose="02020603050405020304" pitchFamily="18" charset="0"/>
                <a:cs typeface="Times New Roman" panose="02020603050405020304" pitchFamily="18" charset="0"/>
              </a:rPr>
              <a:t>до </a:t>
            </a:r>
            <a:r>
              <a:rPr lang="ru-RU" sz="3000" dirty="0">
                <a:solidFill>
                  <a:prstClr val="black"/>
                </a:solidFill>
                <a:latin typeface="Times New Roman" panose="02020603050405020304" pitchFamily="18" charset="0"/>
                <a:cs typeface="Times New Roman" panose="02020603050405020304" pitchFamily="18" charset="0"/>
              </a:rPr>
              <a:t>школы</a:t>
            </a:r>
            <a:r>
              <a:rPr lang="ru-RU" sz="300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3758936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88640"/>
            <a:ext cx="6696744" cy="5262979"/>
          </a:xfrm>
          <a:prstGeom prst="rect">
            <a:avLst/>
          </a:prstGeom>
        </p:spPr>
        <p:txBody>
          <a:bodyPr wrap="square">
            <a:spAutoFit/>
          </a:bodyPr>
          <a:lstStyle/>
          <a:p>
            <a:pPr>
              <a:spcAft>
                <a:spcPts val="0"/>
              </a:spcAft>
            </a:pPr>
            <a:r>
              <a:rPr lang="ru-RU" sz="2800" dirty="0">
                <a:latin typeface="Times New Roman"/>
                <a:ea typeface="Times New Roman"/>
                <a:cs typeface="Times New Roman"/>
              </a:rPr>
              <a:t>Для выработки красивого письма имеет значения и выбор ручки. Оптимальная длина ручки 15 см, толстые не годятся, диаметр не более 7 мм, стержень должен быть мягким, иначе все усилия у ребёнка будут </a:t>
            </a:r>
            <a:r>
              <a:rPr lang="ru-RU" sz="2800" dirty="0" smtClean="0">
                <a:latin typeface="Times New Roman"/>
                <a:ea typeface="Times New Roman"/>
                <a:cs typeface="Times New Roman"/>
              </a:rPr>
              <a:t>уходить </a:t>
            </a:r>
            <a:r>
              <a:rPr lang="ru-RU" sz="2800" dirty="0">
                <a:latin typeface="Times New Roman"/>
                <a:ea typeface="Times New Roman"/>
                <a:cs typeface="Times New Roman"/>
              </a:rPr>
              <a:t>на нажим. Это приведёт к сильной утомляемости.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Ручка должна быть круглой. В том месте, где ребёнок держит ручку, желательно, чтобы была резиночка. Она поможет ребёнку чётко </a:t>
            </a:r>
            <a:r>
              <a:rPr lang="ru-RU" sz="2800" dirty="0" smtClean="0">
                <a:latin typeface="Times New Roman"/>
                <a:ea typeface="Times New Roman"/>
                <a:cs typeface="Times New Roman"/>
              </a:rPr>
              <a:t>фиксировать </a:t>
            </a:r>
          </a:p>
          <a:p>
            <a:pPr>
              <a:spcAft>
                <a:spcPts val="0"/>
              </a:spcAft>
            </a:pPr>
            <a:r>
              <a:rPr lang="ru-RU" sz="2800" dirty="0" smtClean="0">
                <a:latin typeface="Times New Roman"/>
                <a:ea typeface="Times New Roman"/>
                <a:cs typeface="Times New Roman"/>
              </a:rPr>
              <a:t>ручку, чтобы </a:t>
            </a:r>
            <a:r>
              <a:rPr lang="ru-RU" sz="2800" dirty="0">
                <a:latin typeface="Times New Roman"/>
                <a:ea typeface="Times New Roman"/>
                <a:cs typeface="Times New Roman"/>
              </a:rPr>
              <a:t>она  </a:t>
            </a:r>
            <a:r>
              <a:rPr lang="ru-RU" sz="2800" dirty="0" smtClean="0">
                <a:latin typeface="Times New Roman"/>
                <a:ea typeface="Times New Roman"/>
                <a:cs typeface="Times New Roman"/>
              </a:rPr>
              <a:t>не скользила.</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50866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548680"/>
            <a:ext cx="7056784" cy="2246769"/>
          </a:xfrm>
          <a:prstGeom prst="rect">
            <a:avLst/>
          </a:prstGeom>
        </p:spPr>
        <p:txBody>
          <a:bodyPr wrap="square">
            <a:spAutoFit/>
          </a:bodyPr>
          <a:lstStyle/>
          <a:p>
            <a:pPr>
              <a:spcAft>
                <a:spcPts val="0"/>
              </a:spcAft>
            </a:pPr>
            <a:r>
              <a:rPr lang="ru-RU" sz="2800" dirty="0" smtClean="0">
                <a:latin typeface="Times New Roman"/>
                <a:ea typeface="Times New Roman"/>
                <a:cs typeface="Times New Roman"/>
              </a:rPr>
              <a:t>А </a:t>
            </a:r>
            <a:r>
              <a:rPr lang="ru-RU" sz="2800" dirty="0">
                <a:latin typeface="Times New Roman"/>
                <a:ea typeface="Times New Roman"/>
                <a:cs typeface="Times New Roman"/>
              </a:rPr>
              <a:t>если есть пупырышки, то они помогут стимулировать нервные окончания пальчиков,  мозг ребёнка будет получать стимуляции той области головного мозга, которая отвечает за речь.</a:t>
            </a:r>
            <a:endParaRPr lang="ru-RU" sz="2800" dirty="0">
              <a:effectLst/>
              <a:latin typeface="Calibri"/>
              <a:ea typeface="Calibri"/>
              <a:cs typeface="Times New Roman"/>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39" y="2795450"/>
            <a:ext cx="5472608" cy="365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6621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88641"/>
            <a:ext cx="6768752" cy="5693866"/>
          </a:xfrm>
          <a:prstGeom prst="rect">
            <a:avLst/>
          </a:prstGeom>
        </p:spPr>
        <p:txBody>
          <a:bodyPr wrap="square">
            <a:spAutoFit/>
          </a:bodyPr>
          <a:lstStyle/>
          <a:p>
            <a:pPr>
              <a:spcAft>
                <a:spcPts val="0"/>
              </a:spcAft>
            </a:pPr>
            <a:r>
              <a:rPr lang="en-US" b="1" dirty="0" smtClean="0">
                <a:latin typeface="Times New Roman"/>
                <a:ea typeface="Times New Roman"/>
                <a:cs typeface="Times New Roman"/>
              </a:rPr>
              <a:t>                 </a:t>
            </a:r>
            <a:r>
              <a:rPr lang="ru-RU" b="1" dirty="0" smtClean="0">
                <a:latin typeface="Times New Roman"/>
                <a:ea typeface="Times New Roman"/>
                <a:cs typeface="Times New Roman"/>
              </a:rPr>
              <a:t> </a:t>
            </a:r>
            <a:r>
              <a:rPr lang="ru-RU" sz="2800" b="1" dirty="0">
                <a:latin typeface="Times New Roman"/>
                <a:ea typeface="Times New Roman"/>
                <a:cs typeface="Times New Roman"/>
              </a:rPr>
              <a:t>Как расположить тетрадь</a:t>
            </a:r>
            <a:r>
              <a:rPr lang="ru-RU" sz="2800" b="1" i="1" dirty="0">
                <a:latin typeface="Times New Roman"/>
                <a:ea typeface="Times New Roman"/>
                <a:cs typeface="Times New Roman"/>
              </a:rPr>
              <a:t>. </a:t>
            </a:r>
            <a:r>
              <a:rPr lang="en-US" sz="2800" b="1" i="1" dirty="0" smtClean="0">
                <a:latin typeface="Times New Roman"/>
                <a:ea typeface="Times New Roman"/>
                <a:cs typeface="Times New Roman"/>
              </a:rPr>
              <a:t>                                         	</a:t>
            </a:r>
            <a:r>
              <a:rPr lang="ru-RU" sz="2800" dirty="0" smtClean="0">
                <a:latin typeface="Times New Roman"/>
                <a:ea typeface="Times New Roman"/>
                <a:cs typeface="Times New Roman"/>
              </a:rPr>
              <a:t>Положение </a:t>
            </a:r>
            <a:r>
              <a:rPr lang="ru-RU" sz="2800" dirty="0">
                <a:latin typeface="Times New Roman"/>
                <a:ea typeface="Times New Roman"/>
                <a:cs typeface="Times New Roman"/>
              </a:rPr>
              <a:t>тетради отражается на почерке ребёнка и на его посадке. Наклонное положение способствует написанию букв </a:t>
            </a:r>
            <a:r>
              <a:rPr lang="en-US" sz="2800" dirty="0" smtClean="0">
                <a:latin typeface="Times New Roman"/>
                <a:ea typeface="Times New Roman"/>
                <a:cs typeface="Times New Roman"/>
              </a:rPr>
              <a:t>  </a:t>
            </a:r>
            <a:r>
              <a:rPr lang="ru-RU" sz="2800" dirty="0" smtClean="0">
                <a:latin typeface="Times New Roman"/>
                <a:ea typeface="Times New Roman"/>
                <a:cs typeface="Times New Roman"/>
              </a:rPr>
              <a:t>с </a:t>
            </a:r>
            <a:r>
              <a:rPr lang="ru-RU" sz="2800" dirty="0">
                <a:latin typeface="Times New Roman"/>
                <a:ea typeface="Times New Roman"/>
                <a:cs typeface="Times New Roman"/>
              </a:rPr>
              <a:t>наклоном. Не следует сильно наклоняться над тетрадью</a:t>
            </a:r>
            <a:r>
              <a:rPr lang="ru-RU" sz="2800" dirty="0" smtClean="0">
                <a:latin typeface="Times New Roman"/>
                <a:ea typeface="Times New Roman"/>
                <a:cs typeface="Times New Roman"/>
              </a:rPr>
              <a:t>.</a:t>
            </a:r>
            <a:r>
              <a:rPr lang="ru-RU" sz="2800" b="1" dirty="0" smtClean="0">
                <a:latin typeface="Times New Roman"/>
                <a:ea typeface="Times New Roman"/>
                <a:cs typeface="Times New Roman"/>
              </a:rPr>
              <a:t> </a:t>
            </a:r>
          </a:p>
          <a:p>
            <a:pPr>
              <a:spcAft>
                <a:spcPts val="0"/>
              </a:spcAft>
            </a:pPr>
            <a:r>
              <a:rPr lang="ru-RU" sz="2800" b="1" dirty="0" smtClean="0">
                <a:latin typeface="Times New Roman"/>
                <a:ea typeface="Times New Roman"/>
                <a:cs typeface="Times New Roman"/>
              </a:rPr>
              <a:t>Правила </a:t>
            </a:r>
            <a:r>
              <a:rPr lang="ru-RU" sz="2800" b="1" dirty="0">
                <a:latin typeface="Times New Roman"/>
                <a:ea typeface="Times New Roman"/>
                <a:cs typeface="Times New Roman"/>
              </a:rPr>
              <a:t>в стихотворной форме.</a:t>
            </a:r>
            <a:endParaRPr lang="ru-RU" sz="2800" dirty="0">
              <a:latin typeface="Calibri"/>
              <a:ea typeface="Calibri"/>
              <a:cs typeface="Times New Roman"/>
            </a:endParaRPr>
          </a:p>
          <a:p>
            <a:pPr algn="just">
              <a:spcAft>
                <a:spcPts val="0"/>
              </a:spcAft>
            </a:pPr>
            <a:r>
              <a:rPr lang="ru-RU" sz="2800" dirty="0">
                <a:latin typeface="Times New Roman"/>
                <a:ea typeface="Times New Roman"/>
                <a:cs typeface="Times New Roman"/>
              </a:rPr>
              <a:t>Я тетрадь свою открою </a:t>
            </a:r>
            <a:endParaRPr lang="ru-RU" sz="2800" dirty="0">
              <a:latin typeface="Calibri"/>
              <a:ea typeface="Calibri"/>
              <a:cs typeface="Times New Roman"/>
            </a:endParaRPr>
          </a:p>
          <a:p>
            <a:pPr algn="just">
              <a:spcAft>
                <a:spcPts val="0"/>
              </a:spcAft>
            </a:pPr>
            <a:r>
              <a:rPr lang="ru-RU" sz="2800" dirty="0">
                <a:latin typeface="Times New Roman"/>
                <a:ea typeface="Times New Roman"/>
                <a:cs typeface="Times New Roman"/>
              </a:rPr>
              <a:t>И наклонно положу.</a:t>
            </a:r>
            <a:endParaRPr lang="ru-RU" sz="2800" dirty="0">
              <a:latin typeface="Calibri"/>
              <a:ea typeface="Calibri"/>
              <a:cs typeface="Times New Roman"/>
            </a:endParaRPr>
          </a:p>
          <a:p>
            <a:pPr algn="just">
              <a:spcAft>
                <a:spcPts val="0"/>
              </a:spcAft>
            </a:pPr>
            <a:r>
              <a:rPr lang="ru-RU" sz="2800" dirty="0">
                <a:latin typeface="Times New Roman"/>
                <a:ea typeface="Times New Roman"/>
                <a:cs typeface="Times New Roman"/>
              </a:rPr>
              <a:t>Я от вас друзья не скрою,</a:t>
            </a:r>
            <a:endParaRPr lang="ru-RU" sz="2800" dirty="0">
              <a:latin typeface="Calibri"/>
              <a:ea typeface="Calibri"/>
              <a:cs typeface="Times New Roman"/>
            </a:endParaRPr>
          </a:p>
          <a:p>
            <a:pPr algn="just">
              <a:spcAft>
                <a:spcPts val="0"/>
              </a:spcAft>
            </a:pPr>
            <a:r>
              <a:rPr lang="ru-RU" sz="2800" dirty="0">
                <a:latin typeface="Times New Roman"/>
                <a:ea typeface="Times New Roman"/>
                <a:cs typeface="Times New Roman"/>
              </a:rPr>
              <a:t>Ручку я вот так держу!</a:t>
            </a:r>
            <a:endParaRPr lang="ru-RU" sz="2800" dirty="0">
              <a:latin typeface="Calibri"/>
              <a:ea typeface="Calibri"/>
              <a:cs typeface="Times New Roman"/>
            </a:endParaRPr>
          </a:p>
          <a:p>
            <a:pPr algn="just">
              <a:spcAft>
                <a:spcPts val="0"/>
              </a:spcAft>
            </a:pPr>
            <a:r>
              <a:rPr lang="ru-RU" sz="2800" dirty="0">
                <a:latin typeface="Times New Roman"/>
                <a:ea typeface="Times New Roman"/>
                <a:cs typeface="Times New Roman"/>
              </a:rPr>
              <a:t>Сяду прямо не согнусь,</a:t>
            </a:r>
            <a:endParaRPr lang="ru-RU" sz="2800" dirty="0">
              <a:latin typeface="Calibri"/>
              <a:ea typeface="Calibri"/>
              <a:cs typeface="Times New Roman"/>
            </a:endParaRPr>
          </a:p>
          <a:p>
            <a:pPr algn="just">
              <a:spcAft>
                <a:spcPts val="0"/>
              </a:spcAft>
            </a:pPr>
            <a:r>
              <a:rPr lang="ru-RU" sz="2800" dirty="0">
                <a:latin typeface="Times New Roman"/>
                <a:ea typeface="Times New Roman"/>
                <a:cs typeface="Times New Roman"/>
              </a:rPr>
              <a:t> За работу я возьмусь.</a:t>
            </a:r>
            <a:endParaRPr lang="ru-RU" sz="2800" dirty="0"/>
          </a:p>
        </p:txBody>
      </p:sp>
    </p:spTree>
    <p:extLst>
      <p:ext uri="{BB962C8B-B14F-4D97-AF65-F5344CB8AC3E}">
        <p14:creationId xmlns:p14="http://schemas.microsoft.com/office/powerpoint/2010/main" val="1058857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1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5373216"/>
            <a:ext cx="1049686" cy="122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188640"/>
            <a:ext cx="7200800" cy="6555641"/>
          </a:xfrm>
          <a:prstGeom prst="rect">
            <a:avLst/>
          </a:prstGeom>
        </p:spPr>
        <p:txBody>
          <a:bodyPr wrap="square">
            <a:spAutoFit/>
          </a:bodyPr>
          <a:lstStyle/>
          <a:p>
            <a:pPr>
              <a:spcAft>
                <a:spcPts val="0"/>
              </a:spcAft>
            </a:pPr>
            <a:r>
              <a:rPr lang="ru-RU" sz="2800" b="1" dirty="0">
                <a:latin typeface="Times New Roman"/>
                <a:ea typeface="Times New Roman"/>
                <a:cs typeface="Times New Roman"/>
              </a:rPr>
              <a:t>Подготовка руки к письму: система упражнений для </a:t>
            </a:r>
            <a:r>
              <a:rPr lang="ru-RU" sz="2800" b="1" dirty="0" smtClean="0">
                <a:latin typeface="Times New Roman"/>
                <a:ea typeface="Times New Roman"/>
                <a:cs typeface="Times New Roman"/>
              </a:rPr>
              <a:t>пальчиков.</a:t>
            </a:r>
            <a:r>
              <a:rPr lang="ru-RU" sz="2800" dirty="0" smtClean="0">
                <a:latin typeface="Times New Roman"/>
                <a:ea typeface="Times New Roman"/>
                <a:cs typeface="Times New Roman"/>
              </a:rPr>
              <a:t>  </a:t>
            </a:r>
            <a:r>
              <a:rPr lang="en-US" sz="2800" dirty="0" smtClean="0">
                <a:latin typeface="Times New Roman"/>
                <a:ea typeface="Times New Roman"/>
                <a:cs typeface="Times New Roman"/>
              </a:rPr>
              <a:t>                                   </a:t>
            </a:r>
            <a:r>
              <a:rPr lang="ru-RU" sz="2800" dirty="0" smtClean="0">
                <a:latin typeface="Times New Roman"/>
                <a:ea typeface="Times New Roman"/>
                <a:cs typeface="Times New Roman"/>
              </a:rPr>
              <a:t>Перед </a:t>
            </a:r>
            <a:r>
              <a:rPr lang="ru-RU" sz="2800" dirty="0">
                <a:latin typeface="Times New Roman"/>
                <a:ea typeface="Times New Roman"/>
                <a:cs typeface="Times New Roman"/>
              </a:rPr>
              <a:t>письмом необходимо подготовить пальцы рук к письму. </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Первое упражнение</a:t>
            </a:r>
            <a:r>
              <a:rPr lang="ru-RU" sz="2800" b="1" dirty="0" smtClean="0">
                <a:latin typeface="Times New Roman"/>
                <a:ea typeface="Times New Roman"/>
                <a:cs typeface="Times New Roman"/>
              </a:rPr>
              <a:t>. </a:t>
            </a:r>
            <a:r>
              <a:rPr lang="ru-RU" sz="2800" dirty="0" smtClean="0">
                <a:latin typeface="Times New Roman"/>
                <a:ea typeface="Times New Roman"/>
                <a:cs typeface="Times New Roman"/>
              </a:rPr>
              <a:t>«</a:t>
            </a:r>
            <a:r>
              <a:rPr lang="ru-RU" sz="2800" dirty="0">
                <a:latin typeface="Times New Roman"/>
                <a:ea typeface="Times New Roman"/>
                <a:cs typeface="Times New Roman"/>
              </a:rPr>
              <a:t>Подними пальчики». Руки лежат на столе ладонями вниз. Нужно поднять пальчики по одному сначала на одной руке, потом на другой. Затем упражнение </a:t>
            </a:r>
            <a:r>
              <a:rPr lang="ru-RU" sz="2800" dirty="0" smtClean="0">
                <a:latin typeface="Times New Roman"/>
                <a:ea typeface="Times New Roman"/>
                <a:cs typeface="Times New Roman"/>
              </a:rPr>
              <a:t>повторяется  </a:t>
            </a:r>
            <a:r>
              <a:rPr lang="ru-RU" sz="2800" dirty="0">
                <a:latin typeface="Times New Roman"/>
                <a:ea typeface="Times New Roman"/>
                <a:cs typeface="Times New Roman"/>
              </a:rPr>
              <a:t>в обратном порядке.</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Второе упражнение.</a:t>
            </a:r>
            <a:r>
              <a:rPr lang="ru-RU" sz="2800" dirty="0">
                <a:latin typeface="Times New Roman"/>
                <a:ea typeface="Times New Roman"/>
                <a:cs typeface="Times New Roman"/>
              </a:rPr>
              <a:t>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a:t>
            </a:r>
            <a:r>
              <a:rPr lang="ru-RU" sz="2800" dirty="0">
                <a:latin typeface="Times New Roman"/>
                <a:ea typeface="Times New Roman"/>
                <a:cs typeface="Times New Roman"/>
              </a:rPr>
              <a:t>На зарядку становись!». Руки лежат в том же положении. Нужно по очереди поднять пальчики сразу на обеих  </a:t>
            </a:r>
            <a:r>
              <a:rPr lang="ru-RU" sz="2800" dirty="0" smtClean="0">
                <a:latin typeface="Times New Roman"/>
                <a:ea typeface="Times New Roman"/>
                <a:cs typeface="Times New Roman"/>
              </a:rPr>
              <a:t>руках</a:t>
            </a:r>
            <a:r>
              <a:rPr lang="ru-RU" sz="2800" dirty="0">
                <a:latin typeface="Times New Roman"/>
                <a:ea typeface="Times New Roman"/>
                <a:cs typeface="Times New Roman"/>
              </a:rPr>
              <a:t>.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Начинаем      с </a:t>
            </a:r>
            <a:r>
              <a:rPr lang="ru-RU" sz="2800" dirty="0">
                <a:latin typeface="Times New Roman"/>
                <a:ea typeface="Times New Roman"/>
                <a:cs typeface="Times New Roman"/>
              </a:rPr>
              <a:t>мизинцев, </a:t>
            </a:r>
            <a:r>
              <a:rPr lang="ru-RU" sz="2800" dirty="0" smtClean="0">
                <a:latin typeface="Times New Roman"/>
                <a:ea typeface="Times New Roman"/>
                <a:cs typeface="Times New Roman"/>
              </a:rPr>
              <a:t>заканчиваем    большими </a:t>
            </a:r>
            <a:r>
              <a:rPr lang="ru-RU" sz="2800" dirty="0">
                <a:latin typeface="Times New Roman"/>
                <a:ea typeface="Times New Roman"/>
                <a:cs typeface="Times New Roman"/>
              </a:rPr>
              <a:t>пальчиками.</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058857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188640"/>
            <a:ext cx="6984776" cy="5693866"/>
          </a:xfrm>
          <a:prstGeom prst="rect">
            <a:avLst/>
          </a:prstGeom>
        </p:spPr>
        <p:txBody>
          <a:bodyPr wrap="square">
            <a:spAutoFit/>
          </a:bodyPr>
          <a:lstStyle/>
          <a:p>
            <a:pPr>
              <a:spcAft>
                <a:spcPts val="0"/>
              </a:spcAft>
            </a:pPr>
            <a:r>
              <a:rPr lang="ru-RU" sz="2800" b="1" dirty="0">
                <a:latin typeface="Times New Roman"/>
                <a:ea typeface="Times New Roman"/>
                <a:cs typeface="Times New Roman"/>
              </a:rPr>
              <a:t>Третье упражнение</a:t>
            </a:r>
            <a:r>
              <a:rPr lang="ru-RU" sz="2800" dirty="0" smtClean="0">
                <a:latin typeface="Times New Roman"/>
                <a:ea typeface="Times New Roman"/>
                <a:cs typeface="Times New Roman"/>
              </a:rPr>
              <a:t>.«</a:t>
            </a:r>
            <a:r>
              <a:rPr lang="ru-RU" sz="2800" dirty="0">
                <a:latin typeface="Times New Roman"/>
                <a:ea typeface="Times New Roman"/>
                <a:cs typeface="Times New Roman"/>
              </a:rPr>
              <a:t>Ванька– встанька». Ребенок зажимает карандаш </a:t>
            </a:r>
            <a:r>
              <a:rPr lang="ru-RU" sz="2800" dirty="0" smtClean="0">
                <a:latin typeface="Times New Roman"/>
                <a:ea typeface="Times New Roman"/>
                <a:cs typeface="Times New Roman"/>
              </a:rPr>
              <a:t>средним   </a:t>
            </a:r>
            <a:r>
              <a:rPr lang="ru-RU" sz="2800" dirty="0">
                <a:latin typeface="Times New Roman"/>
                <a:ea typeface="Times New Roman"/>
                <a:cs typeface="Times New Roman"/>
              </a:rPr>
              <a:t>и указательным пальчиками. Затем пальчики начинают «делать зарядку», то есть опускаться и подниматься вместе с карандашом. При движении нужно пальчики держать вместе и не уронить карандаш.</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Четвертое упражнение.</a:t>
            </a:r>
            <a:r>
              <a:rPr lang="ru-RU" sz="2800" dirty="0">
                <a:latin typeface="Times New Roman"/>
                <a:ea typeface="Times New Roman"/>
                <a:cs typeface="Times New Roman"/>
              </a:rPr>
              <a:t> «Собери палочки в корзинку». Положите на стол 10-15 счетных палочек. Если их нет – можно заменить карандашами или другими предметами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такой </a:t>
            </a:r>
            <a:r>
              <a:rPr lang="ru-RU" sz="2800" dirty="0">
                <a:latin typeface="Times New Roman"/>
                <a:ea typeface="Times New Roman"/>
                <a:cs typeface="Times New Roman"/>
              </a:rPr>
              <a:t>же </a:t>
            </a:r>
            <a:r>
              <a:rPr lang="ru-RU" sz="2800" dirty="0" smtClean="0">
                <a:latin typeface="Times New Roman"/>
                <a:ea typeface="Times New Roman"/>
                <a:cs typeface="Times New Roman"/>
              </a:rPr>
              <a:t>формы</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058857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95536" y="0"/>
            <a:ext cx="6984776" cy="6160276"/>
          </a:xfrm>
          <a:prstGeom prst="rect">
            <a:avLst/>
          </a:prstGeom>
        </p:spPr>
        <p:txBody>
          <a:bodyPr wrap="square">
            <a:spAutoFit/>
          </a:bodyPr>
          <a:lstStyle/>
          <a:p>
            <a:pPr>
              <a:spcAft>
                <a:spcPts val="0"/>
              </a:spcAft>
            </a:pP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Задание </a:t>
            </a:r>
            <a:r>
              <a:rPr lang="ru-RU" sz="2800" dirty="0">
                <a:latin typeface="Times New Roman"/>
                <a:ea typeface="Times New Roman"/>
                <a:cs typeface="Times New Roman"/>
              </a:rPr>
              <a:t>– одной рукой собрать все палочки по штуке в кулак, не помогая второй рукой. Затем так же по одной палочке выложить их на стол</a:t>
            </a:r>
            <a:r>
              <a:rPr lang="ru-RU" sz="2800" dirty="0" smtClean="0">
                <a:latin typeface="Times New Roman"/>
                <a:ea typeface="Times New Roman"/>
                <a:cs typeface="Times New Roman"/>
              </a:rPr>
              <a:t>.</a:t>
            </a:r>
            <a:r>
              <a:rPr lang="ru-RU" sz="2800" b="1" dirty="0">
                <a:latin typeface="Times New Roman"/>
                <a:ea typeface="Times New Roman"/>
                <a:cs typeface="Times New Roman"/>
              </a:rPr>
              <a:t> </a:t>
            </a:r>
            <a:endParaRPr lang="ru-RU" sz="2800" b="1" dirty="0" smtClean="0">
              <a:latin typeface="Times New Roman"/>
              <a:ea typeface="Times New Roman"/>
              <a:cs typeface="Times New Roman"/>
            </a:endParaRPr>
          </a:p>
          <a:p>
            <a:pPr>
              <a:spcAft>
                <a:spcPts val="0"/>
              </a:spcAft>
            </a:pPr>
            <a:r>
              <a:rPr lang="ru-RU" sz="2800" b="1" dirty="0" smtClean="0">
                <a:latin typeface="Times New Roman"/>
                <a:ea typeface="Times New Roman"/>
                <a:cs typeface="Times New Roman"/>
              </a:rPr>
              <a:t>Пятое </a:t>
            </a:r>
            <a:r>
              <a:rPr lang="ru-RU" sz="2800" b="1" dirty="0">
                <a:latin typeface="Times New Roman"/>
                <a:ea typeface="Times New Roman"/>
                <a:cs typeface="Times New Roman"/>
              </a:rPr>
              <a:t>упражнение.</a:t>
            </a:r>
            <a:r>
              <a:rPr lang="ru-RU" sz="2800" dirty="0">
                <a:latin typeface="Times New Roman"/>
                <a:ea typeface="Times New Roman"/>
                <a:cs typeface="Times New Roman"/>
              </a:rPr>
              <a:t> «Шаги». Будем шагать по столу пальчиками. Зажимаем карандаш между указательным и средним пальчиками (карандаш придерживается второй фалангой пальцев). И в таком положении делаем шаги пальчиками по столу. Нужно шагать, крепко зажав карандаш, чтобы    не уронить его.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Шаги </a:t>
            </a:r>
            <a:r>
              <a:rPr lang="ru-RU" sz="2800" dirty="0">
                <a:latin typeface="Times New Roman"/>
                <a:ea typeface="Times New Roman"/>
                <a:cs typeface="Times New Roman"/>
              </a:rPr>
              <a:t>получаются очень маленькие.</a:t>
            </a:r>
            <a:endParaRPr lang="ru-RU" sz="2000" dirty="0">
              <a:latin typeface="Calibri"/>
              <a:ea typeface="Calibri"/>
              <a:cs typeface="Times New Roman"/>
            </a:endParaRPr>
          </a:p>
          <a:p>
            <a:pPr algn="just">
              <a:lnSpc>
                <a:spcPct val="115000"/>
              </a:lnSpc>
              <a:spcAft>
                <a:spcPts val="0"/>
              </a:spcAft>
            </a:pPr>
            <a:endParaRPr lang="ru-RU" sz="2800" dirty="0">
              <a:effectLst/>
              <a:latin typeface="Calibri"/>
              <a:ea typeface="Calibri"/>
              <a:cs typeface="Times New Roman"/>
            </a:endParaRPr>
          </a:p>
        </p:txBody>
      </p:sp>
    </p:spTree>
    <p:extLst>
      <p:ext uri="{BB962C8B-B14F-4D97-AF65-F5344CB8AC3E}">
        <p14:creationId xmlns:p14="http://schemas.microsoft.com/office/powerpoint/2010/main" val="1058857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4224" cy="690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4033" y="45159"/>
            <a:ext cx="7170366" cy="6555641"/>
          </a:xfrm>
          <a:prstGeom prst="rect">
            <a:avLst/>
          </a:prstGeom>
        </p:spPr>
        <p:txBody>
          <a:bodyPr wrap="square">
            <a:spAutoFit/>
          </a:bodyPr>
          <a:lstStyle/>
          <a:p>
            <a:r>
              <a:rPr lang="ru-RU" sz="2800" b="1" dirty="0">
                <a:latin typeface="Times New Roman"/>
                <a:ea typeface="Times New Roman"/>
              </a:rPr>
              <a:t>Шестое упражнение.</a:t>
            </a:r>
            <a:r>
              <a:rPr lang="ru-RU" sz="2800" dirty="0">
                <a:latin typeface="Times New Roman"/>
                <a:ea typeface="Times New Roman"/>
              </a:rPr>
              <a:t> «Вертушка». Снова берем карандаш. Держим его </a:t>
            </a:r>
            <a:r>
              <a:rPr lang="ru-RU" sz="2800" dirty="0" smtClean="0">
                <a:latin typeface="Times New Roman"/>
                <a:ea typeface="Times New Roman"/>
              </a:rPr>
              <a:t>за </a:t>
            </a:r>
            <a:r>
              <a:rPr lang="ru-RU" sz="2800" dirty="0">
                <a:latin typeface="Times New Roman"/>
                <a:ea typeface="Times New Roman"/>
              </a:rPr>
              <a:t>кончик одной рукой. Зажимаем один конец карандаша указательным </a:t>
            </a:r>
            <a:r>
              <a:rPr lang="ru-RU" sz="2800" dirty="0" smtClean="0">
                <a:latin typeface="Times New Roman"/>
                <a:ea typeface="Times New Roman"/>
              </a:rPr>
              <a:t> </a:t>
            </a:r>
            <a:r>
              <a:rPr lang="ru-RU" sz="2800" dirty="0">
                <a:latin typeface="Times New Roman"/>
                <a:ea typeface="Times New Roman"/>
              </a:rPr>
              <a:t>и </a:t>
            </a:r>
            <a:r>
              <a:rPr lang="ru-RU" sz="2800" dirty="0" smtClean="0">
                <a:latin typeface="Times New Roman"/>
                <a:ea typeface="Times New Roman"/>
              </a:rPr>
              <a:t>средним пальчиками </a:t>
            </a:r>
            <a:r>
              <a:rPr lang="ru-RU" sz="2800" dirty="0">
                <a:latin typeface="Times New Roman"/>
                <a:ea typeface="Times New Roman"/>
              </a:rPr>
              <a:t>ведущей руки (правой – у правшей, левой </a:t>
            </a:r>
            <a:r>
              <a:rPr lang="ru-RU" sz="2800" dirty="0" smtClean="0">
                <a:latin typeface="Times New Roman"/>
                <a:ea typeface="Times New Roman"/>
              </a:rPr>
              <a:t>–    </a:t>
            </a:r>
            <a:r>
              <a:rPr lang="ru-RU" sz="2800" dirty="0">
                <a:latin typeface="Times New Roman"/>
                <a:ea typeface="Times New Roman"/>
              </a:rPr>
              <a:t>у левшей). Другой конец карандаша направлен от груди. Задание – нужно перевернуть карандаш и с помощью этого переворота вложить его в другую руку свободным концом. Затем новый поворот – и снова карандаш возвращается    к ведущей руке. Сделать несколько таких поворотов – как будто катится колесо. При вращении карандаш «смотрит» в </a:t>
            </a:r>
            <a:r>
              <a:rPr lang="ru-RU" sz="2800" dirty="0" smtClean="0">
                <a:latin typeface="Times New Roman"/>
                <a:ea typeface="Times New Roman"/>
              </a:rPr>
              <a:t>направлении </a:t>
            </a:r>
          </a:p>
          <a:p>
            <a:r>
              <a:rPr lang="ru-RU" sz="2800" dirty="0" smtClean="0">
                <a:latin typeface="Times New Roman"/>
                <a:ea typeface="Times New Roman"/>
              </a:rPr>
              <a:t>от </a:t>
            </a:r>
            <a:r>
              <a:rPr lang="ru-RU" sz="2800" dirty="0">
                <a:latin typeface="Times New Roman"/>
                <a:ea typeface="Times New Roman"/>
              </a:rPr>
              <a:t>груди вперед</a:t>
            </a:r>
            <a:endParaRPr lang="ru-RU" sz="2800" dirty="0"/>
          </a:p>
        </p:txBody>
      </p:sp>
    </p:spTree>
    <p:extLst>
      <p:ext uri="{BB962C8B-B14F-4D97-AF65-F5344CB8AC3E}">
        <p14:creationId xmlns:p14="http://schemas.microsoft.com/office/powerpoint/2010/main" val="1058857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88640"/>
            <a:ext cx="6552728" cy="5262979"/>
          </a:xfrm>
          <a:prstGeom prst="rect">
            <a:avLst/>
          </a:prstGeom>
        </p:spPr>
        <p:txBody>
          <a:bodyPr wrap="square">
            <a:spAutoFit/>
          </a:bodyPr>
          <a:lstStyle/>
          <a:p>
            <a:pPr>
              <a:spcAft>
                <a:spcPts val="0"/>
              </a:spcAft>
            </a:pPr>
            <a:r>
              <a:rPr lang="ru-RU" sz="2800" b="1" dirty="0">
                <a:latin typeface="Times New Roman"/>
                <a:ea typeface="Times New Roman"/>
                <a:cs typeface="Times New Roman"/>
              </a:rPr>
              <a:t>Седьмое упражнение</a:t>
            </a:r>
            <a:r>
              <a:rPr lang="ru-RU" sz="2800" dirty="0">
                <a:latin typeface="Times New Roman"/>
                <a:ea typeface="Times New Roman"/>
                <a:cs typeface="Times New Roman"/>
              </a:rPr>
              <a:t>. «Мячик». Перекатываем мячик. Представляем, что    </a:t>
            </a:r>
            <a:r>
              <a:rPr lang="ru-RU" sz="2800" dirty="0" smtClean="0">
                <a:latin typeface="Times New Roman"/>
                <a:ea typeface="Times New Roman"/>
                <a:cs typeface="Times New Roman"/>
              </a:rPr>
              <a:t>       </a:t>
            </a:r>
            <a:r>
              <a:rPr lang="ru-RU" sz="2800" dirty="0">
                <a:latin typeface="Times New Roman"/>
                <a:ea typeface="Times New Roman"/>
                <a:cs typeface="Times New Roman"/>
              </a:rPr>
              <a:t>у нас в ладошках – мячик. И делаем движения ладонями, как будто мы его </a:t>
            </a:r>
            <a:r>
              <a:rPr lang="ru-RU" sz="2800" dirty="0" smtClean="0">
                <a:latin typeface="Times New Roman"/>
                <a:ea typeface="Times New Roman"/>
                <a:cs typeface="Times New Roman"/>
              </a:rPr>
              <a:t>перекатываем   </a:t>
            </a:r>
            <a:r>
              <a:rPr lang="ru-RU" sz="2800" dirty="0">
                <a:latin typeface="Times New Roman"/>
                <a:ea typeface="Times New Roman"/>
                <a:cs typeface="Times New Roman"/>
              </a:rPr>
              <a:t>в разные стороны.</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Выполнение ритмических движений пальцами, индуктивно приводит           </a:t>
            </a:r>
            <a:r>
              <a:rPr lang="ru-RU" sz="2800" dirty="0" smtClean="0">
                <a:latin typeface="Times New Roman"/>
                <a:ea typeface="Times New Roman"/>
                <a:cs typeface="Times New Roman"/>
              </a:rPr>
              <a:t>              </a:t>
            </a:r>
            <a:r>
              <a:rPr lang="ru-RU" sz="2800" dirty="0">
                <a:latin typeface="Times New Roman"/>
                <a:ea typeface="Times New Roman"/>
                <a:cs typeface="Times New Roman"/>
              </a:rPr>
              <a:t>к возбуждению в речевых центрах головного мозга и резкому усилению согласованной деятельности речевых зон, что, в конечном итоге, стимулирует развитие речи.</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991923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4" y="-6350"/>
            <a:ext cx="9117066"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332657"/>
            <a:ext cx="7026350" cy="4862613"/>
          </a:xfrm>
          <a:prstGeom prst="rect">
            <a:avLst/>
          </a:prstGeom>
        </p:spPr>
        <p:txBody>
          <a:bodyPr wrap="square">
            <a:spAutoFit/>
          </a:bodyPr>
          <a:lstStyle/>
          <a:p>
            <a:pPr algn="just">
              <a:lnSpc>
                <a:spcPct val="115000"/>
              </a:lnSpc>
              <a:spcAft>
                <a:spcPts val="0"/>
              </a:spcAft>
            </a:pPr>
            <a:r>
              <a:rPr lang="ru-RU" sz="3400" i="1" dirty="0">
                <a:latin typeface="Times New Roman"/>
                <a:ea typeface="Times New Roman"/>
                <a:cs typeface="Times New Roman"/>
              </a:rPr>
              <a:t>Этот пальчик хочет спать,</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Этот пальчик прыг в кровать,</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Этот пальчик прикорнул,</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Этот пальчик уж уснул.</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Тише, пальчик, не шуми,</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Братиков не разбуди.</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Встали пальчики, ура!</a:t>
            </a:r>
            <a:endParaRPr lang="ru-RU" sz="3400" dirty="0">
              <a:latin typeface="Calibri"/>
              <a:ea typeface="Calibri"/>
              <a:cs typeface="Times New Roman"/>
            </a:endParaRPr>
          </a:p>
          <a:p>
            <a:pPr algn="just">
              <a:lnSpc>
                <a:spcPct val="115000"/>
              </a:lnSpc>
              <a:spcAft>
                <a:spcPts val="0"/>
              </a:spcAft>
            </a:pPr>
            <a:r>
              <a:rPr lang="ru-RU" sz="3400" i="1" dirty="0">
                <a:latin typeface="Times New Roman"/>
                <a:ea typeface="Times New Roman"/>
                <a:cs typeface="Times New Roman"/>
              </a:rPr>
              <a:t>В школу нам идти пора</a:t>
            </a:r>
            <a:r>
              <a:rPr lang="ru-RU" sz="3200" i="1" dirty="0">
                <a:latin typeface="Times New Roman"/>
                <a:ea typeface="Times New Roman"/>
                <a:cs typeface="Times New Roman"/>
              </a:rPr>
              <a:t>.</a:t>
            </a:r>
            <a:endParaRPr lang="ru-RU" sz="3200" dirty="0">
              <a:effectLst/>
              <a:latin typeface="Calibri"/>
              <a:ea typeface="Calibri"/>
              <a:cs typeface="Times New Roman"/>
            </a:endParaRPr>
          </a:p>
        </p:txBody>
      </p:sp>
    </p:spTree>
    <p:extLst>
      <p:ext uri="{BB962C8B-B14F-4D97-AF65-F5344CB8AC3E}">
        <p14:creationId xmlns:p14="http://schemas.microsoft.com/office/powerpoint/2010/main" val="1991923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0"/>
            <a:ext cx="7026350" cy="6986528"/>
          </a:xfrm>
          <a:prstGeom prst="rect">
            <a:avLst/>
          </a:prstGeom>
        </p:spPr>
        <p:txBody>
          <a:bodyPr wrap="square">
            <a:spAutoFit/>
          </a:bodyPr>
          <a:lstStyle/>
          <a:p>
            <a:pPr algn="just">
              <a:spcAft>
                <a:spcPts val="0"/>
              </a:spcAft>
            </a:pP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	Игры </a:t>
            </a:r>
            <a:r>
              <a:rPr lang="ru-RU" sz="2800" dirty="0">
                <a:latin typeface="Times New Roman"/>
                <a:ea typeface="Times New Roman"/>
                <a:cs typeface="Times New Roman"/>
              </a:rPr>
              <a:t>с пальчиками создают благоприятный эмоциональный фон, развивают умение подражать взрослому, учат вслушиваться и понимать смысл речи, повышают речевую активность ребёнка.</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Ребёнок  учится концентрировать своё внимание и правильно его распределять.</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Если ребёнок будет выполнять упражнения, сопровождая их короткими стихотворениями, то его речь станет более чёткой, ритмичной, яркой, и усилится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контроль </a:t>
            </a:r>
            <a:r>
              <a:rPr lang="ru-RU" sz="2800" dirty="0">
                <a:latin typeface="Times New Roman"/>
                <a:ea typeface="Times New Roman"/>
                <a:cs typeface="Times New Roman"/>
              </a:rPr>
              <a:t>над выполняемыми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движениями</a:t>
            </a:r>
            <a:r>
              <a:rPr lang="ru-RU" sz="2800" dirty="0">
                <a:latin typeface="Times New Roman"/>
                <a:ea typeface="Times New Roman"/>
                <a:cs typeface="Times New Roman"/>
              </a:rPr>
              <a:t>.</a:t>
            </a:r>
            <a:endParaRPr lang="ru-RU" sz="2800" dirty="0">
              <a:latin typeface="Calibri"/>
              <a:ea typeface="Calibri"/>
              <a:cs typeface="Times New Roman"/>
            </a:endParaRPr>
          </a:p>
          <a:p>
            <a:r>
              <a:rPr lang="ru-RU" sz="2800" dirty="0">
                <a:latin typeface="Times New Roman"/>
                <a:ea typeface="Times New Roman"/>
              </a:rPr>
              <a:t>	</a:t>
            </a:r>
            <a:endParaRPr lang="ru-RU" sz="2800" dirty="0"/>
          </a:p>
        </p:txBody>
      </p:sp>
    </p:spTree>
    <p:extLst>
      <p:ext uri="{BB962C8B-B14F-4D97-AF65-F5344CB8AC3E}">
        <p14:creationId xmlns:p14="http://schemas.microsoft.com/office/powerpoint/2010/main" val="1991923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88640"/>
            <a:ext cx="6984776" cy="6555641"/>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   Решая </a:t>
            </a:r>
            <a:r>
              <a:rPr lang="ru-RU" sz="2800" dirty="0">
                <a:latin typeface="Times New Roman" panose="02020603050405020304" pitchFamily="18" charset="0"/>
                <a:cs typeface="Times New Roman" panose="02020603050405020304" pitchFamily="18" charset="0"/>
              </a:rPr>
              <a:t>любой из них, мы обязательно должны учитывать, насколько подготовлен ребёнок, можно ли начинать обучение письму или нужна дополнительная подготовительная работа</a:t>
            </a:r>
            <a:r>
              <a:rPr lang="ru-RU" sz="2800" dirty="0" smtClean="0">
                <a:latin typeface="Times New Roman" panose="02020603050405020304" pitchFamily="18" charset="0"/>
                <a:cs typeface="Times New Roman" panose="02020603050405020304" pitchFamily="18" charset="0"/>
              </a:rPr>
              <a:t>.</a:t>
            </a:r>
          </a:p>
          <a:p>
            <a:r>
              <a:rPr lang="ru-RU" sz="2800" dirty="0">
                <a:latin typeface="Times New Roman"/>
                <a:ea typeface="Times New Roman"/>
              </a:rPr>
              <a:t> Опыт показывает, что значительная часть детей, поступающих в первый класс, не подготовлена к письму, а это уже с первых дней учения создает комплекс трудностей. У детей нередко очень мал опыт выполнения графических заданий, рисования, несовершенна координация движений руки, низок уровень зрительно-моторных координации, </a:t>
            </a:r>
            <a:r>
              <a:rPr lang="ru-RU" sz="2800" dirty="0" smtClean="0">
                <a:latin typeface="Times New Roman"/>
                <a:ea typeface="Times New Roman"/>
              </a:rPr>
              <a:t>пространственного  </a:t>
            </a:r>
          </a:p>
          <a:p>
            <a:r>
              <a:rPr lang="ru-RU" sz="2800" dirty="0" smtClean="0">
                <a:latin typeface="Times New Roman"/>
                <a:ea typeface="Times New Roman"/>
              </a:rPr>
              <a:t> </a:t>
            </a:r>
            <a:r>
              <a:rPr lang="ru-RU" sz="2800" dirty="0">
                <a:latin typeface="Times New Roman"/>
                <a:ea typeface="Times New Roman"/>
              </a:rPr>
              <a:t>восприятия и зрительной памяти. </a:t>
            </a:r>
            <a:endParaRPr lang="ru-RU" sz="2800" dirty="0">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517232"/>
            <a:ext cx="1270197"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476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188640"/>
            <a:ext cx="6984776" cy="5693866"/>
          </a:xfrm>
          <a:prstGeom prst="rect">
            <a:avLst/>
          </a:prstGeom>
        </p:spPr>
        <p:txBody>
          <a:bodyPr wrap="square">
            <a:spAutoFit/>
          </a:bodyPr>
          <a:lstStyle/>
          <a:p>
            <a:pPr>
              <a:spcAft>
                <a:spcPts val="0"/>
              </a:spcAft>
            </a:pPr>
            <a:r>
              <a:rPr lang="ru-RU" sz="2800" dirty="0" smtClean="0">
                <a:latin typeface="Times New Roman"/>
                <a:ea typeface="Times New Roman"/>
                <a:cs typeface="Times New Roman"/>
              </a:rPr>
              <a:t>	Развивается </a:t>
            </a:r>
            <a:r>
              <a:rPr lang="ru-RU" sz="2800" dirty="0">
                <a:latin typeface="Times New Roman"/>
                <a:ea typeface="Times New Roman"/>
                <a:cs typeface="Times New Roman"/>
              </a:rPr>
              <a:t>память ребёнка, так как он учится запоминать определённые положения рук и последовательность движений.</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У малыша развивается воображение и фантазия. Овладев многими упражнениями, он сможет «рассказывать руками» целые истории.</a:t>
            </a:r>
            <a:endParaRPr lang="ru-RU" sz="2800" dirty="0">
              <a:latin typeface="Calibri"/>
              <a:ea typeface="Calibri"/>
              <a:cs typeface="Times New Roman"/>
            </a:endParaRPr>
          </a:p>
          <a:p>
            <a:r>
              <a:rPr lang="ru-RU" sz="2800" dirty="0">
                <a:latin typeface="Times New Roman"/>
                <a:ea typeface="Times New Roman"/>
              </a:rPr>
              <a:t>  </a:t>
            </a:r>
            <a:r>
              <a:rPr lang="ru-RU" sz="2800" dirty="0" smtClean="0">
                <a:latin typeface="Times New Roman"/>
                <a:ea typeface="Times New Roman"/>
              </a:rPr>
              <a:t>	В </a:t>
            </a:r>
            <a:r>
              <a:rPr lang="ru-RU" sz="2800" dirty="0">
                <a:latin typeface="Times New Roman"/>
                <a:ea typeface="Times New Roman"/>
              </a:rPr>
              <a:t>результате пальчиковых упражнений кисти рук и пальцы приобретут силу, хорошую подвижность и гибкость, а это в дальнейшем облегчит овладение навыком письма</a:t>
            </a:r>
            <a:endParaRPr lang="ru-RU" sz="2800" dirty="0"/>
          </a:p>
        </p:txBody>
      </p:sp>
    </p:spTree>
    <p:extLst>
      <p:ext uri="{BB962C8B-B14F-4D97-AF65-F5344CB8AC3E}">
        <p14:creationId xmlns:p14="http://schemas.microsoft.com/office/powerpoint/2010/main" val="1991923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188640"/>
            <a:ext cx="6738318" cy="5693866"/>
          </a:xfrm>
          <a:prstGeom prst="rect">
            <a:avLst/>
          </a:prstGeom>
        </p:spPr>
        <p:txBody>
          <a:bodyPr wrap="square">
            <a:spAutoFit/>
          </a:bodyPr>
          <a:lstStyle/>
          <a:p>
            <a:pPr>
              <a:spcAft>
                <a:spcPts val="0"/>
              </a:spcAft>
            </a:pPr>
            <a:r>
              <a:rPr lang="ru-RU" b="1" dirty="0">
                <a:latin typeface="Times New Roman"/>
                <a:ea typeface="Times New Roman"/>
                <a:cs typeface="Times New Roman"/>
              </a:rPr>
              <a:t> </a:t>
            </a:r>
            <a:r>
              <a:rPr lang="en-US" b="1" dirty="0" smtClean="0">
                <a:latin typeface="Times New Roman"/>
                <a:ea typeface="Times New Roman"/>
                <a:cs typeface="Times New Roman"/>
              </a:rPr>
              <a:t>	</a:t>
            </a:r>
            <a:r>
              <a:rPr lang="ru-RU" sz="2800" b="1" dirty="0" smtClean="0">
                <a:latin typeface="Times New Roman"/>
                <a:ea typeface="Times New Roman"/>
                <a:cs typeface="Times New Roman"/>
              </a:rPr>
              <a:t>Правила </a:t>
            </a:r>
            <a:r>
              <a:rPr lang="ru-RU" sz="2800" b="1" dirty="0">
                <a:latin typeface="Times New Roman"/>
                <a:ea typeface="Times New Roman"/>
                <a:cs typeface="Times New Roman"/>
              </a:rPr>
              <a:t>гигиены письма.</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a:t>
            </a:r>
            <a:r>
              <a:rPr lang="ru-RU" sz="2800" dirty="0" smtClean="0">
                <a:latin typeface="Times New Roman"/>
                <a:ea typeface="Times New Roman"/>
                <a:cs typeface="Times New Roman"/>
              </a:rPr>
              <a:t>Правильное определение </a:t>
            </a:r>
            <a:r>
              <a:rPr lang="ru-RU" sz="2800" dirty="0">
                <a:latin typeface="Times New Roman"/>
                <a:ea typeface="Times New Roman"/>
                <a:cs typeface="Times New Roman"/>
              </a:rPr>
              <a:t>длительности непрерывного письма. Так в 1 классе не должна превышать 5- 6 минут, во втором 8 минут, в третьем 12 минут,  в четвёртом 15 минут. </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При </a:t>
            </a:r>
            <a:r>
              <a:rPr lang="ru-RU" sz="2800" dirty="0" smtClean="0">
                <a:latin typeface="Times New Roman"/>
                <a:ea typeface="Times New Roman"/>
                <a:cs typeface="Times New Roman"/>
              </a:rPr>
              <a:t>большом </a:t>
            </a:r>
            <a:r>
              <a:rPr lang="ru-RU" sz="2800" dirty="0">
                <a:latin typeface="Times New Roman"/>
                <a:ea typeface="Times New Roman"/>
                <a:cs typeface="Times New Roman"/>
              </a:rPr>
              <a:t>объёме ребёнок утомляется. Необходимо организовывать небольшой отдых (физ. минутки для глаз, подвижные физ. минутки.) Соблюдать гигиенические требования письма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надо </a:t>
            </a:r>
            <a:r>
              <a:rPr lang="ru-RU" sz="2800" dirty="0">
                <a:latin typeface="Times New Roman"/>
                <a:ea typeface="Times New Roman"/>
                <a:cs typeface="Times New Roman"/>
              </a:rPr>
              <a:t>на </a:t>
            </a:r>
            <a:r>
              <a:rPr lang="ru-RU" sz="2800" dirty="0" smtClean="0">
                <a:latin typeface="Times New Roman"/>
                <a:ea typeface="Times New Roman"/>
                <a:cs typeface="Times New Roman"/>
              </a:rPr>
              <a:t>протяжении всего </a:t>
            </a:r>
            <a:r>
              <a:rPr lang="ru-RU" sz="2800" dirty="0">
                <a:latin typeface="Times New Roman"/>
                <a:ea typeface="Times New Roman"/>
                <a:cs typeface="Times New Roman"/>
              </a:rPr>
              <a:t>периода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обучения </a:t>
            </a:r>
            <a:r>
              <a:rPr lang="ru-RU" sz="2800" dirty="0">
                <a:latin typeface="Times New Roman"/>
                <a:ea typeface="Times New Roman"/>
                <a:cs typeface="Times New Roman"/>
              </a:rPr>
              <a:t>в </a:t>
            </a:r>
            <a:r>
              <a:rPr lang="ru-RU" sz="2800" dirty="0" smtClean="0">
                <a:latin typeface="Times New Roman"/>
                <a:ea typeface="Times New Roman"/>
                <a:cs typeface="Times New Roman"/>
              </a:rPr>
              <a:t>школе.</a:t>
            </a:r>
            <a:endParaRPr lang="ru-RU" sz="2800" dirty="0"/>
          </a:p>
        </p:txBody>
      </p:sp>
    </p:spTree>
    <p:extLst>
      <p:ext uri="{BB962C8B-B14F-4D97-AF65-F5344CB8AC3E}">
        <p14:creationId xmlns:p14="http://schemas.microsoft.com/office/powerpoint/2010/main" val="3355170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99592" y="260648"/>
            <a:ext cx="6552728" cy="4832092"/>
          </a:xfrm>
          <a:prstGeom prst="rect">
            <a:avLst/>
          </a:prstGeom>
        </p:spPr>
        <p:txBody>
          <a:bodyPr wrap="square">
            <a:spAutoFit/>
          </a:bodyPr>
          <a:lstStyle/>
          <a:p>
            <a:pPr>
              <a:spcAft>
                <a:spcPts val="0"/>
              </a:spcAft>
            </a:pPr>
            <a:r>
              <a:rPr lang="ru-RU" sz="4400" u="sng" dirty="0">
                <a:latin typeface="Times New Roman"/>
                <a:ea typeface="Times New Roman"/>
                <a:cs typeface="Times New Roman"/>
              </a:rPr>
              <a:t>Оздоровительные минутки.</a:t>
            </a:r>
            <a:endParaRPr lang="ru-RU" sz="4400" dirty="0">
              <a:latin typeface="Calibri"/>
              <a:ea typeface="Calibri"/>
              <a:cs typeface="Times New Roman"/>
            </a:endParaRPr>
          </a:p>
          <a:p>
            <a:pPr>
              <a:spcAft>
                <a:spcPts val="0"/>
              </a:spcAft>
            </a:pPr>
            <a:r>
              <a:rPr lang="ru-RU" sz="4400" i="1" dirty="0">
                <a:latin typeface="Times New Roman"/>
                <a:ea typeface="Times New Roman"/>
                <a:cs typeface="Times New Roman"/>
              </a:rPr>
              <a:t>Я похлопаю глазами </a:t>
            </a:r>
            <a:endParaRPr lang="ru-RU" sz="4400" dirty="0">
              <a:latin typeface="Calibri"/>
              <a:ea typeface="Calibri"/>
              <a:cs typeface="Times New Roman"/>
            </a:endParaRPr>
          </a:p>
          <a:p>
            <a:pPr>
              <a:spcAft>
                <a:spcPts val="0"/>
              </a:spcAft>
            </a:pPr>
            <a:r>
              <a:rPr lang="ru-RU" sz="4400" i="1" dirty="0">
                <a:latin typeface="Times New Roman"/>
                <a:ea typeface="Times New Roman"/>
                <a:cs typeface="Times New Roman"/>
              </a:rPr>
              <a:t>Раз-два-три -четыре-пять,</a:t>
            </a:r>
            <a:endParaRPr lang="ru-RU" sz="4400" dirty="0">
              <a:latin typeface="Calibri"/>
              <a:ea typeface="Calibri"/>
              <a:cs typeface="Times New Roman"/>
            </a:endParaRPr>
          </a:p>
          <a:p>
            <a:pPr>
              <a:spcAft>
                <a:spcPts val="0"/>
              </a:spcAft>
            </a:pPr>
            <a:r>
              <a:rPr lang="ru-RU" sz="4400" i="1" dirty="0">
                <a:latin typeface="Times New Roman"/>
                <a:ea typeface="Times New Roman"/>
                <a:cs typeface="Times New Roman"/>
              </a:rPr>
              <a:t>Отдохнули наши глазки,</a:t>
            </a:r>
            <a:endParaRPr lang="ru-RU" sz="4400" dirty="0">
              <a:latin typeface="Calibri"/>
              <a:ea typeface="Calibri"/>
              <a:cs typeface="Times New Roman"/>
            </a:endParaRPr>
          </a:p>
          <a:p>
            <a:pPr>
              <a:spcAft>
                <a:spcPts val="0"/>
              </a:spcAft>
            </a:pPr>
            <a:r>
              <a:rPr lang="ru-RU" sz="4400" i="1" dirty="0">
                <a:latin typeface="Times New Roman"/>
                <a:ea typeface="Times New Roman"/>
                <a:cs typeface="Times New Roman"/>
              </a:rPr>
              <a:t>Будем снова мы писать.</a:t>
            </a:r>
            <a:endParaRPr lang="ru-RU" sz="4400" dirty="0">
              <a:effectLst/>
              <a:latin typeface="Calibri"/>
              <a:ea typeface="Calibri"/>
              <a:cs typeface="Times New Roman"/>
            </a:endParaRPr>
          </a:p>
        </p:txBody>
      </p:sp>
    </p:spTree>
    <p:extLst>
      <p:ext uri="{BB962C8B-B14F-4D97-AF65-F5344CB8AC3E}">
        <p14:creationId xmlns:p14="http://schemas.microsoft.com/office/powerpoint/2010/main" val="3355170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
            <a:ext cx="6552728" cy="5693866"/>
          </a:xfrm>
          <a:prstGeom prst="rect">
            <a:avLst/>
          </a:prstGeom>
        </p:spPr>
        <p:txBody>
          <a:bodyPr wrap="square">
            <a:spAutoFit/>
          </a:bodyPr>
          <a:lstStyle/>
          <a:p>
            <a:pPr>
              <a:spcAft>
                <a:spcPts val="0"/>
              </a:spcAft>
            </a:pPr>
            <a:r>
              <a:rPr lang="ru-RU" sz="2800" b="1" dirty="0" smtClean="0">
                <a:latin typeface="Times New Roman"/>
                <a:ea typeface="Times New Roman"/>
                <a:cs typeface="Times New Roman"/>
              </a:rPr>
              <a:t>      </a:t>
            </a:r>
            <a:r>
              <a:rPr lang="en-US" sz="2800" b="1" dirty="0" smtClean="0">
                <a:latin typeface="Times New Roman"/>
                <a:ea typeface="Times New Roman"/>
                <a:cs typeface="Times New Roman"/>
              </a:rPr>
              <a:t>		</a:t>
            </a:r>
            <a:r>
              <a:rPr lang="ru-RU" sz="2800" b="1" dirty="0" smtClean="0">
                <a:latin typeface="Times New Roman"/>
                <a:ea typeface="Times New Roman"/>
                <a:cs typeface="Times New Roman"/>
              </a:rPr>
              <a:t>Этапы </a:t>
            </a:r>
            <a:r>
              <a:rPr lang="ru-RU" sz="2800" b="1" dirty="0">
                <a:latin typeface="Times New Roman"/>
                <a:ea typeface="Times New Roman"/>
                <a:cs typeface="Times New Roman"/>
              </a:rPr>
              <a:t>работы </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 Первый этап - развитие мускульной памяти</a:t>
            </a:r>
            <a:r>
              <a:rPr lang="ru-RU" sz="2800" dirty="0">
                <a:latin typeface="Times New Roman"/>
                <a:ea typeface="Times New Roman"/>
                <a:cs typeface="Times New Roman"/>
              </a:rPr>
              <a:t>.</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a:t>
            </a:r>
            <a:r>
              <a:rPr lang="ru-RU" sz="2800" dirty="0" smtClean="0">
                <a:latin typeface="Times New Roman"/>
                <a:ea typeface="Times New Roman"/>
                <a:cs typeface="Times New Roman"/>
              </a:rPr>
              <a:t>	Дети </a:t>
            </a:r>
            <a:r>
              <a:rPr lang="ru-RU" sz="2800" dirty="0">
                <a:latin typeface="Times New Roman"/>
                <a:ea typeface="Times New Roman"/>
                <a:cs typeface="Times New Roman"/>
              </a:rPr>
              <a:t>учатся различным </a:t>
            </a:r>
            <a:r>
              <a:rPr lang="ru-RU" sz="2800" dirty="0" smtClean="0">
                <a:latin typeface="Times New Roman"/>
                <a:ea typeface="Times New Roman"/>
                <a:cs typeface="Times New Roman"/>
              </a:rPr>
              <a:t>видам штриховки</a:t>
            </a:r>
            <a:r>
              <a:rPr lang="ru-RU" sz="2800" dirty="0">
                <a:latin typeface="Times New Roman"/>
                <a:ea typeface="Times New Roman"/>
                <a:cs typeface="Times New Roman"/>
              </a:rPr>
              <a:t>. Штриховать начинают на первом уроке обучения грамоте.</a:t>
            </a:r>
            <a:endParaRPr lang="ru-RU" sz="2800" dirty="0">
              <a:latin typeface="Calibri"/>
              <a:ea typeface="Calibri"/>
              <a:cs typeface="Times New Roman"/>
            </a:endParaRPr>
          </a:p>
          <a:p>
            <a:pPr>
              <a:spcAft>
                <a:spcPts val="0"/>
              </a:spcAft>
              <a:tabLst>
                <a:tab pos="90170" algn="l"/>
              </a:tabLst>
            </a:pPr>
            <a:r>
              <a:rPr lang="ru-RU" sz="2800" dirty="0">
                <a:latin typeface="Times New Roman"/>
                <a:ea typeface="Times New Roman"/>
                <a:cs typeface="Times New Roman"/>
              </a:rPr>
              <a:t>        У каждого ученика есть рабочая тетрадь, листы А-4 для штриховки, альбом для раскрашивания, простой и цветные карандаши, фломастеры, ручки с цветными пастами, трафареты с геометрическими фигурами, фигурками животных </a:t>
            </a:r>
            <a:r>
              <a:rPr lang="ru-RU" sz="2800" dirty="0" smtClean="0">
                <a:latin typeface="Times New Roman"/>
                <a:ea typeface="Times New Roman"/>
                <a:cs typeface="Times New Roman"/>
              </a:rPr>
              <a:t>и </a:t>
            </a:r>
            <a:r>
              <a:rPr lang="ru-RU" sz="2800" dirty="0">
                <a:latin typeface="Times New Roman"/>
                <a:ea typeface="Times New Roman"/>
                <a:cs typeface="Times New Roman"/>
              </a:rPr>
              <a:t>предметов</a:t>
            </a:r>
            <a:r>
              <a:rPr lang="ru-RU" sz="2800" dirty="0" smtClean="0">
                <a:latin typeface="Times New Roman"/>
                <a:ea typeface="Times New Roman"/>
                <a:cs typeface="Times New Roman"/>
              </a:rPr>
              <a:t>.</a:t>
            </a:r>
            <a:r>
              <a:rPr lang="ru-RU" sz="2800" dirty="0" smtClean="0">
                <a:latin typeface="Times New Roman"/>
                <a:ea typeface="Times New Roman"/>
              </a:rPr>
              <a:t>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3551701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3" y="0"/>
            <a:ext cx="9136391"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0"/>
            <a:ext cx="7200800" cy="1815882"/>
          </a:xfrm>
          <a:prstGeom prst="rect">
            <a:avLst/>
          </a:prstGeom>
        </p:spPr>
        <p:txBody>
          <a:bodyPr wrap="square">
            <a:spAutoFit/>
          </a:bodyPr>
          <a:lstStyle/>
          <a:p>
            <a:pPr>
              <a:spcAft>
                <a:spcPts val="0"/>
              </a:spcAft>
              <a:tabLst>
                <a:tab pos="90170" algn="l"/>
              </a:tabLst>
            </a:pPr>
            <a:r>
              <a:rPr lang="ru-RU" dirty="0">
                <a:latin typeface="Times New Roman"/>
                <a:ea typeface="Times New Roman"/>
                <a:cs typeface="Times New Roman"/>
              </a:rPr>
              <a:t> </a:t>
            </a:r>
            <a:r>
              <a:rPr lang="ru-RU" sz="2800" dirty="0">
                <a:latin typeface="Times New Roman"/>
                <a:ea typeface="Times New Roman"/>
                <a:cs typeface="Times New Roman"/>
              </a:rPr>
              <a:t>Раздаю детям листочки с изображением животных, предметов. Прошу заштриховать фигурки в разных направлениях по </a:t>
            </a:r>
            <a:r>
              <a:rPr lang="ru-RU" sz="2800" dirty="0" smtClean="0">
                <a:latin typeface="Times New Roman"/>
                <a:ea typeface="Times New Roman"/>
                <a:cs typeface="Times New Roman"/>
              </a:rPr>
              <a:t>образцу.</a:t>
            </a:r>
          </a:p>
          <a:p>
            <a:pPr>
              <a:spcAft>
                <a:spcPts val="0"/>
              </a:spcAft>
              <a:tabLst>
                <a:tab pos="90170" algn="l"/>
              </a:tabLst>
            </a:pPr>
            <a:endParaRPr lang="ru-RU" sz="2800" dirty="0">
              <a:latin typeface="Calibri"/>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1456960"/>
            <a:ext cx="2952329" cy="420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456960"/>
            <a:ext cx="3136702" cy="420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170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6431"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C:\Users\admin\Desktop\каллиграф\shtrihovka-fygur.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594560"/>
            <a:ext cx="2952327" cy="5066688"/>
          </a:xfrm>
          <a:prstGeom prst="rect">
            <a:avLst/>
          </a:prstGeom>
          <a:noFill/>
          <a:ln>
            <a:noFill/>
          </a:ln>
        </p:spPr>
      </p:pic>
      <p:pic>
        <p:nvPicPr>
          <p:cNvPr id="7" name="Рисунок 6" descr="C:\Users\admin\Desktop\каллиграф\12963_400_1.jpg"/>
          <p:cNvPicPr/>
          <p:nvPr/>
        </p:nvPicPr>
        <p:blipFill>
          <a:blip r:embed="rId5">
            <a:extLst>
              <a:ext uri="{28A0092B-C50C-407E-A947-70E740481C1C}">
                <a14:useLocalDpi xmlns:a14="http://schemas.microsoft.com/office/drawing/2010/main" val="0"/>
              </a:ext>
            </a:extLst>
          </a:blip>
          <a:srcRect/>
          <a:stretch>
            <a:fillRect/>
          </a:stretch>
        </p:blipFill>
        <p:spPr bwMode="auto">
          <a:xfrm>
            <a:off x="3419872" y="594560"/>
            <a:ext cx="4218038" cy="4752528"/>
          </a:xfrm>
          <a:prstGeom prst="rect">
            <a:avLst/>
          </a:prstGeom>
          <a:noFill/>
          <a:ln>
            <a:noFill/>
          </a:ln>
        </p:spPr>
      </p:pic>
    </p:spTree>
    <p:extLst>
      <p:ext uri="{BB962C8B-B14F-4D97-AF65-F5344CB8AC3E}">
        <p14:creationId xmlns:p14="http://schemas.microsoft.com/office/powerpoint/2010/main" val="2090277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925252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011958" y="0"/>
            <a:ext cx="5976664" cy="5262979"/>
          </a:xfrm>
          <a:prstGeom prst="rect">
            <a:avLst/>
          </a:prstGeom>
        </p:spPr>
        <p:txBody>
          <a:bodyPr wrap="square">
            <a:spAutoFit/>
          </a:bodyPr>
          <a:lstStyle/>
          <a:p>
            <a:pPr lvl="0"/>
            <a:r>
              <a:rPr lang="ru-RU" sz="2800" dirty="0" smtClean="0">
                <a:solidFill>
                  <a:prstClr val="black"/>
                </a:solidFill>
                <a:latin typeface="Times New Roman"/>
                <a:ea typeface="Times New Roman"/>
              </a:rPr>
              <a:t>В </a:t>
            </a:r>
            <a:r>
              <a:rPr lang="ru-RU" sz="2800" dirty="0">
                <a:solidFill>
                  <a:prstClr val="black"/>
                </a:solidFill>
                <a:latin typeface="Times New Roman"/>
                <a:ea typeface="Times New Roman"/>
              </a:rPr>
              <a:t>первую очередь отрабатывается такие штрихи: параллельные отрезки сверху вниз, снизу вверх, слева направо (но не справа налево). Расстояние между отрезками (штрихами) должно составлять ширину строчной буквы. Также использую трафареты</a:t>
            </a:r>
            <a:r>
              <a:rPr lang="ru-RU" sz="2800" dirty="0" smtClean="0">
                <a:solidFill>
                  <a:prstClr val="black"/>
                </a:solidFill>
                <a:latin typeface="Times New Roman"/>
                <a:ea typeface="Times New Roman"/>
              </a:rPr>
              <a:t>.</a:t>
            </a:r>
          </a:p>
          <a:p>
            <a:pPr lvl="0"/>
            <a:endParaRPr lang="ru-RU" sz="2800" dirty="0">
              <a:solidFill>
                <a:prstClr val="black"/>
              </a:solidFill>
              <a:latin typeface="Times New Roman"/>
              <a:ea typeface="Times New Roman"/>
            </a:endParaRPr>
          </a:p>
          <a:p>
            <a:pPr lvl="0"/>
            <a:endParaRPr lang="ru-RU" sz="2800" dirty="0" smtClean="0">
              <a:solidFill>
                <a:prstClr val="black"/>
              </a:solidFill>
              <a:latin typeface="Times New Roman"/>
              <a:ea typeface="Times New Roman"/>
            </a:endParaRPr>
          </a:p>
          <a:p>
            <a:pPr lvl="0"/>
            <a:endParaRPr lang="ru-RU" sz="2800" dirty="0" smtClean="0">
              <a:solidFill>
                <a:prstClr val="black"/>
              </a:solidFill>
              <a:latin typeface="Times New Roman"/>
              <a:ea typeface="Times New Roman"/>
            </a:endParaRPr>
          </a:p>
          <a:p>
            <a:pPr lvl="0"/>
            <a:r>
              <a:rPr lang="ru-RU" sz="2800" dirty="0" smtClean="0">
                <a:solidFill>
                  <a:prstClr val="black"/>
                </a:solidFill>
                <a:latin typeface="Times New Roman"/>
                <a:ea typeface="Times New Roman"/>
              </a:rPr>
              <a:t> </a:t>
            </a:r>
            <a:endParaRPr lang="ru-RU" dirty="0">
              <a:solidFill>
                <a:prstClr val="black"/>
              </a:solidFill>
            </a:endParaRPr>
          </a:p>
        </p:txBody>
      </p:sp>
      <p:pic>
        <p:nvPicPr>
          <p:cNvPr id="7" name="Рисунок 6" descr="http://www.palaris52.ru/_sh/662/66286.jpg"/>
          <p:cNvPicPr/>
          <p:nvPr/>
        </p:nvPicPr>
        <p:blipFill>
          <a:blip r:embed="rId4">
            <a:extLst>
              <a:ext uri="{28A0092B-C50C-407E-A947-70E740481C1C}">
                <a14:useLocalDpi xmlns:a14="http://schemas.microsoft.com/office/drawing/2010/main" val="0"/>
              </a:ext>
            </a:extLst>
          </a:blip>
          <a:srcRect/>
          <a:stretch>
            <a:fillRect/>
          </a:stretch>
        </p:blipFill>
        <p:spPr bwMode="auto">
          <a:xfrm>
            <a:off x="1011958" y="3446030"/>
            <a:ext cx="2139329" cy="2468970"/>
          </a:xfrm>
          <a:prstGeom prst="rect">
            <a:avLst/>
          </a:prstGeom>
          <a:noFill/>
          <a:ln>
            <a:noFill/>
          </a:ln>
        </p:spPr>
      </p:pic>
      <p:pic>
        <p:nvPicPr>
          <p:cNvPr id="8" name="Рисунок 7" descr="http://static.fiskars.eu/var/fiskars_emea/storage/images/frontpage2/crafting-sewing/products/shapecutter-shapetemplates/shapetemplates/1361-shape-template-locomotion/2669021-19-eng-EU/1361-Shape-Template-Locomotio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3993" y="3731682"/>
            <a:ext cx="2991470" cy="2197967"/>
          </a:xfrm>
          <a:prstGeom prst="rect">
            <a:avLst/>
          </a:prstGeom>
          <a:noFill/>
          <a:ln>
            <a:noFill/>
          </a:ln>
        </p:spPr>
      </p:pic>
    </p:spTree>
    <p:extLst>
      <p:ext uri="{BB962C8B-B14F-4D97-AF65-F5344CB8AC3E}">
        <p14:creationId xmlns:p14="http://schemas.microsoft.com/office/powerpoint/2010/main" val="525151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188640"/>
            <a:ext cx="7170366" cy="2954655"/>
          </a:xfrm>
          <a:prstGeom prst="rect">
            <a:avLst/>
          </a:prstGeom>
        </p:spPr>
        <p:txBody>
          <a:bodyPr wrap="square">
            <a:spAutoFit/>
          </a:bodyPr>
          <a:lstStyle/>
          <a:p>
            <a:pPr lvl="0"/>
            <a:r>
              <a:rPr lang="ru-RU" sz="2800" dirty="0">
                <a:solidFill>
                  <a:prstClr val="black"/>
                </a:solidFill>
                <a:latin typeface="Times New Roman"/>
                <a:ea typeface="Times New Roman"/>
              </a:rPr>
              <a:t>При работе с трафаретом с геометрическими фигурами и другими предметами ученик накладывает </a:t>
            </a:r>
            <a:r>
              <a:rPr lang="ru-RU" sz="2800" dirty="0" smtClean="0">
                <a:solidFill>
                  <a:prstClr val="black"/>
                </a:solidFill>
                <a:latin typeface="Times New Roman"/>
                <a:ea typeface="Times New Roman"/>
              </a:rPr>
              <a:t>его  на </a:t>
            </a:r>
            <a:r>
              <a:rPr lang="ru-RU" sz="2800" dirty="0">
                <a:solidFill>
                  <a:prstClr val="black"/>
                </a:solidFill>
                <a:latin typeface="Times New Roman"/>
                <a:ea typeface="Times New Roman"/>
              </a:rPr>
              <a:t>лист альбома или  тетради, </a:t>
            </a:r>
            <a:r>
              <a:rPr lang="ru-RU" sz="2800" dirty="0" smtClean="0">
                <a:solidFill>
                  <a:prstClr val="black"/>
                </a:solidFill>
                <a:latin typeface="Times New Roman"/>
                <a:ea typeface="Times New Roman"/>
              </a:rPr>
              <a:t> простым илди цветным  </a:t>
            </a:r>
            <a:r>
              <a:rPr lang="ru-RU" sz="2800" dirty="0">
                <a:solidFill>
                  <a:prstClr val="black"/>
                </a:solidFill>
                <a:latin typeface="Times New Roman"/>
                <a:ea typeface="Times New Roman"/>
              </a:rPr>
              <a:t>карандашом обводит</a:t>
            </a:r>
          </a:p>
          <a:p>
            <a:pPr lvl="0"/>
            <a:r>
              <a:rPr lang="ru-RU" sz="2800" dirty="0">
                <a:solidFill>
                  <a:prstClr val="black"/>
                </a:solidFill>
                <a:latin typeface="Times New Roman"/>
                <a:ea typeface="Times New Roman"/>
              </a:rPr>
              <a:t> фигуры и штрихует</a:t>
            </a:r>
            <a:r>
              <a:rPr lang="ru-RU" sz="2800" dirty="0" smtClean="0">
                <a:solidFill>
                  <a:prstClr val="black"/>
                </a:solidFill>
                <a:latin typeface="Times New Roman"/>
                <a:ea typeface="Times New Roman"/>
              </a:rPr>
              <a:t>.</a:t>
            </a:r>
          </a:p>
          <a:p>
            <a:pPr lvl="0"/>
            <a:endParaRPr lang="ru-RU" dirty="0">
              <a:solidFill>
                <a:prstClr val="black"/>
              </a:solidFill>
            </a:endParaRPr>
          </a:p>
        </p:txBody>
      </p:sp>
      <p:pic>
        <p:nvPicPr>
          <p:cNvPr id="7" name="Рисунок 6" descr="http://old.clever-game.ru/wa-data/public/shop/products/83/88/8883/images/8667/8667.970.jpg"/>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143295"/>
            <a:ext cx="4536504" cy="2771705"/>
          </a:xfrm>
          <a:prstGeom prst="rect">
            <a:avLst/>
          </a:prstGeom>
          <a:noFill/>
          <a:ln>
            <a:noFill/>
          </a:ln>
        </p:spPr>
      </p:pic>
    </p:spTree>
    <p:extLst>
      <p:ext uri="{BB962C8B-B14F-4D97-AF65-F5344CB8AC3E}">
        <p14:creationId xmlns:p14="http://schemas.microsoft.com/office/powerpoint/2010/main" val="3333111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8" y="-6350"/>
            <a:ext cx="9125272"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445224"/>
            <a:ext cx="1298575" cy="115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557484"/>
            <a:ext cx="6954342" cy="5016758"/>
          </a:xfrm>
          <a:prstGeom prst="rect">
            <a:avLst/>
          </a:prstGeom>
        </p:spPr>
        <p:txBody>
          <a:bodyPr wrap="square">
            <a:spAutoFit/>
          </a:bodyPr>
          <a:lstStyle/>
          <a:p>
            <a:pPr>
              <a:spcAft>
                <a:spcPts val="0"/>
              </a:spcAft>
              <a:tabLst>
                <a:tab pos="90170" algn="l"/>
              </a:tabLst>
            </a:pPr>
            <a:r>
              <a:rPr lang="ru-RU" sz="2800" dirty="0">
                <a:latin typeface="Times New Roman"/>
                <a:ea typeface="Times New Roman"/>
                <a:cs typeface="Times New Roman"/>
              </a:rPr>
              <a:t>Можно дать задание на уроках  технологии — вырезать эти фигуры. Вырезание ножницами у ребёнка формирует координацию движений рук</a:t>
            </a:r>
            <a:r>
              <a:rPr lang="ru-RU" sz="2800" dirty="0" smtClean="0">
                <a:latin typeface="Times New Roman"/>
                <a:ea typeface="Times New Roman"/>
                <a:cs typeface="Times New Roman"/>
              </a:rPr>
              <a:t>.</a:t>
            </a:r>
          </a:p>
          <a:p>
            <a:pPr>
              <a:spcAft>
                <a:spcPts val="0"/>
              </a:spcAft>
              <a:tabLst>
                <a:tab pos="90170" algn="l"/>
              </a:tabLst>
            </a:pPr>
            <a:r>
              <a:rPr lang="ru-RU" sz="2800" dirty="0" smtClean="0">
                <a:latin typeface="Times New Roman"/>
                <a:ea typeface="Calibri"/>
                <a:cs typeface="Times New Roman"/>
              </a:rPr>
              <a:t>  </a:t>
            </a:r>
            <a:r>
              <a:rPr lang="ru-RU" sz="2800" b="1" dirty="0" smtClean="0">
                <a:latin typeface="Times New Roman"/>
                <a:ea typeface="Calibri"/>
                <a:cs typeface="Times New Roman"/>
              </a:rPr>
              <a:t>Занимательное чистописание (1 класс)</a:t>
            </a:r>
          </a:p>
          <a:p>
            <a:pPr>
              <a:spcAft>
                <a:spcPts val="0"/>
              </a:spcAft>
              <a:tabLst>
                <a:tab pos="90170" algn="l"/>
              </a:tabLst>
            </a:pPr>
            <a:r>
              <a:rPr lang="ru-RU" sz="2800" dirty="0" smtClean="0">
                <a:latin typeface="Times New Roman"/>
                <a:ea typeface="Calibri"/>
                <a:cs typeface="Times New Roman"/>
              </a:rPr>
              <a:t>  (для изучения каждой буквы свой рисунок)</a:t>
            </a:r>
            <a:endParaRPr lang="ru-RU" sz="2800" dirty="0">
              <a:latin typeface="Times New Roman"/>
              <a:ea typeface="Calibri"/>
              <a:cs typeface="Times New Roman"/>
            </a:endParaRPr>
          </a:p>
          <a:p>
            <a:pPr>
              <a:spcAft>
                <a:spcPts val="0"/>
              </a:spcAft>
              <a:tabLst>
                <a:tab pos="90170" algn="l"/>
              </a:tabLst>
            </a:pPr>
            <a:endParaRPr lang="ru-RU" sz="2800" b="1" dirty="0" smtClean="0">
              <a:latin typeface="Times New Roman"/>
              <a:ea typeface="Calibri"/>
              <a:cs typeface="Times New Roman"/>
            </a:endParaRPr>
          </a:p>
          <a:p>
            <a:pPr>
              <a:spcAft>
                <a:spcPts val="0"/>
              </a:spcAft>
              <a:tabLst>
                <a:tab pos="90170" algn="l"/>
              </a:tabLst>
            </a:pPr>
            <a:r>
              <a:rPr lang="ru-RU" sz="2800" b="1" dirty="0" smtClean="0">
                <a:latin typeface="Times New Roman"/>
                <a:ea typeface="Calibri"/>
                <a:cs typeface="Times New Roman"/>
              </a:rPr>
              <a:t> </a:t>
            </a:r>
          </a:p>
          <a:p>
            <a:pPr>
              <a:spcAft>
                <a:spcPts val="0"/>
              </a:spcAft>
              <a:tabLst>
                <a:tab pos="90170" algn="l"/>
              </a:tabLst>
            </a:pPr>
            <a:r>
              <a:rPr lang="ru-RU" sz="4000" b="1" dirty="0" smtClean="0">
                <a:latin typeface="Calibri"/>
                <a:ea typeface="Calibri"/>
                <a:cs typeface="Times New Roman"/>
              </a:rPr>
              <a:t>                                         </a:t>
            </a:r>
          </a:p>
          <a:p>
            <a:pPr>
              <a:spcAft>
                <a:spcPts val="0"/>
              </a:spcAft>
              <a:tabLst>
                <a:tab pos="90170" algn="l"/>
              </a:tabLst>
            </a:pPr>
            <a:endParaRPr lang="ru-RU" sz="2800" b="1" dirty="0">
              <a:latin typeface="Calibri"/>
              <a:ea typeface="Calibri"/>
              <a:cs typeface="Times New Roman"/>
            </a:endParaRPr>
          </a:p>
          <a:p>
            <a:pPr>
              <a:spcAft>
                <a:spcPts val="0"/>
              </a:spcAft>
              <a:tabLst>
                <a:tab pos="90170" algn="l"/>
              </a:tabLst>
            </a:pPr>
            <a:r>
              <a:rPr lang="ru-RU" sz="2800" dirty="0" smtClean="0">
                <a:effectLst/>
                <a:latin typeface="Calibri"/>
                <a:ea typeface="Calibri"/>
                <a:cs typeface="Times New Roman"/>
              </a:rPr>
              <a:t>                        </a:t>
            </a:r>
            <a:endParaRPr lang="ru-RU" sz="2800" dirty="0">
              <a:effectLst/>
              <a:latin typeface="Calibri"/>
              <a:ea typeface="Calibri"/>
              <a:cs typeface="Times New Roman"/>
            </a:endParaRPr>
          </a:p>
        </p:txBody>
      </p:sp>
      <p:pic>
        <p:nvPicPr>
          <p:cNvPr id="7" name="Рисунок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467824"/>
            <a:ext cx="1140121" cy="1095375"/>
          </a:xfrm>
          <a:prstGeom prst="rect">
            <a:avLst/>
          </a:prstGeom>
          <a:solidFill>
            <a:srgbClr val="FFFFFF"/>
          </a:solidFill>
          <a:ln>
            <a:noFill/>
          </a:ln>
        </p:spPr>
      </p:pic>
      <p:pic>
        <p:nvPicPr>
          <p:cNvPr id="8" name="Рисунок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425825"/>
            <a:ext cx="1028700" cy="1137374"/>
          </a:xfrm>
          <a:prstGeom prst="rect">
            <a:avLst/>
          </a:prstGeom>
          <a:solidFill>
            <a:srgbClr val="FFFFFF"/>
          </a:solidFill>
          <a:ln>
            <a:noFill/>
          </a:ln>
        </p:spPr>
      </p:pic>
      <p:pic>
        <p:nvPicPr>
          <p:cNvPr id="10" name="Рисунок 9"/>
          <p:cNvPicPr/>
          <p:nvPr/>
        </p:nvPicPr>
        <p:blipFill>
          <a:blip r:embed="rId6">
            <a:extLst>
              <a:ext uri="{28A0092B-C50C-407E-A947-70E740481C1C}">
                <a14:useLocalDpi xmlns:a14="http://schemas.microsoft.com/office/drawing/2010/main" val="0"/>
              </a:ext>
            </a:extLst>
          </a:blip>
          <a:srcRect/>
          <a:stretch>
            <a:fillRect/>
          </a:stretch>
        </p:blipFill>
        <p:spPr bwMode="auto">
          <a:xfrm>
            <a:off x="3476663" y="3610699"/>
            <a:ext cx="1368152" cy="952500"/>
          </a:xfrm>
          <a:prstGeom prst="rect">
            <a:avLst/>
          </a:prstGeom>
          <a:noFill/>
        </p:spPr>
      </p:pic>
      <p:pic>
        <p:nvPicPr>
          <p:cNvPr id="11" name="Рисунок 10"/>
          <p:cNvPicPr/>
          <p:nvPr/>
        </p:nvPicPr>
        <p:blipFill>
          <a:blip r:embed="rId7">
            <a:extLst>
              <a:ext uri="{28A0092B-C50C-407E-A947-70E740481C1C}">
                <a14:useLocalDpi xmlns:a14="http://schemas.microsoft.com/office/drawing/2010/main" val="0"/>
              </a:ext>
            </a:extLst>
          </a:blip>
          <a:srcRect/>
          <a:stretch>
            <a:fillRect/>
          </a:stretch>
        </p:blipFill>
        <p:spPr bwMode="auto">
          <a:xfrm>
            <a:off x="5292080" y="3467824"/>
            <a:ext cx="2016224" cy="1285875"/>
          </a:xfrm>
          <a:prstGeom prst="rect">
            <a:avLst/>
          </a:prstGeom>
          <a:solidFill>
            <a:srgbClr val="FFFFFF"/>
          </a:solidFill>
          <a:ln>
            <a:noFill/>
          </a:ln>
        </p:spPr>
      </p:pic>
      <p:pic>
        <p:nvPicPr>
          <p:cNvPr id="12" name="Рисунок 1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930874"/>
            <a:ext cx="1954509" cy="1450454"/>
          </a:xfrm>
          <a:prstGeom prst="rect">
            <a:avLst/>
          </a:prstGeom>
          <a:noFill/>
        </p:spPr>
      </p:pic>
      <p:pic>
        <p:nvPicPr>
          <p:cNvPr id="13" name="Рисунок 12"/>
          <p:cNvPicPr/>
          <p:nvPr/>
        </p:nvPicPr>
        <p:blipFill>
          <a:blip r:embed="rId9">
            <a:extLst>
              <a:ext uri="{28A0092B-C50C-407E-A947-70E740481C1C}">
                <a14:useLocalDpi xmlns:a14="http://schemas.microsoft.com/office/drawing/2010/main" val="0"/>
              </a:ext>
            </a:extLst>
          </a:blip>
          <a:srcRect/>
          <a:stretch>
            <a:fillRect/>
          </a:stretch>
        </p:blipFill>
        <p:spPr bwMode="auto">
          <a:xfrm>
            <a:off x="2860998" y="5060191"/>
            <a:ext cx="1720366" cy="1296144"/>
          </a:xfrm>
          <a:prstGeom prst="rect">
            <a:avLst/>
          </a:prstGeom>
          <a:solidFill>
            <a:srgbClr val="FFFFFF"/>
          </a:solidFill>
          <a:ln>
            <a:noFill/>
          </a:ln>
        </p:spPr>
      </p:pic>
      <p:pic>
        <p:nvPicPr>
          <p:cNvPr id="14" name="Рисунок 13"/>
          <p:cNvPicPr/>
          <p:nvPr/>
        </p:nvPicPr>
        <p:blipFill>
          <a:blip r:embed="rId10">
            <a:extLst>
              <a:ext uri="{28A0092B-C50C-407E-A947-70E740481C1C}">
                <a14:useLocalDpi xmlns:a14="http://schemas.microsoft.com/office/drawing/2010/main" val="0"/>
              </a:ext>
            </a:extLst>
          </a:blip>
          <a:srcRect/>
          <a:stretch>
            <a:fillRect/>
          </a:stretch>
        </p:blipFill>
        <p:spPr bwMode="auto">
          <a:xfrm>
            <a:off x="4844816" y="5199119"/>
            <a:ext cx="1341672" cy="1152525"/>
          </a:xfrm>
          <a:prstGeom prst="rect">
            <a:avLst/>
          </a:prstGeom>
          <a:noFill/>
        </p:spPr>
      </p:pic>
    </p:spTree>
    <p:extLst>
      <p:ext uri="{BB962C8B-B14F-4D97-AF65-F5344CB8AC3E}">
        <p14:creationId xmlns:p14="http://schemas.microsoft.com/office/powerpoint/2010/main" val="3355170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096431"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3" y="3175"/>
            <a:ext cx="9096375"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397108"/>
            <a:ext cx="6600951" cy="6124754"/>
          </a:xfrm>
          <a:prstGeom prst="rect">
            <a:avLst/>
          </a:prstGeom>
        </p:spPr>
        <p:txBody>
          <a:bodyPr wrap="square">
            <a:spAutoFit/>
          </a:bodyPr>
          <a:lstStyle/>
          <a:p>
            <a:pPr lvl="0">
              <a:tabLst>
                <a:tab pos="90170" algn="l"/>
              </a:tabLst>
            </a:pPr>
            <a:r>
              <a:rPr lang="ru-RU" sz="2800" dirty="0" smtClean="0">
                <a:solidFill>
                  <a:prstClr val="black"/>
                </a:solidFill>
                <a:latin typeface="Times New Roman"/>
                <a:ea typeface="Times New Roman"/>
                <a:cs typeface="Times New Roman"/>
              </a:rPr>
              <a:t>Интересным такое чистописание будет, если использовать загадки. Например: </a:t>
            </a:r>
            <a:endParaRPr lang="ru-RU" sz="2800" dirty="0">
              <a:solidFill>
                <a:prstClr val="black"/>
              </a:solidFill>
              <a:latin typeface="Times New Roman"/>
              <a:ea typeface="Times New Roman"/>
              <a:cs typeface="Times New Roman"/>
            </a:endParaRPr>
          </a:p>
          <a:p>
            <a:pPr lvl="0">
              <a:tabLst>
                <a:tab pos="90170" algn="l"/>
              </a:tabLst>
            </a:pPr>
            <a:r>
              <a:rPr lang="ru-RU" sz="2800" dirty="0" smtClean="0">
                <a:solidFill>
                  <a:prstClr val="black"/>
                </a:solidFill>
                <a:latin typeface="Times New Roman"/>
                <a:ea typeface="Times New Roman"/>
                <a:cs typeface="Times New Roman"/>
              </a:rPr>
              <a:t>1,Зверь </a:t>
            </a:r>
            <a:r>
              <a:rPr lang="ru-RU" sz="2800" dirty="0">
                <a:solidFill>
                  <a:prstClr val="black"/>
                </a:solidFill>
                <a:latin typeface="Times New Roman"/>
                <a:ea typeface="Times New Roman"/>
                <a:cs typeface="Times New Roman"/>
              </a:rPr>
              <a:t>лохматый, косолапый</a:t>
            </a:r>
          </a:p>
          <a:p>
            <a:pPr lvl="0">
              <a:tabLst>
                <a:tab pos="90170" algn="l"/>
              </a:tabLst>
            </a:pPr>
            <a:r>
              <a:rPr lang="ru-RU" sz="2800" dirty="0">
                <a:solidFill>
                  <a:prstClr val="black"/>
                </a:solidFill>
                <a:latin typeface="Times New Roman"/>
                <a:ea typeface="Times New Roman"/>
                <a:cs typeface="Times New Roman"/>
              </a:rPr>
              <a:t>Он в берлоге сосёт лапу.</a:t>
            </a:r>
          </a:p>
          <a:p>
            <a:pPr lvl="0">
              <a:tabLst>
                <a:tab pos="90170" algn="l"/>
              </a:tabLst>
            </a:pPr>
            <a:r>
              <a:rPr lang="ru-RU" sz="2800" dirty="0">
                <a:solidFill>
                  <a:prstClr val="black"/>
                </a:solidFill>
                <a:latin typeface="Times New Roman"/>
                <a:ea typeface="Times New Roman"/>
                <a:cs typeface="Times New Roman"/>
              </a:rPr>
              <a:t>(Медведь</a:t>
            </a:r>
            <a:r>
              <a:rPr lang="ru-RU" sz="2800" dirty="0" smtClean="0">
                <a:solidFill>
                  <a:prstClr val="black"/>
                </a:solidFill>
                <a:latin typeface="Times New Roman"/>
                <a:ea typeface="Times New Roman"/>
                <a:cs typeface="Times New Roman"/>
              </a:rPr>
              <a:t>)</a:t>
            </a:r>
          </a:p>
          <a:p>
            <a:pPr lvl="0">
              <a:tabLst>
                <a:tab pos="90170" algn="l"/>
              </a:tabLst>
            </a:pPr>
            <a:r>
              <a:rPr lang="ru-RU" sz="2800" dirty="0" smtClean="0">
                <a:solidFill>
                  <a:prstClr val="black"/>
                </a:solidFill>
                <a:latin typeface="Times New Roman"/>
                <a:ea typeface="Times New Roman"/>
                <a:cs typeface="Times New Roman"/>
              </a:rPr>
              <a:t>2.Он </a:t>
            </a:r>
            <a:r>
              <a:rPr lang="ru-RU" sz="2800" dirty="0">
                <a:solidFill>
                  <a:prstClr val="black"/>
                </a:solidFill>
                <a:latin typeface="Times New Roman"/>
                <a:ea typeface="Times New Roman"/>
                <a:cs typeface="Times New Roman"/>
              </a:rPr>
              <a:t>огромен, полосат,</a:t>
            </a:r>
          </a:p>
          <a:p>
            <a:pPr lvl="0">
              <a:tabLst>
                <a:tab pos="90170" algn="l"/>
              </a:tabLst>
            </a:pPr>
            <a:r>
              <a:rPr lang="ru-RU" sz="2800" dirty="0">
                <a:solidFill>
                  <a:prstClr val="black"/>
                </a:solidFill>
                <a:latin typeface="Times New Roman"/>
                <a:ea typeface="Times New Roman"/>
                <a:cs typeface="Times New Roman"/>
              </a:rPr>
              <a:t>А вообще-то кошке брат.</a:t>
            </a:r>
          </a:p>
          <a:p>
            <a:pPr lvl="0">
              <a:tabLst>
                <a:tab pos="90170" algn="l"/>
              </a:tabLst>
            </a:pPr>
            <a:r>
              <a:rPr lang="ru-RU" sz="2800" dirty="0">
                <a:solidFill>
                  <a:prstClr val="black"/>
                </a:solidFill>
                <a:latin typeface="Times New Roman"/>
                <a:ea typeface="Times New Roman"/>
                <a:cs typeface="Times New Roman"/>
              </a:rPr>
              <a:t>(тигр</a:t>
            </a:r>
            <a:r>
              <a:rPr lang="ru-RU" sz="2800" dirty="0" smtClean="0">
                <a:solidFill>
                  <a:prstClr val="black"/>
                </a:solidFill>
                <a:latin typeface="Times New Roman"/>
                <a:ea typeface="Times New Roman"/>
                <a:cs typeface="Times New Roman"/>
              </a:rPr>
              <a:t>)</a:t>
            </a:r>
          </a:p>
          <a:p>
            <a:pPr lvl="0">
              <a:tabLst>
                <a:tab pos="90170" algn="l"/>
              </a:tabLst>
            </a:pPr>
            <a:r>
              <a:rPr lang="ru-RU" sz="2800" dirty="0" smtClean="0">
                <a:solidFill>
                  <a:prstClr val="black"/>
                </a:solidFill>
                <a:latin typeface="Times New Roman"/>
                <a:ea typeface="Times New Roman"/>
                <a:cs typeface="Times New Roman"/>
              </a:rPr>
              <a:t> 		Необходимо использовать </a:t>
            </a:r>
            <a:r>
              <a:rPr lang="ru-RU" sz="2800" dirty="0">
                <a:solidFill>
                  <a:prstClr val="black"/>
                </a:solidFill>
                <a:latin typeface="Times New Roman"/>
                <a:ea typeface="Times New Roman"/>
                <a:cs typeface="Times New Roman"/>
              </a:rPr>
              <a:t>упражнения </a:t>
            </a:r>
            <a:r>
              <a:rPr lang="ru-RU" sz="2800" dirty="0" smtClean="0">
                <a:solidFill>
                  <a:prstClr val="black"/>
                </a:solidFill>
                <a:latin typeface="Times New Roman"/>
                <a:ea typeface="Times New Roman"/>
                <a:cs typeface="Times New Roman"/>
              </a:rPr>
              <a:t>и для </a:t>
            </a:r>
            <a:r>
              <a:rPr lang="ru-RU" sz="2800" dirty="0">
                <a:solidFill>
                  <a:prstClr val="black"/>
                </a:solidFill>
                <a:latin typeface="Times New Roman"/>
                <a:ea typeface="Times New Roman"/>
                <a:cs typeface="Times New Roman"/>
              </a:rPr>
              <a:t>тренировки мышц: </a:t>
            </a:r>
            <a:r>
              <a:rPr lang="ru-RU" sz="2800" dirty="0" smtClean="0">
                <a:solidFill>
                  <a:prstClr val="black"/>
                </a:solidFill>
                <a:latin typeface="Times New Roman"/>
                <a:ea typeface="Times New Roman"/>
                <a:cs typeface="Times New Roman"/>
              </a:rPr>
              <a:t>застёгивание, расстёгивание </a:t>
            </a:r>
            <a:r>
              <a:rPr lang="ru-RU" sz="2800" dirty="0">
                <a:solidFill>
                  <a:prstClr val="black"/>
                </a:solidFill>
                <a:latin typeface="Times New Roman"/>
                <a:ea typeface="Times New Roman"/>
                <a:cs typeface="Times New Roman"/>
              </a:rPr>
              <a:t>одежды, завязывание шнурков, бантов, театр теней.</a:t>
            </a:r>
          </a:p>
          <a:p>
            <a:pPr lvl="0">
              <a:tabLst>
                <a:tab pos="90170" algn="l"/>
              </a:tabLst>
            </a:pPr>
            <a:r>
              <a:rPr lang="ru-RU" sz="2800" b="1" dirty="0">
                <a:solidFill>
                  <a:prstClr val="black"/>
                </a:solidFill>
                <a:latin typeface="Times New Roman"/>
                <a:ea typeface="Times New Roman"/>
                <a:cs typeface="Times New Roman"/>
              </a:rPr>
              <a:t> </a:t>
            </a:r>
            <a:endParaRPr lang="ru-RU" dirty="0"/>
          </a:p>
        </p:txBody>
      </p:sp>
    </p:spTree>
    <p:extLst>
      <p:ext uri="{BB962C8B-B14F-4D97-AF65-F5344CB8AC3E}">
        <p14:creationId xmlns:p14="http://schemas.microsoft.com/office/powerpoint/2010/main" val="3070669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408"/>
            <a:ext cx="9518304" cy="710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16633"/>
            <a:ext cx="7200800" cy="6555641"/>
          </a:xfrm>
          <a:prstGeom prst="rect">
            <a:avLst/>
          </a:prstGeom>
        </p:spPr>
        <p:txBody>
          <a:bodyPr wrap="square">
            <a:spAutoFit/>
          </a:bodyPr>
          <a:lstStyle/>
          <a:p>
            <a:r>
              <a:rPr lang="ru-RU" sz="2800" dirty="0" smtClean="0">
                <a:latin typeface="Times New Roman" panose="02020603050405020304" pitchFamily="18" charset="0"/>
                <a:ea typeface="Times New Roman"/>
                <a:cs typeface="Times New Roman" panose="02020603050405020304" pitchFamily="18" charset="0"/>
              </a:rPr>
              <a:t>Большинство </a:t>
            </a:r>
            <a:r>
              <a:rPr lang="ru-RU" sz="2800" dirty="0">
                <a:latin typeface="Times New Roman" panose="02020603050405020304" pitchFamily="18" charset="0"/>
                <a:ea typeface="Times New Roman"/>
                <a:cs typeface="Times New Roman" panose="02020603050405020304" pitchFamily="18" charset="0"/>
              </a:rPr>
              <a:t>школьников неправильно держат ручку и карандаш, не умеют правильно сидеть, не знают, как расположить бумагу (тетрадь). Редко кто владеет основами </a:t>
            </a:r>
            <a:r>
              <a:rPr lang="ru-RU" sz="2800" dirty="0" smtClean="0">
                <a:latin typeface="Times New Roman" panose="02020603050405020304" pitchFamily="18" charset="0"/>
                <a:ea typeface="Times New Roman"/>
                <a:cs typeface="Times New Roman" panose="02020603050405020304" pitchFamily="18" charset="0"/>
              </a:rPr>
              <a:t> </a:t>
            </a:r>
            <a:r>
              <a:rPr lang="ru-RU" sz="2800" dirty="0">
                <a:latin typeface="Times New Roman" panose="02020603050405020304" pitchFamily="18" charset="0"/>
                <a:ea typeface="Times New Roman"/>
                <a:cs typeface="Times New Roman" panose="02020603050405020304" pitchFamily="18" charset="0"/>
              </a:rPr>
              <a:t>фонетического анализа слов. Все это затрудняет формирование навыка письма и создает много проблем в процессе </a:t>
            </a:r>
            <a:r>
              <a:rPr lang="ru-RU" sz="2800" dirty="0" smtClean="0">
                <a:latin typeface="Times New Roman" panose="02020603050405020304" pitchFamily="18" charset="0"/>
                <a:ea typeface="Times New Roman"/>
                <a:cs typeface="Times New Roman" panose="02020603050405020304" pitchFamily="18" charset="0"/>
              </a:rPr>
              <a:t>обучения.</a:t>
            </a:r>
          </a:p>
          <a:p>
            <a:pPr>
              <a:spcAft>
                <a:spcPts val="0"/>
              </a:spcAft>
            </a:pP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 </a:t>
            </a:r>
            <a:r>
              <a:rPr lang="ru-RU" sz="2800" b="1" dirty="0">
                <a:latin typeface="Times New Roman"/>
                <a:ea typeface="Times New Roman"/>
                <a:cs typeface="Times New Roman"/>
              </a:rPr>
              <a:t>Можно ли помочь детям избежать серьезных трудностей при обучении письму?</a:t>
            </a:r>
            <a:endParaRPr lang="ru-RU" sz="2000" dirty="0">
              <a:latin typeface="Calibri"/>
              <a:ea typeface="Calibri"/>
              <a:cs typeface="Times New Roman"/>
            </a:endParaRPr>
          </a:p>
          <a:p>
            <a:r>
              <a:rPr lang="ru-RU" sz="2800" dirty="0">
                <a:latin typeface="Times New Roman"/>
                <a:ea typeface="Times New Roman"/>
              </a:rPr>
              <a:t>Безусловно, да. Но следует понимать, что это во многом зависит от уровня, функционального развития ребёнка, связано с его речевым развитием и состоянием </a:t>
            </a:r>
            <a:endParaRPr lang="ru-RU" sz="2800" dirty="0" smtClean="0">
              <a:latin typeface="Times New Roman"/>
              <a:ea typeface="Times New Roman"/>
            </a:endParaRPr>
          </a:p>
          <a:p>
            <a:r>
              <a:rPr lang="ru-RU" sz="2800" dirty="0" smtClean="0">
                <a:latin typeface="Times New Roman"/>
                <a:ea typeface="Times New Roman"/>
              </a:rPr>
              <a:t>здоровья.</a:t>
            </a:r>
            <a:endParaRPr lang="ru-RU" sz="2800" dirty="0">
              <a:latin typeface="Times New Roman" panose="02020603050405020304" pitchFamily="18" charset="0"/>
              <a:cs typeface="Times New Roman" panose="02020603050405020304"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044" y="6021288"/>
            <a:ext cx="1008307" cy="72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8751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52"/>
            <a:ext cx="9812760" cy="70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31723"/>
            <a:ext cx="7560840" cy="4832092"/>
          </a:xfrm>
          <a:prstGeom prst="rect">
            <a:avLst/>
          </a:prstGeom>
        </p:spPr>
        <p:txBody>
          <a:bodyPr wrap="square">
            <a:spAutoFit/>
          </a:bodyPr>
          <a:lstStyle/>
          <a:p>
            <a:pPr lvl="0">
              <a:tabLst>
                <a:tab pos="90170" algn="l"/>
              </a:tabLst>
            </a:pPr>
            <a:r>
              <a:rPr lang="ru-RU" sz="2800" b="1" dirty="0">
                <a:solidFill>
                  <a:prstClr val="black"/>
                </a:solidFill>
                <a:latin typeface="Times New Roman"/>
                <a:ea typeface="Times New Roman"/>
                <a:cs typeface="Times New Roman"/>
              </a:rPr>
              <a:t>Второй этап - развитие тактильной памяти</a:t>
            </a:r>
            <a:r>
              <a:rPr lang="ru-RU" sz="2800" dirty="0">
                <a:solidFill>
                  <a:prstClr val="black"/>
                </a:solidFill>
                <a:latin typeface="Times New Roman"/>
                <a:ea typeface="Times New Roman"/>
                <a:cs typeface="Times New Roman"/>
              </a:rPr>
              <a:t>. </a:t>
            </a:r>
            <a:endParaRPr lang="ru-RU" sz="2000" dirty="0">
              <a:solidFill>
                <a:prstClr val="black"/>
              </a:solidFill>
              <a:latin typeface="Calibri"/>
              <a:ea typeface="Calibri"/>
              <a:cs typeface="Times New Roman"/>
            </a:endParaRPr>
          </a:p>
          <a:p>
            <a:pPr lvl="0"/>
            <a:r>
              <a:rPr lang="ru-RU" sz="2800" dirty="0">
                <a:solidFill>
                  <a:prstClr val="black"/>
                </a:solidFill>
                <a:latin typeface="Times New Roman"/>
                <a:ea typeface="Times New Roman"/>
              </a:rPr>
              <a:t> Основная цель этого этапа - соединение в памяти ребенка образца заглавной (прописной) и строчной буквы и их соединений. </a:t>
            </a:r>
            <a:endParaRPr lang="ru-RU" sz="2800" dirty="0" smtClean="0">
              <a:latin typeface="Times New Roman"/>
              <a:ea typeface="Times New Roman"/>
              <a:cs typeface="Times New Roman"/>
            </a:endParaRPr>
          </a:p>
          <a:p>
            <a:pPr>
              <a:spcAft>
                <a:spcPts val="0"/>
              </a:spcAft>
              <a:tabLst>
                <a:tab pos="90170" algn="l"/>
              </a:tabLst>
            </a:pPr>
            <a:r>
              <a:rPr lang="ru-RU" sz="2800" dirty="0" smtClean="0">
                <a:latin typeface="Times New Roman"/>
                <a:ea typeface="Times New Roman"/>
                <a:cs typeface="Times New Roman"/>
              </a:rPr>
              <a:t>Кроме </a:t>
            </a:r>
            <a:r>
              <a:rPr lang="ru-RU" sz="2800" dirty="0">
                <a:latin typeface="Times New Roman"/>
                <a:ea typeface="Times New Roman"/>
                <a:cs typeface="Times New Roman"/>
              </a:rPr>
              <a:t>тактильной информации дети получают зрительную и слуховую информацию, у них развивается чувство языка, орфографическая зоркость. Этот этап начинается с изучения первой буквы и продолжается до конца изучения букв. </a:t>
            </a:r>
            <a:endParaRPr lang="ru-RU" sz="2800" dirty="0">
              <a:latin typeface="Calibri"/>
              <a:ea typeface="Calibri"/>
              <a:cs typeface="Times New Roman"/>
            </a:endParaRPr>
          </a:p>
          <a:p>
            <a:pPr>
              <a:spcAft>
                <a:spcPts val="0"/>
              </a:spcAft>
            </a:pPr>
            <a:r>
              <a:rPr lang="ru-RU" sz="2800" dirty="0" smtClean="0">
                <a:latin typeface="Times New Roman"/>
                <a:ea typeface="Times New Roman"/>
                <a:cs typeface="Times New Roman"/>
              </a:rPr>
              <a:t>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355170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1256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13514"/>
            <a:ext cx="7632848" cy="6986528"/>
          </a:xfrm>
          <a:prstGeom prst="rect">
            <a:avLst/>
          </a:prstGeom>
        </p:spPr>
        <p:txBody>
          <a:bodyPr wrap="square">
            <a:spAutoFit/>
          </a:bodyPr>
          <a:lstStyle/>
          <a:p>
            <a:pPr lvl="0"/>
            <a:r>
              <a:rPr lang="ru-RU" sz="2800" dirty="0">
                <a:solidFill>
                  <a:prstClr val="black"/>
                </a:solidFill>
                <a:latin typeface="Times New Roman"/>
                <a:ea typeface="Times New Roman"/>
                <a:cs typeface="Times New Roman"/>
              </a:rPr>
              <a:t>Но, если ребёнок не соблюдает интервал между буквами, между словами, </a:t>
            </a:r>
            <a:r>
              <a:rPr lang="ru-RU" sz="2800" dirty="0" smtClean="0">
                <a:solidFill>
                  <a:prstClr val="black"/>
                </a:solidFill>
                <a:latin typeface="Times New Roman"/>
                <a:ea typeface="Times New Roman"/>
                <a:cs typeface="Times New Roman"/>
              </a:rPr>
              <a:t>не дописывает </a:t>
            </a:r>
            <a:r>
              <a:rPr lang="ru-RU" sz="2800" dirty="0">
                <a:solidFill>
                  <a:prstClr val="black"/>
                </a:solidFill>
                <a:latin typeface="Times New Roman"/>
                <a:ea typeface="Times New Roman"/>
                <a:cs typeface="Times New Roman"/>
              </a:rPr>
              <a:t>до конца строки, заходит за границу красной строки, неравномерно распределяет слоги, слова на строке, одна буква размашистая, </a:t>
            </a:r>
            <a:r>
              <a:rPr lang="ru-RU" sz="2800" dirty="0" smtClean="0">
                <a:solidFill>
                  <a:prstClr val="black"/>
                </a:solidFill>
                <a:latin typeface="Times New Roman"/>
                <a:ea typeface="Times New Roman"/>
                <a:cs typeface="Times New Roman"/>
              </a:rPr>
              <a:t>другая  </a:t>
            </a:r>
            <a:r>
              <a:rPr lang="ru-RU" sz="2800" dirty="0">
                <a:solidFill>
                  <a:prstClr val="black"/>
                </a:solidFill>
                <a:latin typeface="Times New Roman"/>
                <a:ea typeface="Times New Roman"/>
                <a:cs typeface="Times New Roman"/>
              </a:rPr>
              <a:t>наоборот сужена, путает </a:t>
            </a:r>
            <a:r>
              <a:rPr lang="ru-RU" sz="2800" dirty="0" smtClean="0">
                <a:solidFill>
                  <a:prstClr val="black"/>
                </a:solidFill>
                <a:latin typeface="Times New Roman"/>
                <a:ea typeface="Times New Roman"/>
                <a:cs typeface="Times New Roman"/>
              </a:rPr>
              <a:t>оптически  </a:t>
            </a:r>
            <a:r>
              <a:rPr lang="ru-RU" sz="2800" dirty="0">
                <a:solidFill>
                  <a:prstClr val="black"/>
                </a:solidFill>
                <a:latin typeface="Times New Roman"/>
                <a:ea typeface="Times New Roman"/>
                <a:cs typeface="Times New Roman"/>
              </a:rPr>
              <a:t>схожие буквы (Х,Ж, п- т),  </a:t>
            </a:r>
            <a:r>
              <a:rPr lang="ru-RU" dirty="0" smtClean="0">
                <a:latin typeface="Times New Roman"/>
                <a:ea typeface="Times New Roman"/>
                <a:cs typeface="Times New Roman"/>
              </a:rPr>
              <a:t> </a:t>
            </a:r>
            <a:r>
              <a:rPr lang="ru-RU" sz="2800" dirty="0" smtClean="0">
                <a:latin typeface="Times New Roman"/>
                <a:ea typeface="Times New Roman"/>
                <a:cs typeface="Times New Roman"/>
              </a:rPr>
              <a:t>иногда </a:t>
            </a:r>
            <a:r>
              <a:rPr lang="ru-RU" sz="2800" dirty="0">
                <a:latin typeface="Times New Roman"/>
                <a:ea typeface="Times New Roman"/>
                <a:cs typeface="Times New Roman"/>
              </a:rPr>
              <a:t>записывает буквы в зеркальном отображении (Э , З, Е), то у такого ребёнка </a:t>
            </a:r>
            <a:r>
              <a:rPr lang="ru-RU" sz="2800" dirty="0" smtClean="0">
                <a:latin typeface="Times New Roman"/>
                <a:ea typeface="Times New Roman"/>
                <a:cs typeface="Times New Roman"/>
              </a:rPr>
              <a:t>недостаточный уровень </a:t>
            </a:r>
            <a:r>
              <a:rPr lang="ru-RU" sz="2800" dirty="0">
                <a:latin typeface="Times New Roman"/>
                <a:ea typeface="Times New Roman"/>
                <a:cs typeface="Times New Roman"/>
              </a:rPr>
              <a:t>развития пространственного восприятия </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Игра для пространственного </a:t>
            </a:r>
            <a:r>
              <a:rPr lang="ru-RU" sz="2800" b="1" dirty="0" smtClean="0">
                <a:latin typeface="Times New Roman"/>
                <a:ea typeface="Times New Roman"/>
                <a:cs typeface="Times New Roman"/>
              </a:rPr>
              <a:t>восприятия</a:t>
            </a:r>
            <a:endParaRPr lang="ru-RU" sz="2800" dirty="0" smtClean="0">
              <a:latin typeface="Calibri"/>
              <a:ea typeface="Times New Roman"/>
              <a:cs typeface="Times New Roman"/>
            </a:endParaRPr>
          </a:p>
          <a:p>
            <a:pPr>
              <a:spcAft>
                <a:spcPts val="0"/>
              </a:spcAft>
            </a:pPr>
            <a:r>
              <a:rPr lang="ru-RU" sz="2800" dirty="0">
                <a:latin typeface="Calibri"/>
                <a:ea typeface="Times New Roman"/>
                <a:cs typeface="Times New Roman"/>
              </a:rPr>
              <a:t> </a:t>
            </a:r>
            <a:r>
              <a:rPr lang="ru-RU" sz="2800" dirty="0" smtClean="0">
                <a:latin typeface="Calibri"/>
                <a:ea typeface="Times New Roman"/>
                <a:cs typeface="Times New Roman"/>
              </a:rPr>
              <a:t>    </a:t>
            </a:r>
            <a:r>
              <a:rPr lang="ru-RU" sz="2800" dirty="0" smtClean="0">
                <a:latin typeface="Times New Roman"/>
                <a:ea typeface="Times New Roman"/>
                <a:cs typeface="Times New Roman"/>
              </a:rPr>
              <a:t>Я </a:t>
            </a:r>
            <a:r>
              <a:rPr lang="ru-RU" sz="2800" dirty="0">
                <a:latin typeface="Times New Roman"/>
                <a:ea typeface="Times New Roman"/>
                <a:cs typeface="Times New Roman"/>
              </a:rPr>
              <a:t>делаю движения левой рукой, а ты повторяешь правой (показываю круговые движения рукой; берусь за нос правой рукой</a:t>
            </a:r>
            <a:r>
              <a:rPr lang="ru-RU" sz="2800" dirty="0" smtClean="0">
                <a:latin typeface="Times New Roman"/>
                <a:ea typeface="Times New Roman"/>
                <a:cs typeface="Times New Roman"/>
              </a:rPr>
              <a:t>,</a:t>
            </a:r>
          </a:p>
          <a:p>
            <a:pPr>
              <a:spcAft>
                <a:spcPts val="0"/>
              </a:spcAft>
            </a:pPr>
            <a:r>
              <a:rPr lang="ru-RU" sz="2800" dirty="0" smtClean="0">
                <a:latin typeface="Times New Roman"/>
                <a:ea typeface="Times New Roman"/>
                <a:cs typeface="Times New Roman"/>
              </a:rPr>
              <a:t> </a:t>
            </a:r>
            <a:r>
              <a:rPr lang="ru-RU" sz="2800" dirty="0">
                <a:latin typeface="Times New Roman"/>
                <a:ea typeface="Times New Roman"/>
                <a:cs typeface="Times New Roman"/>
              </a:rPr>
              <a:t>а ребёнок левой;   </a:t>
            </a:r>
            <a:r>
              <a:rPr lang="ru-RU" sz="2800" dirty="0" smtClean="0">
                <a:latin typeface="Times New Roman"/>
                <a:ea typeface="Times New Roman"/>
                <a:cs typeface="Times New Roman"/>
              </a:rPr>
              <a:t>за </a:t>
            </a:r>
            <a:r>
              <a:rPr lang="ru-RU" sz="2800" dirty="0">
                <a:latin typeface="Times New Roman"/>
                <a:ea typeface="Times New Roman"/>
                <a:cs typeface="Times New Roman"/>
              </a:rPr>
              <a:t>ушко левой, а он правой </a:t>
            </a:r>
            <a:endParaRPr lang="ru-RU" sz="2800" dirty="0" smtClean="0">
              <a:latin typeface="Times New Roman"/>
              <a:ea typeface="Times New Roman"/>
              <a:cs typeface="Times New Roman"/>
            </a:endParaRPr>
          </a:p>
          <a:p>
            <a:pPr>
              <a:spcAft>
                <a:spcPts val="0"/>
              </a:spcAft>
            </a:pPr>
            <a:r>
              <a:rPr lang="ru-RU" sz="2800" dirty="0">
                <a:latin typeface="Times New Roman"/>
                <a:ea typeface="Times New Roman"/>
                <a:cs typeface="Times New Roman"/>
              </a:rPr>
              <a:t> </a:t>
            </a:r>
            <a:r>
              <a:rPr lang="ru-RU" sz="2800" dirty="0" smtClean="0">
                <a:latin typeface="Times New Roman"/>
                <a:ea typeface="Times New Roman"/>
                <a:cs typeface="Times New Roman"/>
              </a:rPr>
              <a:t> </a:t>
            </a:r>
            <a:r>
              <a:rPr lang="ru-RU" sz="2800" dirty="0" smtClean="0">
                <a:latin typeface="Times New Roman"/>
                <a:ea typeface="Times New Roman"/>
                <a:cs typeface="Times New Roman"/>
              </a:rPr>
              <a:t>или </a:t>
            </a:r>
            <a:r>
              <a:rPr lang="ru-RU" sz="2800" dirty="0">
                <a:latin typeface="Times New Roman"/>
                <a:ea typeface="Times New Roman"/>
                <a:cs typeface="Times New Roman"/>
              </a:rPr>
              <a:t>за голову и т. д</a:t>
            </a:r>
            <a:r>
              <a:rPr lang="ru-RU" sz="2800" dirty="0" smtClean="0">
                <a:latin typeface="Times New Roman"/>
                <a:ea typeface="Times New Roman"/>
                <a:cs typeface="Times New Roman"/>
              </a:rPr>
              <a:t>.)</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4840335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88640"/>
            <a:ext cx="7026350" cy="6124754"/>
          </a:xfrm>
          <a:prstGeom prst="rect">
            <a:avLst/>
          </a:prstGeom>
        </p:spPr>
        <p:txBody>
          <a:bodyPr wrap="square">
            <a:spAutoFit/>
          </a:bodyPr>
          <a:lstStyle/>
          <a:p>
            <a:pPr lvl="0"/>
            <a:r>
              <a:rPr lang="ru-RU" sz="2800" dirty="0">
                <a:solidFill>
                  <a:prstClr val="black"/>
                </a:solidFill>
                <a:latin typeface="Times New Roman"/>
                <a:ea typeface="Times New Roman"/>
                <a:cs typeface="Times New Roman"/>
              </a:rPr>
              <a:t>Для пространственного восприятия  можно использовать </a:t>
            </a:r>
            <a:r>
              <a:rPr lang="ru-RU" sz="2800" dirty="0" smtClean="0">
                <a:solidFill>
                  <a:prstClr val="black"/>
                </a:solidFill>
                <a:latin typeface="Times New Roman"/>
                <a:ea typeface="Times New Roman"/>
                <a:cs typeface="Times New Roman"/>
              </a:rPr>
              <a:t>графический  диктант, выполнить  </a:t>
            </a:r>
            <a:r>
              <a:rPr lang="ru-RU" sz="2800" dirty="0">
                <a:solidFill>
                  <a:prstClr val="black"/>
                </a:solidFill>
                <a:latin typeface="Times New Roman"/>
                <a:ea typeface="Times New Roman"/>
                <a:cs typeface="Times New Roman"/>
              </a:rPr>
              <a:t>следующие упражнения</a:t>
            </a:r>
            <a:r>
              <a:rPr lang="ru-RU" sz="2800" dirty="0" smtClean="0">
                <a:solidFill>
                  <a:prstClr val="black"/>
                </a:solidFill>
                <a:latin typeface="Times New Roman"/>
                <a:ea typeface="Times New Roman"/>
                <a:cs typeface="Times New Roman"/>
              </a:rPr>
              <a:t>:</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1.</a:t>
            </a:r>
            <a:r>
              <a:rPr lang="ru-RU" sz="2800" dirty="0" smtClean="0">
                <a:latin typeface="Times New Roman"/>
                <a:ea typeface="Times New Roman"/>
                <a:cs typeface="Times New Roman"/>
              </a:rPr>
              <a:t> </a:t>
            </a:r>
            <a:r>
              <a:rPr lang="ru-RU" sz="2800" dirty="0" smtClean="0">
                <a:latin typeface="Times New Roman"/>
                <a:ea typeface="Times New Roman"/>
                <a:cs typeface="Times New Roman"/>
              </a:rPr>
              <a:t>Нарисуй </a:t>
            </a:r>
            <a:r>
              <a:rPr lang="ru-RU" sz="2800" dirty="0">
                <a:latin typeface="Times New Roman"/>
                <a:ea typeface="Times New Roman"/>
                <a:cs typeface="Times New Roman"/>
              </a:rPr>
              <a:t>дерево в центре листа. </a:t>
            </a:r>
            <a:r>
              <a:rPr lang="ru-RU" sz="2800" dirty="0" smtClean="0">
                <a:latin typeface="Times New Roman"/>
                <a:ea typeface="Times New Roman"/>
                <a:cs typeface="Times New Roman"/>
              </a:rPr>
              <a:t>Справа </a:t>
            </a:r>
            <a:r>
              <a:rPr lang="ru-RU" sz="2800" dirty="0">
                <a:latin typeface="Times New Roman"/>
                <a:ea typeface="Times New Roman"/>
                <a:cs typeface="Times New Roman"/>
              </a:rPr>
              <a:t>от него – цветок, слева – куст,           в правом верхнем углу солнышко. «Назови что нарисовано».</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2</a:t>
            </a:r>
            <a:r>
              <a:rPr lang="ru-RU" sz="2800" dirty="0" smtClean="0">
                <a:latin typeface="Times New Roman"/>
                <a:ea typeface="Times New Roman"/>
                <a:cs typeface="Times New Roman"/>
              </a:rPr>
              <a:t>. Нарисуйте </a:t>
            </a:r>
            <a:r>
              <a:rPr lang="ru-RU" sz="2800" dirty="0">
                <a:latin typeface="Times New Roman"/>
                <a:ea typeface="Times New Roman"/>
                <a:cs typeface="Times New Roman"/>
              </a:rPr>
              <a:t>предметы «накладывая» одно изображение на другое. Попросите назвать, что малыш увидел.</a:t>
            </a:r>
            <a:endParaRPr lang="ru-RU" sz="2800" dirty="0">
              <a:latin typeface="Calibri"/>
              <a:ea typeface="Calibri"/>
              <a:cs typeface="Times New Roman"/>
            </a:endParaRPr>
          </a:p>
          <a:p>
            <a:pPr>
              <a:spcAft>
                <a:spcPts val="0"/>
              </a:spcAft>
            </a:pPr>
            <a:r>
              <a:rPr lang="ru-RU" sz="2800" b="1" dirty="0">
                <a:latin typeface="Times New Roman"/>
                <a:ea typeface="Times New Roman"/>
                <a:cs typeface="Times New Roman"/>
              </a:rPr>
              <a:t>Игры на развитие тактильного восприятия</a:t>
            </a:r>
            <a:r>
              <a:rPr lang="ru-RU" sz="2800" dirty="0">
                <a:latin typeface="Times New Roman"/>
                <a:ea typeface="Times New Roman"/>
                <a:cs typeface="Times New Roman"/>
              </a:rPr>
              <a:t>: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a:t>
            </a:r>
            <a:r>
              <a:rPr lang="ru-RU" sz="2800" dirty="0">
                <a:latin typeface="Times New Roman"/>
                <a:ea typeface="Times New Roman"/>
                <a:cs typeface="Times New Roman"/>
              </a:rPr>
              <a:t>Гладкий - шершавый», «Найди </a:t>
            </a:r>
            <a:r>
              <a:rPr lang="ru-RU" sz="2800" dirty="0" smtClean="0">
                <a:latin typeface="Times New Roman"/>
                <a:ea typeface="Times New Roman"/>
                <a:cs typeface="Times New Roman"/>
              </a:rPr>
              <a:t>такой       </a:t>
            </a:r>
            <a:r>
              <a:rPr lang="ru-RU" sz="2800" dirty="0">
                <a:latin typeface="Times New Roman"/>
                <a:ea typeface="Times New Roman"/>
                <a:cs typeface="Times New Roman"/>
              </a:rPr>
              <a:t>же на ощупь», «Чудесный мешочек».</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14840335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88641"/>
            <a:ext cx="6882334" cy="5693866"/>
          </a:xfrm>
          <a:prstGeom prst="rect">
            <a:avLst/>
          </a:prstGeom>
        </p:spPr>
        <p:txBody>
          <a:bodyPr wrap="square">
            <a:spAutoFit/>
          </a:bodyPr>
          <a:lstStyle/>
          <a:p>
            <a:pPr>
              <a:spcAft>
                <a:spcPts val="0"/>
              </a:spcAft>
            </a:pPr>
            <a:r>
              <a:rPr lang="ru-RU" sz="2800" b="1" dirty="0">
                <a:latin typeface="Times New Roman"/>
                <a:ea typeface="Times New Roman"/>
                <a:cs typeface="Times New Roman"/>
              </a:rPr>
              <a:t>Третий этап – развитие координации.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Упражнения на развитие координации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-обведите фигуру по контуру, обозначенному точками;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-дорисуйте незаконченные контуры у геометрических фигур;</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-дорисуйте: половину матрешки, бабочки, жука и самолёта; </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-продолжите узор по клеточкам по образцу.</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«Графический диктант</a:t>
            </a:r>
            <a:r>
              <a:rPr lang="ru-RU" sz="2800" dirty="0" smtClean="0">
                <a:latin typeface="Times New Roman"/>
                <a:ea typeface="Times New Roman"/>
                <a:cs typeface="Times New Roman"/>
              </a:rPr>
              <a:t>».</a:t>
            </a:r>
            <a:r>
              <a:rPr lang="ru-RU" sz="2800" dirty="0" smtClean="0">
                <a:latin typeface="Calibri"/>
                <a:ea typeface="Times New Roman"/>
                <a:cs typeface="Times New Roman"/>
              </a:rPr>
              <a:t>  </a:t>
            </a:r>
            <a:r>
              <a:rPr lang="ru-RU" sz="2800" dirty="0" smtClean="0">
                <a:latin typeface="Times New Roman"/>
                <a:ea typeface="Times New Roman"/>
                <a:cs typeface="Times New Roman"/>
              </a:rPr>
              <a:t>Ребёнок </a:t>
            </a:r>
            <a:r>
              <a:rPr lang="ru-RU" sz="2800" dirty="0">
                <a:latin typeface="Times New Roman"/>
                <a:ea typeface="Times New Roman"/>
                <a:cs typeface="Times New Roman"/>
              </a:rPr>
              <a:t>проводит линии по клеткам в заданном направлении. Например</a:t>
            </a:r>
            <a:r>
              <a:rPr lang="ru-RU" sz="2800" dirty="0" smtClean="0">
                <a:latin typeface="Times New Roman"/>
                <a:ea typeface="Times New Roman"/>
                <a:cs typeface="Times New Roman"/>
              </a:rPr>
              <a:t>: «</a:t>
            </a:r>
            <a:r>
              <a:rPr lang="ru-RU" sz="2800" dirty="0">
                <a:latin typeface="Times New Roman"/>
                <a:ea typeface="Times New Roman"/>
                <a:cs typeface="Times New Roman"/>
              </a:rPr>
              <a:t>одна клетка </a:t>
            </a:r>
            <a:r>
              <a:rPr lang="ru-RU" sz="2800" dirty="0" smtClean="0">
                <a:latin typeface="Times New Roman"/>
                <a:ea typeface="Times New Roman"/>
                <a:cs typeface="Times New Roman"/>
              </a:rPr>
              <a:t>вправо</a:t>
            </a:r>
            <a:r>
              <a:rPr lang="ru-RU" sz="2800" dirty="0">
                <a:latin typeface="Times New Roman"/>
                <a:ea typeface="Times New Roman"/>
                <a:cs typeface="Times New Roman"/>
              </a:rPr>
              <a:t>, две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вверх</a:t>
            </a:r>
            <a:r>
              <a:rPr lang="ru-RU" sz="2800" dirty="0">
                <a:latin typeface="Times New Roman"/>
                <a:ea typeface="Times New Roman"/>
                <a:cs typeface="Times New Roman"/>
              </a:rPr>
              <a:t>, одна вправо, две вниз</a:t>
            </a:r>
            <a:r>
              <a:rPr lang="ru-RU" dirty="0">
                <a:latin typeface="Times New Roman"/>
                <a:ea typeface="Times New Roman"/>
                <a:cs typeface="Times New Roman"/>
              </a:rPr>
              <a:t>.</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1484033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188641"/>
            <a:ext cx="6552728" cy="5693866"/>
          </a:xfrm>
          <a:prstGeom prst="rect">
            <a:avLst/>
          </a:prstGeom>
        </p:spPr>
        <p:txBody>
          <a:bodyPr wrap="square">
            <a:spAutoFit/>
          </a:bodyPr>
          <a:lstStyle/>
          <a:p>
            <a:pPr algn="just">
              <a:spcAft>
                <a:spcPts val="0"/>
              </a:spcAft>
            </a:pPr>
            <a:r>
              <a:rPr lang="ru-RU" sz="2800" b="1" dirty="0">
                <a:latin typeface="Times New Roman"/>
                <a:ea typeface="Times New Roman"/>
                <a:cs typeface="Times New Roman"/>
              </a:rPr>
              <a:t> Приёмы обучения каллиграфическим навыкам письма.</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1) Большое значение при обучении чистописанию имеет показ учителем процесса письма и объяснение способов написания букв слогов, слов, предложений во время показа. Обучения каллиграфическим навыкам письма. Это и есть основной приём</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2) Другим приёмом можно считать списывание учащимися с готового образца — прописей, образца учителя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на </a:t>
            </a:r>
            <a:r>
              <a:rPr lang="ru-RU" sz="2800" dirty="0">
                <a:latin typeface="Times New Roman"/>
                <a:ea typeface="Times New Roman"/>
                <a:cs typeface="Times New Roman"/>
              </a:rPr>
              <a:t>доске  </a:t>
            </a:r>
            <a:r>
              <a:rPr lang="ru-RU" sz="2800" dirty="0" smtClean="0">
                <a:latin typeface="Times New Roman"/>
                <a:ea typeface="Times New Roman"/>
                <a:cs typeface="Times New Roman"/>
              </a:rPr>
              <a:t>или </a:t>
            </a:r>
            <a:r>
              <a:rPr lang="ru-RU" sz="2800" dirty="0">
                <a:latin typeface="Times New Roman"/>
                <a:ea typeface="Times New Roman"/>
                <a:cs typeface="Times New Roman"/>
              </a:rPr>
              <a:t>в тетради.</a:t>
            </a:r>
            <a:endParaRPr lang="ru-RU" sz="2800" dirty="0"/>
          </a:p>
        </p:txBody>
      </p:sp>
    </p:spTree>
    <p:extLst>
      <p:ext uri="{BB962C8B-B14F-4D97-AF65-F5344CB8AC3E}">
        <p14:creationId xmlns:p14="http://schemas.microsoft.com/office/powerpoint/2010/main" val="85866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188640"/>
            <a:ext cx="7098358" cy="6555641"/>
          </a:xfrm>
          <a:prstGeom prst="rect">
            <a:avLst/>
          </a:prstGeom>
        </p:spPr>
        <p:txBody>
          <a:bodyPr wrap="square">
            <a:spAutoFit/>
          </a:bodyPr>
          <a:lstStyle/>
          <a:p>
            <a:pPr>
              <a:spcAft>
                <a:spcPts val="0"/>
              </a:spcAft>
              <a:tabLst>
                <a:tab pos="630555" algn="l"/>
              </a:tabLst>
            </a:pPr>
            <a:r>
              <a:rPr lang="ru-RU" sz="2800" dirty="0">
                <a:latin typeface="Times New Roman"/>
                <a:ea typeface="Times New Roman"/>
                <a:cs typeface="Times New Roman"/>
              </a:rPr>
              <a:t>3) Копировальный способ. Его следует ограничивать, так как обведение образца осуществляется уч-ся без достаточного осознания процесса письма. Ученик может обводить букву , элемент не в нужном направлении. Но если всё делает правильно, ученик упражняется в выполнении правильного движения.(размер, направление, форма)</a:t>
            </a:r>
            <a:endParaRPr lang="ru-RU" sz="2800" dirty="0">
              <a:latin typeface="Calibri"/>
              <a:ea typeface="Calibri"/>
              <a:cs typeface="Times New Roman"/>
            </a:endParaRPr>
          </a:p>
          <a:p>
            <a:r>
              <a:rPr lang="ru-RU" sz="2800" dirty="0">
                <a:latin typeface="Times New Roman"/>
                <a:ea typeface="Times New Roman"/>
              </a:rPr>
              <a:t>4) Воображаемое письмо, или обведение над образцом, письмо в воздухе. Этот приём отличается тем, что ученик не просто опирается на двигательные ощущения</a:t>
            </a:r>
            <a:r>
              <a:rPr lang="ru-RU" sz="2800" dirty="0" smtClean="0">
                <a:latin typeface="Times New Roman"/>
                <a:ea typeface="Times New Roman"/>
              </a:rPr>
              <a:t>,</a:t>
            </a:r>
          </a:p>
          <a:p>
            <a:r>
              <a:rPr lang="ru-RU" sz="2800" dirty="0" smtClean="0">
                <a:latin typeface="Times New Roman"/>
                <a:ea typeface="Times New Roman"/>
              </a:rPr>
              <a:t> </a:t>
            </a:r>
            <a:r>
              <a:rPr lang="ru-RU" sz="2800" dirty="0">
                <a:latin typeface="Times New Roman"/>
                <a:ea typeface="Times New Roman"/>
              </a:rPr>
              <a:t>но и на зрительно - воспринимаемый образец</a:t>
            </a:r>
            <a:endParaRPr lang="ru-RU" sz="2800" dirty="0"/>
          </a:p>
        </p:txBody>
      </p:sp>
    </p:spTree>
    <p:extLst>
      <p:ext uri="{BB962C8B-B14F-4D97-AF65-F5344CB8AC3E}">
        <p14:creationId xmlns:p14="http://schemas.microsoft.com/office/powerpoint/2010/main" val="858664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1520" y="188640"/>
            <a:ext cx="7056784" cy="4401205"/>
          </a:xfrm>
          <a:prstGeom prst="rect">
            <a:avLst/>
          </a:prstGeom>
        </p:spPr>
        <p:txBody>
          <a:bodyPr wrap="square">
            <a:spAutoFit/>
          </a:bodyPr>
          <a:lstStyle/>
          <a:p>
            <a:pPr>
              <a:spcAft>
                <a:spcPts val="0"/>
              </a:spcAft>
              <a:tabLst>
                <a:tab pos="630555" algn="l"/>
              </a:tabLst>
            </a:pPr>
            <a:r>
              <a:rPr lang="ru-RU" sz="2800" dirty="0">
                <a:latin typeface="Times New Roman"/>
                <a:ea typeface="Times New Roman"/>
                <a:cs typeface="Times New Roman"/>
              </a:rPr>
              <a:t>5) Анализ формы букв. Этот приём проводится различными способами:</a:t>
            </a:r>
            <a:endParaRPr lang="ru-RU" sz="2800" dirty="0">
              <a:latin typeface="Calibri"/>
              <a:ea typeface="Calibri"/>
              <a:cs typeface="Times New Roman"/>
            </a:endParaRPr>
          </a:p>
          <a:p>
            <a:pPr>
              <a:spcAft>
                <a:spcPts val="0"/>
              </a:spcAft>
              <a:tabLst>
                <a:tab pos="630555" algn="l"/>
              </a:tabLst>
            </a:pPr>
            <a:r>
              <a:rPr lang="ru-RU" sz="2800" dirty="0">
                <a:latin typeface="Times New Roman"/>
                <a:ea typeface="Times New Roman"/>
                <a:cs typeface="Times New Roman"/>
              </a:rPr>
              <a:t>- поэлементный анализ</a:t>
            </a:r>
            <a:endParaRPr lang="ru-RU" sz="2800" dirty="0">
              <a:latin typeface="Calibri"/>
              <a:ea typeface="Calibri"/>
              <a:cs typeface="Times New Roman"/>
            </a:endParaRPr>
          </a:p>
          <a:p>
            <a:pPr>
              <a:spcAft>
                <a:spcPts val="0"/>
              </a:spcAft>
              <a:tabLst>
                <a:tab pos="630555" algn="l"/>
              </a:tabLst>
            </a:pPr>
            <a:r>
              <a:rPr lang="ru-RU" sz="2800" dirty="0">
                <a:latin typeface="Times New Roman"/>
                <a:ea typeface="Times New Roman"/>
                <a:cs typeface="Times New Roman"/>
              </a:rPr>
              <a:t>-  в сравнении с другой (например:</a:t>
            </a:r>
            <a:r>
              <a:rPr lang="ru-RU" sz="2800" b="1" u="sng" dirty="0">
                <a:latin typeface="Times New Roman"/>
                <a:ea typeface="Times New Roman"/>
                <a:cs typeface="Times New Roman"/>
              </a:rPr>
              <a:t> а</a:t>
            </a:r>
            <a:r>
              <a:rPr lang="ru-RU" sz="2800" dirty="0">
                <a:latin typeface="Times New Roman"/>
                <a:ea typeface="Times New Roman"/>
                <a:cs typeface="Times New Roman"/>
              </a:rPr>
              <a:t> похоже на написание буквы </a:t>
            </a:r>
            <a:r>
              <a:rPr lang="ru-RU" sz="2800" b="1" u="sng" dirty="0">
                <a:latin typeface="Times New Roman"/>
                <a:ea typeface="Times New Roman"/>
                <a:cs typeface="Times New Roman"/>
              </a:rPr>
              <a:t>с</a:t>
            </a:r>
            <a:r>
              <a:rPr lang="ru-RU" sz="2800" u="sng" dirty="0">
                <a:latin typeface="Times New Roman"/>
                <a:ea typeface="Times New Roman"/>
                <a:cs typeface="Times New Roman"/>
              </a:rPr>
              <a:t>; </a:t>
            </a:r>
            <a:r>
              <a:rPr lang="ru-RU" sz="2800" b="1" u="sng" dirty="0" smtClean="0">
                <a:latin typeface="Times New Roman"/>
                <a:ea typeface="Times New Roman"/>
                <a:cs typeface="Times New Roman"/>
              </a:rPr>
              <a:t>д </a:t>
            </a:r>
            <a:r>
              <a:rPr lang="ru-RU" sz="2800" dirty="0">
                <a:latin typeface="Times New Roman"/>
                <a:ea typeface="Times New Roman"/>
                <a:cs typeface="Times New Roman"/>
              </a:rPr>
              <a:t>на начало письма буквы </a:t>
            </a:r>
            <a:r>
              <a:rPr lang="ru-RU" sz="2800" b="1" u="sng" dirty="0">
                <a:latin typeface="Times New Roman"/>
                <a:ea typeface="Times New Roman"/>
                <a:cs typeface="Times New Roman"/>
              </a:rPr>
              <a:t>а </a:t>
            </a:r>
            <a:r>
              <a:rPr lang="ru-RU" sz="2800" dirty="0">
                <a:latin typeface="Times New Roman"/>
                <a:ea typeface="Times New Roman"/>
                <a:cs typeface="Times New Roman"/>
              </a:rPr>
              <a:t>и т. д.)</a:t>
            </a:r>
            <a:endParaRPr lang="ru-RU" sz="2800" dirty="0">
              <a:latin typeface="Calibri"/>
              <a:ea typeface="Calibri"/>
              <a:cs typeface="Times New Roman"/>
            </a:endParaRPr>
          </a:p>
          <a:p>
            <a:pPr>
              <a:spcAft>
                <a:spcPts val="0"/>
              </a:spcAft>
              <a:tabLst>
                <a:tab pos="630555" algn="l"/>
              </a:tabLst>
            </a:pPr>
            <a:r>
              <a:rPr lang="ru-RU" sz="2800" dirty="0">
                <a:latin typeface="Times New Roman"/>
                <a:ea typeface="Times New Roman"/>
                <a:cs typeface="Times New Roman"/>
              </a:rPr>
              <a:t>- введение в обучение правил, которые учащиеся должны хорошо знать.Это способствует сознательному овладению письму.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833144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332656"/>
            <a:ext cx="6624736" cy="5693866"/>
          </a:xfrm>
          <a:prstGeom prst="rect">
            <a:avLst/>
          </a:prstGeom>
        </p:spPr>
        <p:txBody>
          <a:bodyPr wrap="square">
            <a:spAutoFit/>
          </a:bodyPr>
          <a:lstStyle/>
          <a:p>
            <a:pPr>
              <a:spcAft>
                <a:spcPts val="0"/>
              </a:spcAft>
              <a:tabLst>
                <a:tab pos="630555" algn="l"/>
              </a:tabLst>
            </a:pPr>
            <a:r>
              <a:rPr lang="ru-RU" sz="2800" b="1" dirty="0" smtClean="0">
                <a:latin typeface="Times New Roman"/>
                <a:ea typeface="Times New Roman"/>
                <a:cs typeface="Times New Roman"/>
              </a:rPr>
              <a:t>Три правила каллиграфии: высота, ширина, наклонная палочка (практически в каждой букве)</a:t>
            </a:r>
            <a:endParaRPr lang="ru-RU" sz="2800" dirty="0" smtClean="0">
              <a:latin typeface="Calibri"/>
              <a:ea typeface="Calibri"/>
              <a:cs typeface="Times New Roman"/>
            </a:endParaRPr>
          </a:p>
          <a:p>
            <a:pPr>
              <a:spcAft>
                <a:spcPts val="0"/>
              </a:spcAft>
            </a:pPr>
            <a:r>
              <a:rPr lang="ru-RU" sz="2800" dirty="0" smtClean="0">
                <a:latin typeface="Times New Roman"/>
                <a:ea typeface="Times New Roman"/>
                <a:cs typeface="Times New Roman"/>
              </a:rPr>
              <a:t>    Когда пишем , рука не должна отрываться от стола. Она передвигается по столу, работает до конца строки, дописываем, приподняли и </a:t>
            </a:r>
            <a:r>
              <a:rPr lang="ru-RU" sz="2800" dirty="0" smtClean="0">
                <a:latin typeface="Times New Roman"/>
                <a:ea typeface="Times New Roman"/>
                <a:cs typeface="Times New Roman"/>
              </a:rPr>
              <a:t>перенесли     </a:t>
            </a:r>
            <a:r>
              <a:rPr lang="ru-RU" sz="2800" dirty="0" smtClean="0">
                <a:latin typeface="Times New Roman"/>
                <a:ea typeface="Times New Roman"/>
                <a:cs typeface="Times New Roman"/>
              </a:rPr>
              <a:t>на следующую строку и опустили. Необходимо соблюдать единый темп письма.(на счёт 1 и 2 и 3). 1 - 2- 3- это   наклонные палочки или основной элемент буквы, а «и» соединении элементов букв.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833144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0"/>
            <a:ext cx="7128792" cy="6555641"/>
          </a:xfrm>
          <a:prstGeom prst="rect">
            <a:avLst/>
          </a:prstGeom>
        </p:spPr>
        <p:txBody>
          <a:bodyPr wrap="square">
            <a:spAutoFit/>
          </a:bodyPr>
          <a:lstStyle/>
          <a:p>
            <a:pPr>
              <a:spcAft>
                <a:spcPts val="0"/>
              </a:spcAft>
            </a:pPr>
            <a:r>
              <a:rPr lang="ru-RU" sz="2800" dirty="0" smtClean="0">
                <a:latin typeface="Times New Roman"/>
                <a:ea typeface="Times New Roman"/>
                <a:cs typeface="Times New Roman"/>
              </a:rPr>
              <a:t>Учащиеся в </a:t>
            </a:r>
            <a:r>
              <a:rPr lang="ru-RU" sz="2800" dirty="0">
                <a:latin typeface="Times New Roman"/>
                <a:ea typeface="Times New Roman"/>
                <a:cs typeface="Times New Roman"/>
              </a:rPr>
              <a:t>первую очередь должны познакомиться с разлиновкой тетради, знать, где находится рабочая строка, находить верхнюю линию рабочей строки, нижнюю линию рабочей строки, верхнюю дополнительную, нижнюю дополнительную. Находить середину рабочей строки, уметь делить её на три части. Сознательное усвоение особенно необходимо на этом этапе, когда навык ещё совершенствуется. Правила при письме </a:t>
            </a:r>
            <a:r>
              <a:rPr lang="ru-RU" sz="2800" dirty="0" smtClean="0">
                <a:latin typeface="Times New Roman"/>
                <a:ea typeface="Times New Roman"/>
                <a:cs typeface="Times New Roman"/>
              </a:rPr>
              <a:t>должны формулироваться чётко  и </a:t>
            </a:r>
            <a:r>
              <a:rPr lang="ru-RU" sz="2800" dirty="0">
                <a:latin typeface="Times New Roman"/>
                <a:ea typeface="Times New Roman"/>
                <a:cs typeface="Times New Roman"/>
              </a:rPr>
              <a:t>кратко</a:t>
            </a:r>
            <a:r>
              <a:rPr lang="ru-RU" sz="2800" dirty="0" smtClean="0">
                <a:latin typeface="Times New Roman"/>
                <a:ea typeface="Times New Roman"/>
                <a:cs typeface="Times New Roman"/>
              </a:rPr>
              <a:t>. Если </a:t>
            </a:r>
            <a:r>
              <a:rPr lang="ru-RU" sz="2800" dirty="0">
                <a:latin typeface="Times New Roman"/>
                <a:ea typeface="Times New Roman"/>
                <a:cs typeface="Times New Roman"/>
              </a:rPr>
              <a:t>правило звучит </a:t>
            </a:r>
            <a:r>
              <a:rPr lang="ru-RU" sz="2800" dirty="0" smtClean="0">
                <a:latin typeface="Times New Roman"/>
                <a:ea typeface="Times New Roman"/>
                <a:cs typeface="Times New Roman"/>
              </a:rPr>
              <a:t>в занимательной </a:t>
            </a:r>
            <a:r>
              <a:rPr lang="ru-RU" sz="2800" dirty="0">
                <a:latin typeface="Times New Roman"/>
                <a:ea typeface="Times New Roman"/>
                <a:cs typeface="Times New Roman"/>
              </a:rPr>
              <a:t>или стихотворной  </a:t>
            </a:r>
            <a:r>
              <a:rPr lang="ru-RU" sz="2800" dirty="0" smtClean="0">
                <a:latin typeface="Times New Roman"/>
                <a:ea typeface="Times New Roman"/>
                <a:cs typeface="Times New Roman"/>
              </a:rPr>
              <a:t>форме,  школьникам запомнить его легче.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8331440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87624" y="404664"/>
            <a:ext cx="5670376" cy="4607415"/>
          </a:xfrm>
          <a:prstGeom prst="rect">
            <a:avLst/>
          </a:prstGeom>
        </p:spPr>
        <p:txBody>
          <a:bodyPr wrap="square">
            <a:spAutoFit/>
          </a:bodyPr>
          <a:lstStyle/>
          <a:p>
            <a:pPr>
              <a:lnSpc>
                <a:spcPct val="115000"/>
              </a:lnSpc>
              <a:spcAft>
                <a:spcPts val="0"/>
              </a:spcAft>
            </a:pPr>
            <a:r>
              <a:rPr lang="ru-RU" sz="3600" b="1" dirty="0">
                <a:latin typeface="Times New Roman"/>
                <a:ea typeface="Times New Roman"/>
                <a:cs typeface="Times New Roman"/>
              </a:rPr>
              <a:t>Правило №1</a:t>
            </a:r>
            <a:endParaRPr lang="ru-RU" sz="3600" dirty="0">
              <a:latin typeface="Calibri"/>
              <a:ea typeface="Calibri"/>
              <a:cs typeface="Times New Roman"/>
            </a:endParaRPr>
          </a:p>
          <a:p>
            <a:pPr>
              <a:spcAft>
                <a:spcPts val="0"/>
              </a:spcAft>
            </a:pPr>
            <a:r>
              <a:rPr lang="ru-RU" sz="3600" dirty="0">
                <a:latin typeface="Times New Roman"/>
                <a:ea typeface="Times New Roman"/>
                <a:cs typeface="Times New Roman"/>
              </a:rPr>
              <a:t>Чтобы букву написать</a:t>
            </a:r>
            <a:endParaRPr lang="ru-RU" sz="3600" dirty="0">
              <a:latin typeface="Calibri"/>
              <a:ea typeface="Calibri"/>
              <a:cs typeface="Times New Roman"/>
            </a:endParaRPr>
          </a:p>
          <a:p>
            <a:pPr>
              <a:spcAft>
                <a:spcPts val="0"/>
              </a:spcAft>
            </a:pPr>
            <a:r>
              <a:rPr lang="ru-RU" sz="3600" dirty="0">
                <a:latin typeface="Times New Roman"/>
                <a:ea typeface="Times New Roman"/>
                <a:cs typeface="Times New Roman"/>
              </a:rPr>
              <a:t>Надо два момента знать:</a:t>
            </a:r>
            <a:endParaRPr lang="ru-RU" sz="3600" dirty="0">
              <a:latin typeface="Calibri"/>
              <a:ea typeface="Calibri"/>
              <a:cs typeface="Times New Roman"/>
            </a:endParaRPr>
          </a:p>
          <a:p>
            <a:pPr>
              <a:spcAft>
                <a:spcPts val="0"/>
              </a:spcAft>
            </a:pPr>
            <a:r>
              <a:rPr lang="ru-RU" sz="3600" dirty="0">
                <a:latin typeface="Times New Roman"/>
                <a:ea typeface="Times New Roman"/>
                <a:cs typeface="Times New Roman"/>
              </a:rPr>
              <a:t>1.Знай начало каждой буквы.</a:t>
            </a:r>
            <a:endParaRPr lang="ru-RU" sz="3600" dirty="0">
              <a:latin typeface="Calibri"/>
              <a:ea typeface="Calibri"/>
              <a:cs typeface="Times New Roman"/>
            </a:endParaRPr>
          </a:p>
          <a:p>
            <a:pPr>
              <a:spcAft>
                <a:spcPts val="0"/>
              </a:spcAft>
            </a:pPr>
            <a:r>
              <a:rPr lang="ru-RU" sz="3600" dirty="0">
                <a:latin typeface="Times New Roman"/>
                <a:ea typeface="Times New Roman"/>
                <a:cs typeface="Times New Roman"/>
              </a:rPr>
              <a:t>2.Направление руки,</a:t>
            </a:r>
            <a:endParaRPr lang="ru-RU" sz="3600" dirty="0">
              <a:latin typeface="Calibri"/>
              <a:ea typeface="Calibri"/>
              <a:cs typeface="Times New Roman"/>
            </a:endParaRPr>
          </a:p>
          <a:p>
            <a:pPr>
              <a:spcAft>
                <a:spcPts val="0"/>
              </a:spcAft>
            </a:pPr>
            <a:r>
              <a:rPr lang="ru-RU" sz="3600" dirty="0">
                <a:latin typeface="Times New Roman"/>
                <a:ea typeface="Times New Roman"/>
                <a:cs typeface="Times New Roman"/>
              </a:rPr>
              <a:t>Положи тетрадь наклонно ,</a:t>
            </a:r>
            <a:endParaRPr lang="ru-RU" sz="3600" dirty="0">
              <a:latin typeface="Calibri"/>
              <a:ea typeface="Calibri"/>
              <a:cs typeface="Times New Roman"/>
            </a:endParaRPr>
          </a:p>
          <a:p>
            <a:pPr>
              <a:spcAft>
                <a:spcPts val="0"/>
              </a:spcAft>
            </a:pPr>
            <a:r>
              <a:rPr lang="ru-RU" sz="3600" dirty="0">
                <a:latin typeface="Times New Roman"/>
                <a:ea typeface="Times New Roman"/>
                <a:cs typeface="Times New Roman"/>
              </a:rPr>
              <a:t>Прямо сядь и напиши.</a:t>
            </a:r>
            <a:endParaRPr lang="ru-RU" sz="3600" dirty="0">
              <a:effectLst/>
              <a:latin typeface="Calibri"/>
              <a:ea typeface="Calibri"/>
              <a:cs typeface="Times New Roman"/>
            </a:endParaRPr>
          </a:p>
        </p:txBody>
      </p:sp>
    </p:spTree>
    <p:extLst>
      <p:ext uri="{BB962C8B-B14F-4D97-AF65-F5344CB8AC3E}">
        <p14:creationId xmlns:p14="http://schemas.microsoft.com/office/powerpoint/2010/main" val="3833144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3999"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188640"/>
            <a:ext cx="7344816" cy="5284524"/>
          </a:xfrm>
          <a:prstGeom prst="rect">
            <a:avLst/>
          </a:prstGeom>
        </p:spPr>
        <p:txBody>
          <a:bodyPr wrap="square">
            <a:spAutoFit/>
          </a:bodyPr>
          <a:lstStyle/>
          <a:p>
            <a:pPr>
              <a:lnSpc>
                <a:spcPct val="115000"/>
              </a:lnSpc>
              <a:spcAft>
                <a:spcPts val="0"/>
              </a:spcAft>
            </a:pPr>
            <a:r>
              <a:rPr lang="ru-RU" sz="2800" dirty="0" smtClean="0">
                <a:latin typeface="Times New Roman"/>
                <a:ea typeface="Times New Roman"/>
                <a:cs typeface="Times New Roman"/>
              </a:rPr>
              <a:t> Что делать</a:t>
            </a:r>
            <a:r>
              <a:rPr lang="ru-RU" sz="2800" dirty="0">
                <a:latin typeface="Times New Roman"/>
                <a:ea typeface="Times New Roman"/>
                <a:cs typeface="Times New Roman"/>
              </a:rPr>
              <a:t>, </a:t>
            </a:r>
            <a:r>
              <a:rPr lang="ru-RU" sz="2800" dirty="0" smtClean="0">
                <a:latin typeface="Times New Roman"/>
                <a:ea typeface="Times New Roman"/>
                <a:cs typeface="Times New Roman"/>
              </a:rPr>
              <a:t>чтобы выработать «каллиграфический</a:t>
            </a:r>
            <a:r>
              <a:rPr lang="ru-RU" sz="2800" dirty="0">
                <a:latin typeface="Times New Roman"/>
                <a:ea typeface="Times New Roman"/>
                <a:cs typeface="Times New Roman"/>
              </a:rPr>
              <a:t>» почерк у ребенка?</a:t>
            </a:r>
            <a:endParaRPr lang="ru-RU" sz="2800" dirty="0">
              <a:latin typeface="Calibri"/>
              <a:ea typeface="Calibri"/>
              <a:cs typeface="Times New Roman"/>
            </a:endParaRPr>
          </a:p>
          <a:p>
            <a:pPr>
              <a:lnSpc>
                <a:spcPct val="115000"/>
              </a:lnSpc>
              <a:spcAft>
                <a:spcPts val="0"/>
              </a:spcAft>
            </a:pPr>
            <a:r>
              <a:rPr lang="ru-RU" sz="2800" dirty="0">
                <a:latin typeface="Times New Roman"/>
                <a:ea typeface="Times New Roman"/>
                <a:cs typeface="Times New Roman"/>
              </a:rPr>
              <a:t> Выработка красивого почерка потребует от школьника настойчивого труда, ежедневных занятий, пока нужный навык не закрепится.</a:t>
            </a:r>
            <a:endParaRPr lang="ru-RU" sz="2800" dirty="0">
              <a:latin typeface="Calibri"/>
              <a:ea typeface="Calibri"/>
              <a:cs typeface="Times New Roman"/>
            </a:endParaRPr>
          </a:p>
          <a:p>
            <a:pPr>
              <a:lnSpc>
                <a:spcPct val="115000"/>
              </a:lnSpc>
              <a:spcAft>
                <a:spcPts val="0"/>
              </a:spcAft>
            </a:pPr>
            <a:r>
              <a:rPr lang="ru-RU" sz="2800" b="1" dirty="0">
                <a:latin typeface="Times New Roman"/>
                <a:ea typeface="Times New Roman"/>
                <a:cs typeface="Times New Roman"/>
              </a:rPr>
              <a:t>Нужно ли вообще формировать красивый почерк?</a:t>
            </a:r>
            <a:endParaRPr lang="ru-RU" sz="2800" dirty="0">
              <a:latin typeface="Calibri"/>
              <a:ea typeface="Calibri"/>
              <a:cs typeface="Times New Roman"/>
            </a:endParaRPr>
          </a:p>
          <a:p>
            <a:r>
              <a:rPr lang="ru-RU" sz="2800" dirty="0">
                <a:latin typeface="Times New Roman"/>
                <a:ea typeface="Times New Roman"/>
              </a:rPr>
              <a:t>   </a:t>
            </a:r>
            <a:r>
              <a:rPr lang="ru-RU" sz="2800" dirty="0" smtClean="0">
                <a:latin typeface="Times New Roman"/>
                <a:ea typeface="Times New Roman"/>
              </a:rPr>
              <a:t>  </a:t>
            </a:r>
            <a:r>
              <a:rPr lang="ru-RU" sz="2800" dirty="0">
                <a:latin typeface="Times New Roman"/>
                <a:ea typeface="Times New Roman"/>
              </a:rPr>
              <a:t>Бороться нужно не с ребенком, а </a:t>
            </a:r>
            <a:r>
              <a:rPr lang="ru-RU" sz="2800" dirty="0" smtClean="0">
                <a:latin typeface="Times New Roman"/>
                <a:ea typeface="Times New Roman"/>
              </a:rPr>
              <a:t>с проблемой . Для </a:t>
            </a:r>
            <a:r>
              <a:rPr lang="ru-RU" sz="2800" dirty="0">
                <a:latin typeface="Times New Roman"/>
                <a:ea typeface="Times New Roman"/>
              </a:rPr>
              <a:t>того чтобы </a:t>
            </a:r>
            <a:r>
              <a:rPr lang="ru-RU" sz="2800" dirty="0" smtClean="0">
                <a:latin typeface="Times New Roman"/>
                <a:ea typeface="Times New Roman"/>
              </a:rPr>
              <a:t>учиться каллиграфии</a:t>
            </a:r>
            <a:r>
              <a:rPr lang="ru-RU" sz="2800" dirty="0">
                <a:latin typeface="Times New Roman"/>
                <a:ea typeface="Times New Roman"/>
              </a:rPr>
              <a:t>, у ребенка должна быть достаточно развита мелкая моторика. </a:t>
            </a:r>
            <a:endParaRPr lang="ru-RU" sz="2800" dirty="0"/>
          </a:p>
        </p:txBody>
      </p:sp>
    </p:spTree>
    <p:extLst>
      <p:ext uri="{BB962C8B-B14F-4D97-AF65-F5344CB8AC3E}">
        <p14:creationId xmlns:p14="http://schemas.microsoft.com/office/powerpoint/2010/main" val="32498084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260649"/>
            <a:ext cx="6810326" cy="5509200"/>
          </a:xfrm>
          <a:prstGeom prst="rect">
            <a:avLst/>
          </a:prstGeom>
        </p:spPr>
        <p:txBody>
          <a:bodyPr wrap="square">
            <a:spAutoFit/>
          </a:bodyPr>
          <a:lstStyle/>
          <a:p>
            <a:pPr>
              <a:spcAft>
                <a:spcPts val="0"/>
              </a:spcAft>
            </a:pPr>
            <a:r>
              <a:rPr lang="ru-RU" sz="3200" b="1" dirty="0">
                <a:latin typeface="Times New Roman"/>
                <a:ea typeface="Times New Roman"/>
                <a:cs typeface="Times New Roman"/>
              </a:rPr>
              <a:t>Правило №2</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В предложении все слова связаны по смыслу,</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Написать его друзья, нет особого труда.</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Начинай с заглавной буквы,</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Прямо сядь и не спеши.</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В каждом слове есть начало,</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Слово к слову не лепи,</a:t>
            </a:r>
            <a:endParaRPr lang="ru-RU" sz="3200" dirty="0">
              <a:latin typeface="Calibri"/>
              <a:ea typeface="Calibri"/>
              <a:cs typeface="Times New Roman"/>
            </a:endParaRPr>
          </a:p>
          <a:p>
            <a:pPr>
              <a:spcAft>
                <a:spcPts val="0"/>
              </a:spcAft>
            </a:pPr>
            <a:r>
              <a:rPr lang="ru-RU" sz="3200" dirty="0">
                <a:latin typeface="Times New Roman"/>
                <a:ea typeface="Times New Roman"/>
                <a:cs typeface="Times New Roman"/>
              </a:rPr>
              <a:t>Чтоб закончить предложение,</a:t>
            </a:r>
            <a:endParaRPr lang="ru-RU" sz="3200" dirty="0">
              <a:latin typeface="Calibri"/>
              <a:ea typeface="Calibri"/>
              <a:cs typeface="Times New Roman"/>
            </a:endParaRPr>
          </a:p>
          <a:p>
            <a:r>
              <a:rPr lang="ru-RU" sz="3200" dirty="0">
                <a:latin typeface="Times New Roman"/>
                <a:ea typeface="Times New Roman"/>
              </a:rPr>
              <a:t>Ставим знак для уважения</a:t>
            </a:r>
            <a:endParaRPr lang="ru-RU" sz="3200" dirty="0"/>
          </a:p>
        </p:txBody>
      </p:sp>
    </p:spTree>
    <p:extLst>
      <p:ext uri="{BB962C8B-B14F-4D97-AF65-F5344CB8AC3E}">
        <p14:creationId xmlns:p14="http://schemas.microsoft.com/office/powerpoint/2010/main" val="38331440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87624" y="260649"/>
            <a:ext cx="5670376" cy="4598182"/>
          </a:xfrm>
          <a:prstGeom prst="rect">
            <a:avLst/>
          </a:prstGeom>
        </p:spPr>
        <p:txBody>
          <a:bodyPr wrap="square">
            <a:spAutoFit/>
          </a:bodyPr>
          <a:lstStyle/>
          <a:p>
            <a:pPr algn="just">
              <a:lnSpc>
                <a:spcPct val="115000"/>
              </a:lnSpc>
              <a:spcAft>
                <a:spcPts val="0"/>
              </a:spcAft>
            </a:pPr>
            <a:endParaRPr lang="ru-RU" sz="3200" dirty="0" smtClean="0">
              <a:latin typeface="Times New Roman"/>
              <a:ea typeface="Times New Roman"/>
              <a:cs typeface="Times New Roman"/>
            </a:endParaRPr>
          </a:p>
          <a:p>
            <a:pPr algn="just">
              <a:spcAft>
                <a:spcPts val="0"/>
              </a:spcAft>
            </a:pPr>
            <a:r>
              <a:rPr lang="ru-RU" sz="3200" dirty="0" smtClean="0">
                <a:latin typeface="Times New Roman"/>
                <a:ea typeface="Times New Roman"/>
                <a:cs typeface="Times New Roman"/>
              </a:rPr>
              <a:t>Если </a:t>
            </a:r>
            <a:r>
              <a:rPr lang="ru-RU" sz="3200" dirty="0">
                <a:latin typeface="Times New Roman"/>
                <a:ea typeface="Times New Roman"/>
                <a:cs typeface="Times New Roman"/>
              </a:rPr>
              <a:t>всё спокойно — точку.</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Если нужно что спросить.</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Ты поставишь знак вопроса,</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Только тут вопросу быть</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Но а если восклицаешь,</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Просишь громко,иль кричишь,</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Восклицательный ставь знак,</a:t>
            </a:r>
            <a:endParaRPr lang="ru-RU" sz="3200" dirty="0">
              <a:latin typeface="Calibri"/>
              <a:ea typeface="Calibri"/>
              <a:cs typeface="Times New Roman"/>
            </a:endParaRPr>
          </a:p>
          <a:p>
            <a:pPr algn="just">
              <a:spcAft>
                <a:spcPts val="0"/>
              </a:spcAft>
            </a:pPr>
            <a:r>
              <a:rPr lang="ru-RU" sz="3200" dirty="0">
                <a:latin typeface="Times New Roman"/>
                <a:ea typeface="Times New Roman"/>
                <a:cs typeface="Times New Roman"/>
              </a:rPr>
              <a:t>Он в конце не просто так.</a:t>
            </a:r>
            <a:endParaRPr lang="ru-RU" sz="3200" dirty="0">
              <a:effectLst/>
              <a:latin typeface="Calibri"/>
              <a:ea typeface="Calibri"/>
              <a:cs typeface="Times New Roman"/>
            </a:endParaRPr>
          </a:p>
        </p:txBody>
      </p:sp>
    </p:spTree>
    <p:extLst>
      <p:ext uri="{BB962C8B-B14F-4D97-AF65-F5344CB8AC3E}">
        <p14:creationId xmlns:p14="http://schemas.microsoft.com/office/powerpoint/2010/main" val="424536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188640"/>
            <a:ext cx="6480720" cy="5262979"/>
          </a:xfrm>
          <a:prstGeom prst="rect">
            <a:avLst/>
          </a:prstGeom>
        </p:spPr>
        <p:txBody>
          <a:bodyPr wrap="square">
            <a:spAutoFit/>
          </a:bodyPr>
          <a:lstStyle/>
          <a:p>
            <a:pPr>
              <a:spcAft>
                <a:spcPts val="0"/>
              </a:spcAft>
            </a:pPr>
            <a:r>
              <a:rPr lang="ru-RU" sz="2800" dirty="0">
                <a:latin typeface="Times New Roman"/>
                <a:ea typeface="Times New Roman"/>
                <a:cs typeface="Times New Roman"/>
              </a:rPr>
              <a:t>Схожее начало строчных букв: а, б, г, д, ж, з, с, ф, х, ч, ъ, э. (на три части —    с верхней точки деления)</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А М Л Я  (три части с нижней точки деления)</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Б Г Д Е Ё Т Ж З И К Н О П Р С У Ф Ц Ш Щ Э Ю (Дополнительная верхняя строка и верхняя рабочей строки — три части с верхней, соединение букв( прыжок от буквы к букве,от слова к слову), соблюдения наклонной палочки  </a:t>
            </a:r>
            <a:r>
              <a:rPr lang="ru-RU" sz="2800" dirty="0" smtClean="0">
                <a:latin typeface="Times New Roman"/>
                <a:ea typeface="Times New Roman"/>
                <a:cs typeface="Times New Roman"/>
              </a:rPr>
              <a:t>в </a:t>
            </a:r>
            <a:r>
              <a:rPr lang="ru-RU" sz="2800" dirty="0">
                <a:latin typeface="Times New Roman"/>
                <a:ea typeface="Times New Roman"/>
                <a:cs typeface="Times New Roman"/>
              </a:rPr>
              <a:t>каждой букве.)</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424536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17417" y="366720"/>
            <a:ext cx="6512349" cy="3539430"/>
          </a:xfrm>
          <a:prstGeom prst="rect">
            <a:avLst/>
          </a:prstGeom>
        </p:spPr>
        <p:txBody>
          <a:bodyPr wrap="square">
            <a:spAutoFit/>
          </a:bodyPr>
          <a:lstStyle/>
          <a:p>
            <a:pPr lvl="0" algn="ctr"/>
            <a:r>
              <a:rPr lang="ru-RU" sz="2800" b="1" dirty="0">
                <a:solidFill>
                  <a:prstClr val="black"/>
                </a:solidFill>
                <a:latin typeface="Times New Roman"/>
                <a:ea typeface="Times New Roman"/>
                <a:cs typeface="Times New Roman"/>
              </a:rPr>
              <a:t>Упражнения по исправлению</a:t>
            </a:r>
            <a:r>
              <a:rPr lang="ru-RU" sz="2800" dirty="0">
                <a:solidFill>
                  <a:prstClr val="black"/>
                </a:solidFill>
                <a:latin typeface="Times New Roman"/>
                <a:ea typeface="Times New Roman"/>
                <a:cs typeface="Times New Roman"/>
              </a:rPr>
              <a:t>.</a:t>
            </a:r>
            <a:endParaRPr lang="ru-RU" sz="2800" dirty="0">
              <a:solidFill>
                <a:prstClr val="black"/>
              </a:solidFill>
              <a:latin typeface="Calibri"/>
              <a:ea typeface="Calibri"/>
              <a:cs typeface="Times New Roman"/>
            </a:endParaRPr>
          </a:p>
          <a:p>
            <a:pPr lvl="0"/>
            <a:r>
              <a:rPr lang="ru-RU" sz="2800" dirty="0">
                <a:solidFill>
                  <a:prstClr val="black"/>
                </a:solidFill>
                <a:latin typeface="Times New Roman"/>
                <a:ea typeface="Times New Roman"/>
                <a:cs typeface="Times New Roman"/>
              </a:rPr>
              <a:t>	1. «Помоги  Незнайке»  </a:t>
            </a:r>
            <a:endParaRPr lang="ru-RU" sz="2800" dirty="0">
              <a:solidFill>
                <a:prstClr val="black"/>
              </a:solidFill>
              <a:latin typeface="Calibri"/>
              <a:ea typeface="Calibri"/>
              <a:cs typeface="Times New Roman"/>
            </a:endParaRPr>
          </a:p>
          <a:p>
            <a:pPr lvl="0"/>
            <a:r>
              <a:rPr lang="ru-RU" sz="2800" dirty="0">
                <a:solidFill>
                  <a:prstClr val="black"/>
                </a:solidFill>
                <a:latin typeface="Times New Roman"/>
                <a:ea typeface="Times New Roman"/>
                <a:cs typeface="Times New Roman"/>
              </a:rPr>
              <a:t>На доске  </a:t>
            </a:r>
            <a:r>
              <a:rPr lang="ru-RU" sz="2800" dirty="0" smtClean="0">
                <a:solidFill>
                  <a:prstClr val="black"/>
                </a:solidFill>
                <a:latin typeface="Times New Roman"/>
                <a:ea typeface="Times New Roman"/>
                <a:cs typeface="Times New Roman"/>
              </a:rPr>
              <a:t>написаны </a:t>
            </a:r>
            <a:r>
              <a:rPr lang="ru-RU" sz="2800" dirty="0">
                <a:solidFill>
                  <a:prstClr val="black"/>
                </a:solidFill>
                <a:latin typeface="Times New Roman"/>
                <a:ea typeface="Times New Roman"/>
                <a:cs typeface="Times New Roman"/>
              </a:rPr>
              <a:t>неправильно </a:t>
            </a:r>
            <a:r>
              <a:rPr lang="ru-RU" sz="2800" dirty="0" smtClean="0">
                <a:solidFill>
                  <a:prstClr val="black"/>
                </a:solidFill>
                <a:latin typeface="Times New Roman"/>
                <a:ea typeface="Times New Roman"/>
                <a:cs typeface="Times New Roman"/>
              </a:rPr>
              <a:t>буквы </a:t>
            </a:r>
            <a:r>
              <a:rPr lang="ru-RU" sz="2800" dirty="0">
                <a:solidFill>
                  <a:prstClr val="black"/>
                </a:solidFill>
                <a:latin typeface="Times New Roman"/>
                <a:ea typeface="Times New Roman"/>
                <a:cs typeface="Times New Roman"/>
              </a:rPr>
              <a:t>(например  </a:t>
            </a:r>
            <a:r>
              <a:rPr lang="ru-RU" sz="2800" dirty="0" smtClean="0">
                <a:solidFill>
                  <a:prstClr val="black"/>
                </a:solidFill>
                <a:latin typeface="Times New Roman"/>
                <a:ea typeface="Times New Roman"/>
                <a:cs typeface="Times New Roman"/>
              </a:rPr>
              <a:t>К, П). </a:t>
            </a:r>
            <a:r>
              <a:rPr lang="ru-RU" sz="2800" dirty="0">
                <a:solidFill>
                  <a:prstClr val="black"/>
                </a:solidFill>
                <a:latin typeface="Times New Roman"/>
                <a:ea typeface="Times New Roman"/>
                <a:cs typeface="Times New Roman"/>
              </a:rPr>
              <a:t>Детям  предлагается исправить написание данной буквы другим цветом. Дети исправляют, комментируют. </a:t>
            </a:r>
            <a:endParaRPr lang="ru-RU" sz="2800" dirty="0" smtClean="0">
              <a:solidFill>
                <a:prstClr val="black"/>
              </a:solidFill>
              <a:latin typeface="Times New Roman"/>
              <a:ea typeface="Times New Roman"/>
              <a:cs typeface="Times New Roman"/>
            </a:endParaRPr>
          </a:p>
          <a:p>
            <a:pPr lvl="0"/>
            <a:endParaRPr lang="ru-RU" sz="2800" dirty="0">
              <a:solidFill>
                <a:prstClr val="black"/>
              </a:solidFill>
              <a:latin typeface="Times New Roman"/>
              <a:ea typeface="Times New Roman"/>
              <a:cs typeface="Times New Roman"/>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694667"/>
            <a:ext cx="2808313" cy="268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descr="C:\Users\admin\Pictures\2017-12-09\01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694667"/>
            <a:ext cx="2736304" cy="2686661"/>
          </a:xfrm>
          <a:prstGeom prst="rect">
            <a:avLst/>
          </a:prstGeom>
          <a:noFill/>
          <a:ln>
            <a:noFill/>
          </a:ln>
        </p:spPr>
      </p:pic>
    </p:spTree>
    <p:extLst>
      <p:ext uri="{BB962C8B-B14F-4D97-AF65-F5344CB8AC3E}">
        <p14:creationId xmlns:p14="http://schemas.microsoft.com/office/powerpoint/2010/main" val="2236326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89"/>
            <a:ext cx="9273208"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971600" y="116633"/>
            <a:ext cx="5886400" cy="2246769"/>
          </a:xfrm>
          <a:prstGeom prst="rect">
            <a:avLst/>
          </a:prstGeom>
        </p:spPr>
        <p:txBody>
          <a:bodyPr wrap="square">
            <a:spAutoFit/>
          </a:bodyPr>
          <a:lstStyle/>
          <a:p>
            <a:pPr>
              <a:spcAft>
                <a:spcPts val="0"/>
              </a:spcAft>
            </a:pP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2</a:t>
            </a:r>
            <a:r>
              <a:rPr lang="ru-RU" sz="2800" dirty="0">
                <a:latin typeface="Times New Roman"/>
                <a:ea typeface="Times New Roman"/>
                <a:cs typeface="Times New Roman"/>
              </a:rPr>
              <a:t>. «Вылечите </a:t>
            </a:r>
            <a:r>
              <a:rPr lang="ru-RU" sz="2800" dirty="0" smtClean="0">
                <a:latin typeface="Times New Roman"/>
                <a:ea typeface="Times New Roman"/>
                <a:cs typeface="Times New Roman"/>
              </a:rPr>
              <a:t>буквы».</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На доске </a:t>
            </a:r>
            <a:r>
              <a:rPr lang="ru-RU" sz="2800" dirty="0" smtClean="0">
                <a:latin typeface="Times New Roman"/>
                <a:ea typeface="Times New Roman"/>
                <a:cs typeface="Times New Roman"/>
              </a:rPr>
              <a:t>буквы </a:t>
            </a:r>
            <a:r>
              <a:rPr lang="ru-RU" sz="2800" dirty="0">
                <a:latin typeface="Times New Roman"/>
                <a:ea typeface="Times New Roman"/>
                <a:cs typeface="Times New Roman"/>
              </a:rPr>
              <a:t>с  недостающим элементом. Дети должны дописать элемент </a:t>
            </a:r>
            <a:r>
              <a:rPr lang="ru-RU" sz="2800" dirty="0" smtClean="0">
                <a:latin typeface="Times New Roman"/>
                <a:ea typeface="Times New Roman"/>
                <a:cs typeface="Times New Roman"/>
              </a:rPr>
              <a:t>букв.</a:t>
            </a:r>
            <a:endParaRPr lang="ru-RU" sz="2800" dirty="0">
              <a:effectLst/>
              <a:latin typeface="Calibri"/>
              <a:ea typeface="Calibri"/>
              <a:cs typeface="Times New Roman"/>
            </a:endParaRPr>
          </a:p>
        </p:txBody>
      </p:sp>
      <p:pic>
        <p:nvPicPr>
          <p:cNvPr id="8" name="Рисунок 7" descr="C:\Users\admin\Pictures\2017-12-09\0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3" y="2428874"/>
            <a:ext cx="4431631" cy="3304382"/>
          </a:xfrm>
          <a:prstGeom prst="rect">
            <a:avLst/>
          </a:prstGeom>
          <a:noFill/>
          <a:ln>
            <a:noFill/>
          </a:ln>
        </p:spPr>
      </p:pic>
    </p:spTree>
    <p:extLst>
      <p:ext uri="{BB962C8B-B14F-4D97-AF65-F5344CB8AC3E}">
        <p14:creationId xmlns:p14="http://schemas.microsoft.com/office/powerpoint/2010/main" val="2236326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16633"/>
            <a:ext cx="6882334" cy="3970318"/>
          </a:xfrm>
          <a:prstGeom prst="rect">
            <a:avLst/>
          </a:prstGeom>
        </p:spPr>
        <p:txBody>
          <a:bodyPr wrap="square">
            <a:spAutoFit/>
          </a:bodyPr>
          <a:lstStyle/>
          <a:p>
            <a:pPr>
              <a:spcAft>
                <a:spcPts val="0"/>
              </a:spcAft>
            </a:pPr>
            <a:r>
              <a:rPr lang="ru-RU" sz="2800" dirty="0">
                <a:latin typeface="Times New Roman"/>
                <a:ea typeface="Times New Roman"/>
                <a:cs typeface="Times New Roman"/>
              </a:rPr>
              <a:t>3</a:t>
            </a:r>
            <a:r>
              <a:rPr lang="ru-RU" sz="2800" dirty="0" smtClean="0">
                <a:latin typeface="Times New Roman"/>
                <a:ea typeface="Times New Roman"/>
                <a:cs typeface="Times New Roman"/>
              </a:rPr>
              <a:t>.«Исравь наклон».</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Предложение  написано с неправильным </a:t>
            </a:r>
            <a:r>
              <a:rPr lang="ru-RU" sz="2800" dirty="0" smtClean="0">
                <a:latin typeface="Times New Roman"/>
                <a:ea typeface="Times New Roman"/>
                <a:cs typeface="Times New Roman"/>
              </a:rPr>
              <a:t>наклоном </a:t>
            </a:r>
            <a:r>
              <a:rPr lang="ru-RU" sz="2800" dirty="0">
                <a:latin typeface="Times New Roman"/>
                <a:ea typeface="Times New Roman"/>
                <a:cs typeface="Times New Roman"/>
              </a:rPr>
              <a:t>или без наклона. Исправляем наклон каждой буквы зелёной пастой или простым карандашом (получается сетка из наклонных линий по написанному</a:t>
            </a:r>
            <a:r>
              <a:rPr lang="ru-RU" sz="2800" dirty="0" smtClean="0">
                <a:latin typeface="Times New Roman"/>
                <a:ea typeface="Times New Roman"/>
                <a:cs typeface="Times New Roman"/>
              </a:rPr>
              <a:t>).</a:t>
            </a:r>
          </a:p>
          <a:p>
            <a:pPr>
              <a:spcAft>
                <a:spcPts val="0"/>
              </a:spcAft>
            </a:pPr>
            <a:endParaRPr lang="ru-RU" sz="2800" dirty="0">
              <a:latin typeface="Times New Roman"/>
              <a:ea typeface="Times New Roman"/>
              <a:cs typeface="Times New Roman"/>
            </a:endParaRPr>
          </a:p>
          <a:p>
            <a:pPr>
              <a:spcAft>
                <a:spcPts val="0"/>
              </a:spcAft>
            </a:pP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 </a:t>
            </a:r>
            <a:endParaRPr lang="ru-RU" sz="1400" dirty="0">
              <a:effectLst/>
              <a:latin typeface="Calibri"/>
              <a:ea typeface="Calibri"/>
              <a:cs typeface="Times New Roman"/>
            </a:endParaRPr>
          </a:p>
        </p:txBody>
      </p:sp>
      <p:pic>
        <p:nvPicPr>
          <p:cNvPr id="8" name="Рисунок 7" descr="C:\Users\admin\Pictures\2017-12-09\014.jpg"/>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21720"/>
            <a:ext cx="6305054" cy="3193280"/>
          </a:xfrm>
          <a:prstGeom prst="rect">
            <a:avLst/>
          </a:prstGeom>
          <a:noFill/>
          <a:ln>
            <a:noFill/>
          </a:ln>
        </p:spPr>
      </p:pic>
    </p:spTree>
    <p:extLst>
      <p:ext uri="{BB962C8B-B14F-4D97-AF65-F5344CB8AC3E}">
        <p14:creationId xmlns:p14="http://schemas.microsoft.com/office/powerpoint/2010/main" val="22363261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98"/>
            <a:ext cx="92515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259632" y="116632"/>
            <a:ext cx="6048672" cy="4401205"/>
          </a:xfrm>
          <a:prstGeom prst="rect">
            <a:avLst/>
          </a:prstGeom>
        </p:spPr>
        <p:txBody>
          <a:bodyPr wrap="square">
            <a:spAutoFit/>
          </a:bodyPr>
          <a:lstStyle/>
          <a:p>
            <a:pPr lvl="0"/>
            <a:r>
              <a:rPr lang="ru-RU" sz="2800" dirty="0" smtClean="0">
                <a:solidFill>
                  <a:prstClr val="black"/>
                </a:solidFill>
                <a:latin typeface="Times New Roman"/>
                <a:ea typeface="Times New Roman"/>
                <a:cs typeface="Times New Roman"/>
              </a:rPr>
              <a:t> </a:t>
            </a:r>
          </a:p>
          <a:p>
            <a:pPr lvl="0"/>
            <a:r>
              <a:rPr lang="ru-RU" sz="2800" dirty="0" smtClean="0">
                <a:solidFill>
                  <a:prstClr val="black"/>
                </a:solidFill>
                <a:latin typeface="Times New Roman"/>
                <a:ea typeface="Times New Roman"/>
                <a:cs typeface="Times New Roman"/>
              </a:rPr>
              <a:t>Подобную </a:t>
            </a:r>
            <a:r>
              <a:rPr lang="ru-RU" sz="2800" dirty="0">
                <a:solidFill>
                  <a:prstClr val="black"/>
                </a:solidFill>
                <a:latin typeface="Times New Roman"/>
                <a:ea typeface="Times New Roman"/>
                <a:cs typeface="Times New Roman"/>
              </a:rPr>
              <a:t>работу можно провести с ребятами, обмениваясь тетрадями (выполнить взаимопроверку). У кого было меньше исправлений </a:t>
            </a:r>
            <a:r>
              <a:rPr lang="ru-RU" sz="2800" dirty="0" smtClean="0">
                <a:solidFill>
                  <a:prstClr val="black"/>
                </a:solidFill>
                <a:latin typeface="Times New Roman"/>
                <a:ea typeface="Times New Roman"/>
                <a:cs typeface="Times New Roman"/>
              </a:rPr>
              <a:t>  или </a:t>
            </a:r>
            <a:r>
              <a:rPr lang="ru-RU" sz="2800" dirty="0">
                <a:solidFill>
                  <a:prstClr val="black"/>
                </a:solidFill>
                <a:latin typeface="Times New Roman"/>
                <a:ea typeface="Times New Roman"/>
                <a:cs typeface="Times New Roman"/>
              </a:rPr>
              <a:t>вообще не было, обязательно похвалить. Такое задание вызывает интерес  у  учащихся    и</a:t>
            </a:r>
          </a:p>
          <a:p>
            <a:pPr lvl="0"/>
            <a:r>
              <a:rPr lang="ru-RU" sz="2800" dirty="0">
                <a:solidFill>
                  <a:prstClr val="black"/>
                </a:solidFill>
                <a:latin typeface="Times New Roman"/>
                <a:ea typeface="Times New Roman"/>
                <a:cs typeface="Times New Roman"/>
              </a:rPr>
              <a:t> приносит  результаты. </a:t>
            </a:r>
            <a:endParaRPr lang="ru-RU" sz="2800" dirty="0" smtClean="0">
              <a:solidFill>
                <a:prstClr val="black"/>
              </a:solidFill>
              <a:latin typeface="Times New Roman"/>
              <a:ea typeface="Times New Roman"/>
              <a:cs typeface="Times New Roman"/>
            </a:endParaRPr>
          </a:p>
          <a:p>
            <a:pPr lvl="0"/>
            <a:endParaRPr lang="ru-RU" sz="28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42800495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67"/>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377208"/>
            <a:ext cx="5328590" cy="30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115616" y="78676"/>
            <a:ext cx="6522294" cy="3539430"/>
          </a:xfrm>
          <a:prstGeom prst="rect">
            <a:avLst/>
          </a:prstGeom>
        </p:spPr>
        <p:txBody>
          <a:bodyPr wrap="square">
            <a:spAutoFit/>
          </a:bodyPr>
          <a:lstStyle/>
          <a:p>
            <a:pPr lvl="0"/>
            <a:endParaRPr lang="ru-RU" sz="2800" dirty="0" smtClean="0">
              <a:solidFill>
                <a:prstClr val="black"/>
              </a:solidFill>
              <a:latin typeface="Times New Roman"/>
              <a:ea typeface="Times New Roman"/>
              <a:cs typeface="Times New Roman"/>
            </a:endParaRPr>
          </a:p>
          <a:p>
            <a:pPr lvl="0"/>
            <a:r>
              <a:rPr lang="ru-RU" sz="2800" dirty="0" smtClean="0">
                <a:solidFill>
                  <a:prstClr val="black"/>
                </a:solidFill>
                <a:latin typeface="Times New Roman"/>
                <a:ea typeface="Times New Roman"/>
                <a:cs typeface="Times New Roman"/>
              </a:rPr>
              <a:t>4</a:t>
            </a:r>
            <a:r>
              <a:rPr lang="ru-RU" sz="2800" dirty="0">
                <a:solidFill>
                  <a:prstClr val="black"/>
                </a:solidFill>
                <a:latin typeface="Times New Roman"/>
                <a:ea typeface="Times New Roman"/>
                <a:cs typeface="Times New Roman"/>
              </a:rPr>
              <a:t>. «Преврати в буквы</a:t>
            </a:r>
            <a:r>
              <a:rPr lang="ru-RU" sz="2800" dirty="0" smtClean="0">
                <a:solidFill>
                  <a:prstClr val="black"/>
                </a:solidFill>
                <a:latin typeface="Times New Roman"/>
                <a:ea typeface="Times New Roman"/>
                <a:cs typeface="Times New Roman"/>
              </a:rPr>
              <a:t>».</a:t>
            </a:r>
          </a:p>
          <a:p>
            <a:pPr lvl="0"/>
            <a:r>
              <a:rPr lang="ru-RU" sz="2800" dirty="0" smtClean="0">
                <a:solidFill>
                  <a:prstClr val="black"/>
                </a:solidFill>
                <a:latin typeface="Times New Roman"/>
                <a:ea typeface="Times New Roman"/>
                <a:cs typeface="Times New Roman"/>
              </a:rPr>
              <a:t> </a:t>
            </a:r>
            <a:r>
              <a:rPr lang="ru-RU" sz="2800" dirty="0">
                <a:solidFill>
                  <a:prstClr val="black"/>
                </a:solidFill>
                <a:latin typeface="Times New Roman"/>
                <a:ea typeface="Times New Roman"/>
                <a:cs typeface="Times New Roman"/>
              </a:rPr>
              <a:t>В тетрадях или на доске написаны наклонные палочки для строчных и заглавных букв. </a:t>
            </a:r>
            <a:r>
              <a:rPr lang="ru-RU" sz="2800" dirty="0" smtClean="0">
                <a:solidFill>
                  <a:prstClr val="black"/>
                </a:solidFill>
                <a:latin typeface="Times New Roman"/>
                <a:ea typeface="Times New Roman"/>
                <a:cs typeface="Times New Roman"/>
              </a:rPr>
              <a:t>Ребятам это превращение очень нравится и они убеждаются , что </a:t>
            </a:r>
            <a:r>
              <a:rPr lang="ru-RU" sz="2800" dirty="0">
                <a:solidFill>
                  <a:prstClr val="black"/>
                </a:solidFill>
                <a:latin typeface="Times New Roman"/>
                <a:ea typeface="Times New Roman"/>
                <a:cs typeface="Times New Roman"/>
              </a:rPr>
              <a:t>в каждой букве есть наклонные </a:t>
            </a:r>
            <a:r>
              <a:rPr lang="ru-RU" sz="2800" dirty="0" smtClean="0">
                <a:solidFill>
                  <a:prstClr val="black"/>
                </a:solidFill>
                <a:latin typeface="Times New Roman"/>
                <a:ea typeface="Times New Roman"/>
                <a:cs typeface="Times New Roman"/>
              </a:rPr>
              <a:t>палочки.</a:t>
            </a:r>
            <a:endParaRPr lang="ru-RU" sz="2800" dirty="0">
              <a:solidFill>
                <a:prstClr val="black"/>
              </a:solidFill>
              <a:latin typeface="Times New Roman"/>
              <a:ea typeface="Times New Roman"/>
              <a:cs typeface="Times New Roman"/>
            </a:endParaRPr>
          </a:p>
        </p:txBody>
      </p:sp>
    </p:spTree>
    <p:extLst>
      <p:ext uri="{BB962C8B-B14F-4D97-AF65-F5344CB8AC3E}">
        <p14:creationId xmlns:p14="http://schemas.microsoft.com/office/powerpoint/2010/main" val="26908966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37110" y="53334"/>
            <a:ext cx="7200800" cy="6555641"/>
          </a:xfrm>
          <a:prstGeom prst="rect">
            <a:avLst/>
          </a:prstGeom>
        </p:spPr>
        <p:txBody>
          <a:bodyPr wrap="square">
            <a:spAutoFit/>
          </a:bodyPr>
          <a:lstStyle/>
          <a:p>
            <a:r>
              <a:rPr lang="ru-RU" sz="2800" b="1" dirty="0">
                <a:latin typeface="Times New Roman"/>
                <a:ea typeface="Times New Roman"/>
              </a:rPr>
              <a:t>Метод копирования</a:t>
            </a:r>
            <a:r>
              <a:rPr lang="ru-RU" sz="2800" dirty="0">
                <a:latin typeface="Times New Roman"/>
                <a:ea typeface="Times New Roman"/>
              </a:rPr>
              <a:t>. Этот способ я  использую  при обучении письму детей или для корректировки письма с 1-го  по 4 класс. Метод прост. На каждом уроке русского языка выделяю 3-5 минут «Каллиграфической минутке». Пишу в тетрадях каждого учащегося образец буквы, соединение букв и даже предложение  красной пастой, после прописываю простым карандашом. Ребята внимательно смотрят на образец  и обводят, написанное простым карандашом, синей пастой и дописывают самостоятельно до конца строки или прописывают предложение  </a:t>
            </a:r>
            <a:endParaRPr lang="ru-RU" sz="2800" dirty="0" smtClean="0">
              <a:latin typeface="Times New Roman"/>
              <a:ea typeface="Times New Roman"/>
            </a:endParaRPr>
          </a:p>
          <a:p>
            <a:r>
              <a:rPr lang="ru-RU" sz="2800" dirty="0" smtClean="0">
                <a:latin typeface="Times New Roman"/>
                <a:ea typeface="Times New Roman"/>
              </a:rPr>
              <a:t>на </a:t>
            </a:r>
            <a:r>
              <a:rPr lang="ru-RU" sz="2800" dirty="0">
                <a:latin typeface="Times New Roman"/>
                <a:ea typeface="Times New Roman"/>
              </a:rPr>
              <a:t>следующей строке под образцом. </a:t>
            </a:r>
            <a:endParaRPr lang="ru-RU" sz="2800" dirty="0"/>
          </a:p>
        </p:txBody>
      </p:sp>
    </p:spTree>
    <p:extLst>
      <p:ext uri="{BB962C8B-B14F-4D97-AF65-F5344CB8AC3E}">
        <p14:creationId xmlns:p14="http://schemas.microsoft.com/office/powerpoint/2010/main" val="2236326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 y="-16296"/>
            <a:ext cx="9081980" cy="698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01060" y="188640"/>
            <a:ext cx="6836850" cy="6124754"/>
          </a:xfrm>
          <a:prstGeom prst="rect">
            <a:avLst/>
          </a:prstGeom>
        </p:spPr>
        <p:txBody>
          <a:bodyPr wrap="square">
            <a:spAutoFit/>
          </a:bodyPr>
          <a:lstStyle/>
          <a:p>
            <a:pPr>
              <a:spcAft>
                <a:spcPts val="0"/>
              </a:spcAft>
            </a:pPr>
            <a:r>
              <a:rPr lang="ru-RU" sz="2800" dirty="0">
                <a:latin typeface="Times New Roman"/>
                <a:ea typeface="Times New Roman"/>
                <a:cs typeface="Times New Roman"/>
              </a:rPr>
              <a:t>Главное требование  – регулярность, регулярность и еще раз регулярность! Как показывает практика,– это не сложно, постоянно тренироваться, всегда стараться писать подобным образом, – примерно через месяц появятся результаты. При этом месяц - это максимум, зачастую все происходит  намного быстрее.</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Иногда минутки чистописания выполняются индивидуально на уроке, но с обязательным проговариванием в написании буквы. Бывают “минутки радости», где они </a:t>
            </a:r>
            <a:endParaRPr lang="ru-RU" sz="2800" dirty="0" smtClean="0">
              <a:latin typeface="Times New Roman"/>
              <a:ea typeface="Times New Roman"/>
              <a:cs typeface="Times New Roman"/>
            </a:endParaRPr>
          </a:p>
          <a:p>
            <a:pPr>
              <a:spcAft>
                <a:spcPts val="0"/>
              </a:spcAft>
            </a:pPr>
            <a:r>
              <a:rPr lang="ru-RU" sz="2800" dirty="0" smtClean="0">
                <a:latin typeface="Times New Roman"/>
                <a:ea typeface="Times New Roman"/>
                <a:cs typeface="Times New Roman"/>
              </a:rPr>
              <a:t>прописывают </a:t>
            </a:r>
            <a:r>
              <a:rPr lang="ru-RU" sz="2800" dirty="0">
                <a:latin typeface="Times New Roman"/>
                <a:ea typeface="Times New Roman"/>
                <a:cs typeface="Times New Roman"/>
              </a:rPr>
              <a:t>то, что им нравится.</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2277675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260648"/>
            <a:ext cx="6882334" cy="5109091"/>
          </a:xfrm>
          <a:prstGeom prst="rect">
            <a:avLst/>
          </a:prstGeom>
        </p:spPr>
        <p:txBody>
          <a:bodyPr wrap="square">
            <a:spAutoFit/>
          </a:bodyPr>
          <a:lstStyle/>
          <a:p>
            <a:endParaRPr lang="ru-RU" dirty="0" smtClean="0">
              <a:latin typeface="Times New Roman"/>
              <a:ea typeface="Times New Roman"/>
            </a:endParaRPr>
          </a:p>
          <a:p>
            <a:r>
              <a:rPr lang="ru-RU" dirty="0" smtClean="0">
                <a:latin typeface="Times New Roman"/>
                <a:ea typeface="Times New Roman"/>
              </a:rPr>
              <a:t> </a:t>
            </a:r>
            <a:r>
              <a:rPr lang="ru-RU" sz="2800" dirty="0" smtClean="0">
                <a:latin typeface="Times New Roman"/>
                <a:ea typeface="Times New Roman"/>
              </a:rPr>
              <a:t>И </a:t>
            </a:r>
            <a:r>
              <a:rPr lang="ru-RU" sz="2800" dirty="0">
                <a:latin typeface="Times New Roman"/>
                <a:ea typeface="Times New Roman"/>
              </a:rPr>
              <a:t>начинать подготовку к письму еще в дошкольном возрасте: заниматься пальчиковой гимнастикой, играть с мелкими предметами, лепить фигурки из пластилина.  Задания по развитию </a:t>
            </a:r>
            <a:r>
              <a:rPr lang="ru-RU" sz="2800" b="1" dirty="0">
                <a:latin typeface="Times New Roman"/>
                <a:ea typeface="Times New Roman"/>
              </a:rPr>
              <a:t>мелкой моторики</a:t>
            </a:r>
            <a:r>
              <a:rPr lang="ru-RU" sz="2800" dirty="0">
                <a:latin typeface="Times New Roman"/>
                <a:ea typeface="Times New Roman"/>
              </a:rPr>
              <a:t> могут быть включены в такие домашние дела, как: перемотка ниток; завязывание и развязывание узелков; уход за срезанными и живыми цветами; чистка металла; водные процедуры, переливание воды</a:t>
            </a:r>
            <a:r>
              <a:rPr lang="ru-RU" sz="2800" dirty="0" smtClean="0">
                <a:latin typeface="Times New Roman"/>
                <a:ea typeface="Times New Roman"/>
              </a:rPr>
              <a:t>.</a:t>
            </a:r>
            <a:endParaRPr lang="ru-RU" sz="2800" dirty="0"/>
          </a:p>
        </p:txBody>
      </p:sp>
    </p:spTree>
    <p:extLst>
      <p:ext uri="{BB962C8B-B14F-4D97-AF65-F5344CB8AC3E}">
        <p14:creationId xmlns:p14="http://schemas.microsoft.com/office/powerpoint/2010/main" val="9802622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16632"/>
            <a:ext cx="6840760" cy="2308324"/>
          </a:xfrm>
          <a:prstGeom prst="rect">
            <a:avLst/>
          </a:prstGeom>
        </p:spPr>
        <p:txBody>
          <a:bodyPr wrap="square">
            <a:spAutoFit/>
          </a:bodyPr>
          <a:lstStyle/>
          <a:p>
            <a:pPr>
              <a:spcAft>
                <a:spcPts val="0"/>
              </a:spcAft>
            </a:pPr>
            <a:r>
              <a:rPr lang="ru-RU" sz="2400" dirty="0">
                <a:latin typeface="Times New Roman"/>
                <a:ea typeface="Times New Roman"/>
                <a:cs typeface="Times New Roman"/>
              </a:rPr>
              <a:t>Огромное значение для правильного письма имеет не только </a:t>
            </a:r>
            <a:r>
              <a:rPr lang="ru-RU" sz="2400" dirty="0" smtClean="0">
                <a:latin typeface="Times New Roman"/>
                <a:ea typeface="Times New Roman"/>
                <a:cs typeface="Times New Roman"/>
              </a:rPr>
              <a:t>образец </a:t>
            </a:r>
            <a:r>
              <a:rPr lang="ru-RU" sz="2400" dirty="0">
                <a:latin typeface="Times New Roman"/>
                <a:ea typeface="Times New Roman"/>
                <a:cs typeface="Times New Roman"/>
              </a:rPr>
              <a:t>в минутке чистописания, но и то как учитель ставит отметку в тетрадь, каким почерком делает запись в тетрадях , дневнике и на доске. </a:t>
            </a:r>
            <a:r>
              <a:rPr lang="ru-RU" sz="2400" dirty="0" smtClean="0">
                <a:latin typeface="Times New Roman"/>
                <a:ea typeface="Times New Roman"/>
                <a:cs typeface="Times New Roman"/>
              </a:rPr>
              <a:t> Учитель- </a:t>
            </a:r>
            <a:r>
              <a:rPr lang="ru-RU" sz="2400" dirty="0">
                <a:latin typeface="Times New Roman"/>
                <a:ea typeface="Times New Roman"/>
                <a:cs typeface="Times New Roman"/>
              </a:rPr>
              <a:t>это главный образец для учащихся.</a:t>
            </a:r>
            <a:endParaRPr lang="ru-RU" sz="2400" dirty="0">
              <a:effectLst/>
              <a:latin typeface="Calibri"/>
              <a:ea typeface="Calibri"/>
              <a:cs typeface="Times New Roman"/>
            </a:endParaRPr>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348880"/>
            <a:ext cx="2952328" cy="425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descr="http://nibler.ru/uploads/posts/2011-02/1296554352_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492896"/>
            <a:ext cx="4434062" cy="4107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6758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116632"/>
            <a:ext cx="7632848" cy="6555641"/>
          </a:xfrm>
          <a:prstGeom prst="rect">
            <a:avLst/>
          </a:prstGeom>
        </p:spPr>
        <p:txBody>
          <a:bodyPr wrap="square">
            <a:spAutoFit/>
          </a:bodyPr>
          <a:lstStyle/>
          <a:p>
            <a:r>
              <a:rPr lang="ru-RU" sz="2800" dirty="0" smtClean="0">
                <a:latin typeface="Times New Roman"/>
                <a:ea typeface="Times New Roman"/>
              </a:rPr>
              <a:t>Практически </a:t>
            </a:r>
            <a:r>
              <a:rPr lang="ru-RU" sz="2800" dirty="0">
                <a:latin typeface="Times New Roman"/>
                <a:ea typeface="Times New Roman"/>
              </a:rPr>
              <a:t>каждый урок </a:t>
            </a:r>
            <a:r>
              <a:rPr lang="ru-RU" sz="2800" dirty="0" smtClean="0">
                <a:latin typeface="Times New Roman"/>
                <a:ea typeface="Times New Roman"/>
              </a:rPr>
              <a:t>я </a:t>
            </a:r>
            <a:r>
              <a:rPr lang="ru-RU" sz="2800" dirty="0">
                <a:latin typeface="Times New Roman"/>
                <a:ea typeface="Times New Roman"/>
              </a:rPr>
              <a:t>начинаю </a:t>
            </a:r>
            <a:r>
              <a:rPr lang="ru-RU" sz="2800" dirty="0" smtClean="0">
                <a:latin typeface="Times New Roman"/>
                <a:ea typeface="Times New Roman"/>
              </a:rPr>
              <a:t>с анализа </a:t>
            </a:r>
            <a:r>
              <a:rPr lang="ru-RU" sz="2800" dirty="0">
                <a:latin typeface="Times New Roman"/>
                <a:ea typeface="Times New Roman"/>
              </a:rPr>
              <a:t>тетрадей.   Например: «Вчера проверяла тетрадь ученика и не узнала его почерк, так аккуратно написано, все буквы прописаны графически правильно». Делаю паузу</a:t>
            </a:r>
            <a:r>
              <a:rPr lang="ru-RU" sz="2800" dirty="0" smtClean="0">
                <a:latin typeface="Times New Roman"/>
                <a:ea typeface="Times New Roman"/>
              </a:rPr>
              <a:t>. </a:t>
            </a:r>
            <a:r>
              <a:rPr lang="ru-RU" sz="2800" dirty="0">
                <a:latin typeface="Times New Roman"/>
                <a:ea typeface="Times New Roman"/>
              </a:rPr>
              <a:t>В классе тишина… Ребята </a:t>
            </a:r>
            <a:r>
              <a:rPr lang="ru-RU" sz="2800" dirty="0" smtClean="0">
                <a:latin typeface="Times New Roman"/>
                <a:ea typeface="Times New Roman"/>
              </a:rPr>
              <a:t>с нетерпением  </a:t>
            </a:r>
            <a:r>
              <a:rPr lang="ru-RU" sz="2800" dirty="0">
                <a:latin typeface="Times New Roman"/>
                <a:ea typeface="Times New Roman"/>
              </a:rPr>
              <a:t>ждут, чья же   фамилия прозвучит. Называю фамилию. Всем показываю его тетрадь. Все  аплодируют! Надо видеть этого ученика, который светится от счастья. Или: «Ребята, у меня вчера болела голова. А знаете, чьи тетради меня вылечили?», или «Меня так огорчили некоторые тетради. Назвать фамилии?». Конечно, класс говорит, что </a:t>
            </a:r>
            <a:endParaRPr lang="ru-RU" sz="2800" dirty="0" smtClean="0">
              <a:latin typeface="Times New Roman"/>
              <a:ea typeface="Times New Roman"/>
            </a:endParaRPr>
          </a:p>
          <a:p>
            <a:r>
              <a:rPr lang="ru-RU" sz="2800" dirty="0" smtClean="0">
                <a:latin typeface="Times New Roman"/>
                <a:ea typeface="Times New Roman"/>
              </a:rPr>
              <a:t>нет</a:t>
            </a:r>
            <a:r>
              <a:rPr lang="ru-RU" sz="2800" dirty="0">
                <a:latin typeface="Times New Roman"/>
                <a:ea typeface="Times New Roman"/>
              </a:rPr>
              <a:t>. Поверьте мне, что после таких слов</a:t>
            </a:r>
            <a:r>
              <a:rPr lang="ru-RU" sz="2800" dirty="0" smtClean="0">
                <a:latin typeface="Times New Roman"/>
                <a:ea typeface="Times New Roman"/>
              </a:rPr>
              <a:t>,</a:t>
            </a:r>
          </a:p>
          <a:p>
            <a:r>
              <a:rPr lang="ru-RU" sz="2800" dirty="0" smtClean="0">
                <a:latin typeface="Times New Roman"/>
                <a:ea typeface="Times New Roman"/>
              </a:rPr>
              <a:t> </a:t>
            </a:r>
            <a:r>
              <a:rPr lang="ru-RU" sz="2800" dirty="0">
                <a:latin typeface="Times New Roman"/>
                <a:ea typeface="Times New Roman"/>
              </a:rPr>
              <a:t>работы  </a:t>
            </a:r>
            <a:r>
              <a:rPr lang="ru-RU" sz="2800" dirty="0" smtClean="0">
                <a:latin typeface="Times New Roman"/>
                <a:ea typeface="Times New Roman"/>
              </a:rPr>
              <a:t>все </a:t>
            </a:r>
            <a:r>
              <a:rPr lang="ru-RU" sz="2800" dirty="0">
                <a:latin typeface="Times New Roman"/>
                <a:ea typeface="Times New Roman"/>
              </a:rPr>
              <a:t>будут в идеальном порядке. </a:t>
            </a:r>
            <a:endParaRPr lang="ru-RU" sz="2800" dirty="0"/>
          </a:p>
        </p:txBody>
      </p:sp>
    </p:spTree>
    <p:extLst>
      <p:ext uri="{BB962C8B-B14F-4D97-AF65-F5344CB8AC3E}">
        <p14:creationId xmlns:p14="http://schemas.microsoft.com/office/powerpoint/2010/main" val="2277675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16632"/>
            <a:ext cx="6624736" cy="4832092"/>
          </a:xfrm>
          <a:prstGeom prst="rect">
            <a:avLst/>
          </a:prstGeom>
        </p:spPr>
        <p:txBody>
          <a:bodyPr wrap="square">
            <a:spAutoFit/>
          </a:bodyPr>
          <a:lstStyle/>
          <a:p>
            <a:pPr>
              <a:spcAft>
                <a:spcPts val="0"/>
              </a:spcAft>
            </a:pPr>
            <a:r>
              <a:rPr lang="ru-RU" dirty="0">
                <a:latin typeface="Times New Roman"/>
                <a:ea typeface="Times New Roman"/>
                <a:cs typeface="Times New Roman"/>
              </a:rPr>
              <a:t> </a:t>
            </a:r>
            <a:r>
              <a:rPr lang="ru-RU" sz="2800" dirty="0">
                <a:latin typeface="Times New Roman"/>
                <a:ea typeface="Times New Roman"/>
                <a:cs typeface="Times New Roman"/>
              </a:rPr>
              <a:t>Каждое полугодие мы проводим конкурс «</a:t>
            </a:r>
            <a:r>
              <a:rPr lang="ru-RU" sz="2800" dirty="0" smtClean="0">
                <a:latin typeface="Times New Roman"/>
                <a:ea typeface="Times New Roman"/>
                <a:cs typeface="Times New Roman"/>
              </a:rPr>
              <a:t>Лучшая тетрадь» . Разрабатываем и </a:t>
            </a:r>
            <a:r>
              <a:rPr lang="ru-RU" sz="2800" dirty="0">
                <a:latin typeface="Times New Roman"/>
                <a:ea typeface="Times New Roman"/>
                <a:cs typeface="Times New Roman"/>
              </a:rPr>
              <a:t>обговариваем с детьми критерии: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1.	Внешний вид тетради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2.	Аккуратный почерк</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3.	Соблюдение полей</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4.	Соблюдение красной строки</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Мы работаем в режиме соревнований. </a:t>
            </a:r>
            <a:r>
              <a:rPr lang="ru-RU" sz="2800" dirty="0" smtClean="0">
                <a:latin typeface="Times New Roman"/>
                <a:ea typeface="Times New Roman"/>
                <a:cs typeface="Times New Roman"/>
              </a:rPr>
              <a:t>Ведь, </a:t>
            </a:r>
            <a:r>
              <a:rPr lang="ru-RU" sz="2800" dirty="0">
                <a:latin typeface="Times New Roman"/>
                <a:ea typeface="Times New Roman"/>
                <a:cs typeface="Times New Roman"/>
              </a:rPr>
              <a:t>чтобы ребенок чему-то научился, надо обеспечить ему успех, доставить радость творчества</a:t>
            </a:r>
            <a:r>
              <a:rPr lang="ru-RU" sz="2800" dirty="0" smtClean="0">
                <a:latin typeface="Times New Roman"/>
                <a:ea typeface="Times New Roman"/>
                <a:cs typeface="Times New Roman"/>
              </a:rPr>
              <a:t>.</a:t>
            </a:r>
            <a:endParaRPr lang="ru-RU" sz="2800" dirty="0">
              <a:latin typeface="Calibri"/>
              <a:ea typeface="Calibri"/>
              <a:cs typeface="Times New Roman"/>
            </a:endParaRPr>
          </a:p>
        </p:txBody>
      </p:sp>
    </p:spTree>
    <p:extLst>
      <p:ext uri="{BB962C8B-B14F-4D97-AF65-F5344CB8AC3E}">
        <p14:creationId xmlns:p14="http://schemas.microsoft.com/office/powerpoint/2010/main" val="22776758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82"/>
            <a:ext cx="9498213" cy="696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7544" y="404664"/>
            <a:ext cx="6390456" cy="5693866"/>
          </a:xfrm>
          <a:prstGeom prst="rect">
            <a:avLst/>
          </a:prstGeom>
        </p:spPr>
        <p:txBody>
          <a:bodyPr wrap="square">
            <a:spAutoFit/>
          </a:bodyPr>
          <a:lstStyle/>
          <a:p>
            <a:pPr>
              <a:spcAft>
                <a:spcPts val="0"/>
              </a:spcAft>
            </a:pPr>
            <a:r>
              <a:rPr lang="ru-RU" sz="2800" dirty="0">
                <a:latin typeface="Times New Roman"/>
                <a:ea typeface="Times New Roman"/>
                <a:cs typeface="Times New Roman"/>
              </a:rPr>
              <a:t>Проводим  такие соревнования среди учащихся класса,  школы и выявляем обладателей красивой каллиграфии (по школе 1 и 2 места </a:t>
            </a:r>
            <a:r>
              <a:rPr lang="ru-RU" sz="2800" dirty="0" smtClean="0">
                <a:latin typeface="Times New Roman"/>
                <a:ea typeface="Times New Roman"/>
                <a:cs typeface="Times New Roman"/>
              </a:rPr>
              <a:t>занимает </a:t>
            </a:r>
            <a:r>
              <a:rPr lang="ru-RU" sz="2800" dirty="0">
                <a:latin typeface="Times New Roman"/>
                <a:ea typeface="Times New Roman"/>
                <a:cs typeface="Times New Roman"/>
              </a:rPr>
              <a:t>наш класс).  Ребята принимают активное  участие и в муниципальном конкурсе </a:t>
            </a:r>
            <a:r>
              <a:rPr lang="ru-RU" sz="2800" dirty="0" smtClean="0">
                <a:latin typeface="Times New Roman"/>
                <a:ea typeface="Times New Roman"/>
                <a:cs typeface="Times New Roman"/>
              </a:rPr>
              <a:t>« </a:t>
            </a:r>
            <a:r>
              <a:rPr lang="ru-RU" sz="2800" dirty="0">
                <a:latin typeface="Times New Roman"/>
                <a:ea typeface="Times New Roman"/>
                <a:cs typeface="Times New Roman"/>
              </a:rPr>
              <a:t>Золотое перо», </a:t>
            </a:r>
            <a:r>
              <a:rPr lang="ru-RU" sz="2800" dirty="0" smtClean="0">
                <a:latin typeface="Times New Roman"/>
                <a:ea typeface="Times New Roman"/>
                <a:cs typeface="Times New Roman"/>
              </a:rPr>
              <a:t>заняли  </a:t>
            </a:r>
            <a:r>
              <a:rPr lang="ru-RU" sz="2800" dirty="0">
                <a:latin typeface="Times New Roman"/>
                <a:ea typeface="Times New Roman"/>
                <a:cs typeface="Times New Roman"/>
              </a:rPr>
              <a:t>2-е место в 2016-2017 учебном году.       </a:t>
            </a:r>
            <a:endParaRPr lang="ru-RU" sz="2800" dirty="0" smtClean="0">
              <a:latin typeface="Times New Roman"/>
              <a:ea typeface="Times New Roman"/>
              <a:cs typeface="Times New Roman"/>
            </a:endParaRPr>
          </a:p>
          <a:p>
            <a:pPr>
              <a:spcAft>
                <a:spcPts val="0"/>
              </a:spcAft>
            </a:pPr>
            <a:r>
              <a:rPr lang="ru-RU" sz="2800" dirty="0">
                <a:latin typeface="Times New Roman"/>
                <a:ea typeface="Times New Roman"/>
                <a:cs typeface="Times New Roman"/>
              </a:rPr>
              <a:t> </a:t>
            </a:r>
            <a:r>
              <a:rPr lang="ru-RU" sz="2800" dirty="0" smtClean="0">
                <a:latin typeface="Times New Roman"/>
                <a:ea typeface="Times New Roman"/>
                <a:cs typeface="Times New Roman"/>
              </a:rPr>
              <a:t>  </a:t>
            </a:r>
            <a:r>
              <a:rPr lang="ru-RU" sz="2800" dirty="0">
                <a:latin typeface="Times New Roman"/>
                <a:ea typeface="Times New Roman"/>
                <a:cs typeface="Times New Roman"/>
              </a:rPr>
              <a:t>Большая роль в формировании каллиграфического письма зависит                от желания и старания самого ученика, а нам учителям надо создать условия</a:t>
            </a:r>
            <a:r>
              <a:rPr lang="ru-RU" sz="2800" dirty="0" smtClean="0">
                <a:latin typeface="Times New Roman"/>
                <a:ea typeface="Times New Roman"/>
                <a:cs typeface="Times New Roman"/>
              </a:rPr>
              <a:t>..Тетради моих учеников </a:t>
            </a:r>
            <a:endParaRPr lang="ru-RU" sz="2800" dirty="0">
              <a:latin typeface="Times New Roman"/>
              <a:ea typeface="Times New Roman"/>
              <a:cs typeface="Times New Roman"/>
            </a:endParaRPr>
          </a:p>
        </p:txBody>
      </p:sp>
    </p:spTree>
    <p:extLst>
      <p:ext uri="{BB962C8B-B14F-4D97-AF65-F5344CB8AC3E}">
        <p14:creationId xmlns:p14="http://schemas.microsoft.com/office/powerpoint/2010/main" val="22776758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75995"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360336" y="692696"/>
            <a:ext cx="4113178" cy="523220"/>
          </a:xfrm>
          <a:prstGeom prst="rect">
            <a:avLst/>
          </a:prstGeom>
        </p:spPr>
        <p:txBody>
          <a:bodyPr wrap="none">
            <a:spAutoFit/>
          </a:bodyPr>
          <a:lstStyle/>
          <a:p>
            <a:pPr algn="ctr"/>
            <a:r>
              <a:rPr lang="ru-RU" sz="2800" b="1" dirty="0">
                <a:solidFill>
                  <a:prstClr val="black"/>
                </a:solidFill>
                <a:latin typeface="Times New Roman"/>
                <a:ea typeface="Times New Roman"/>
                <a:cs typeface="Times New Roman"/>
              </a:rPr>
              <a:t>Тетради моих учеников </a:t>
            </a:r>
            <a:endParaRPr lang="ru-RU" b="1" dirty="0"/>
          </a:p>
        </p:txBody>
      </p:sp>
      <p:pic>
        <p:nvPicPr>
          <p:cNvPr id="8" name="Рисунок 7" descr="C:\Users\admin\Pictures\2017-12-09\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49027" y="1666750"/>
            <a:ext cx="4178300" cy="3397250"/>
          </a:xfrm>
          <a:prstGeom prst="rect">
            <a:avLst/>
          </a:prstGeom>
          <a:noFill/>
          <a:ln>
            <a:noFill/>
          </a:ln>
        </p:spPr>
      </p:pic>
      <p:pic>
        <p:nvPicPr>
          <p:cNvPr id="12" name="Рисунок 11" descr="C:\Users\admin\Pictures\2017-12-09\00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3747639" y="1812549"/>
            <a:ext cx="4024985" cy="2952328"/>
          </a:xfrm>
          <a:prstGeom prst="rect">
            <a:avLst/>
          </a:prstGeom>
          <a:noFill/>
          <a:ln>
            <a:noFill/>
          </a:ln>
        </p:spPr>
      </p:pic>
    </p:spTree>
    <p:extLst>
      <p:ext uri="{BB962C8B-B14F-4D97-AF65-F5344CB8AC3E}">
        <p14:creationId xmlns:p14="http://schemas.microsoft.com/office/powerpoint/2010/main" val="14212055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42893"/>
            <a:ext cx="7056783" cy="503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464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7422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descr="C:\Users\admin\Pictures\2017-12-09\00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88691" y="-829637"/>
            <a:ext cx="5173345" cy="7497929"/>
          </a:xfrm>
          <a:prstGeom prst="rect">
            <a:avLst/>
          </a:prstGeom>
          <a:noFill/>
          <a:ln>
            <a:noFill/>
          </a:ln>
        </p:spPr>
      </p:pic>
    </p:spTree>
    <p:extLst>
      <p:ext uri="{BB962C8B-B14F-4D97-AF65-F5344CB8AC3E}">
        <p14:creationId xmlns:p14="http://schemas.microsoft.com/office/powerpoint/2010/main" val="14212055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0"/>
            <a:ext cx="7200800" cy="6555641"/>
          </a:xfrm>
          <a:prstGeom prst="rect">
            <a:avLst/>
          </a:prstGeom>
        </p:spPr>
        <p:txBody>
          <a:bodyPr wrap="square">
            <a:spAutoFit/>
          </a:bodyPr>
          <a:lstStyle/>
          <a:p>
            <a:pPr algn="just">
              <a:spcAft>
                <a:spcPts val="0"/>
              </a:spcAft>
            </a:pPr>
            <a:r>
              <a:rPr lang="ru-RU" b="1" dirty="0">
                <a:latin typeface="Times New Roman"/>
                <a:ea typeface="Calibri"/>
                <a:cs typeface="Times New Roman"/>
              </a:rPr>
              <a:t> </a:t>
            </a:r>
            <a:r>
              <a:rPr lang="ru-RU" sz="2800" b="1" dirty="0">
                <a:latin typeface="Times New Roman"/>
                <a:ea typeface="Calibri"/>
                <a:cs typeface="Times New Roman"/>
              </a:rPr>
              <a:t>О чём может рассказать почерк?</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 </a:t>
            </a:r>
            <a:r>
              <a:rPr lang="ru-RU" sz="2800" dirty="0" smtClean="0">
                <a:latin typeface="Times New Roman"/>
                <a:ea typeface="Calibri"/>
                <a:cs typeface="Times New Roman"/>
              </a:rPr>
              <a:t> </a:t>
            </a:r>
            <a:r>
              <a:rPr lang="ru-RU" sz="2800" dirty="0">
                <a:latin typeface="Times New Roman"/>
                <a:ea typeface="Calibri"/>
                <a:cs typeface="Times New Roman"/>
              </a:rPr>
              <a:t>По почерку можно узнать характер ученика.</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Если ребёнок очень </a:t>
            </a:r>
            <a:r>
              <a:rPr lang="ru-RU" sz="2800" b="1" dirty="0">
                <a:latin typeface="Times New Roman"/>
                <a:ea typeface="Calibri"/>
                <a:cs typeface="Times New Roman"/>
              </a:rPr>
              <a:t>многое вкладывает в свой почерк</a:t>
            </a:r>
            <a:r>
              <a:rPr lang="ru-RU" sz="2800" dirty="0">
                <a:latin typeface="Times New Roman"/>
                <a:ea typeface="Calibri"/>
                <a:cs typeface="Times New Roman"/>
              </a:rPr>
              <a:t>. Это нечто, что он отдаёт с любовью родителям или учителям”. Значит каллиграфия – это отношение к другим людям.</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А если в детском почерке </a:t>
            </a:r>
            <a:r>
              <a:rPr lang="ru-RU" sz="2800" b="1" dirty="0">
                <a:latin typeface="Times New Roman"/>
                <a:ea typeface="Calibri"/>
                <a:cs typeface="Times New Roman"/>
              </a:rPr>
              <a:t>нет связок, закруглений</a:t>
            </a:r>
            <a:r>
              <a:rPr lang="ru-RU" sz="2800" dirty="0">
                <a:latin typeface="Times New Roman"/>
                <a:ea typeface="Calibri"/>
                <a:cs typeface="Times New Roman"/>
              </a:rPr>
              <a:t>, нельзя сразу прочитать слово, так как буквы стоят обособленно друг от друга, то это </a:t>
            </a:r>
            <a:r>
              <a:rPr lang="ru-RU" sz="2800" dirty="0" smtClean="0">
                <a:latin typeface="Times New Roman"/>
                <a:ea typeface="Calibri"/>
                <a:cs typeface="Times New Roman"/>
              </a:rPr>
              <a:t>говорит об </a:t>
            </a:r>
            <a:r>
              <a:rPr lang="ru-RU" sz="2800" dirty="0">
                <a:latin typeface="Times New Roman"/>
                <a:ea typeface="Calibri"/>
                <a:cs typeface="Times New Roman"/>
              </a:rPr>
              <a:t>одиночестве, отверженности, отрицании. Он отделяется </a:t>
            </a:r>
            <a:r>
              <a:rPr lang="ru-RU" sz="2800" dirty="0" smtClean="0">
                <a:latin typeface="Times New Roman"/>
                <a:ea typeface="Calibri"/>
                <a:cs typeface="Times New Roman"/>
              </a:rPr>
              <a:t> от </a:t>
            </a:r>
            <a:r>
              <a:rPr lang="ru-RU" sz="2800" dirty="0">
                <a:latin typeface="Times New Roman"/>
                <a:ea typeface="Calibri"/>
                <a:cs typeface="Times New Roman"/>
              </a:rPr>
              <a:t>родителей, учителя, его </a:t>
            </a:r>
            <a:r>
              <a:rPr lang="ru-RU" sz="2800" dirty="0" smtClean="0">
                <a:latin typeface="Times New Roman"/>
                <a:ea typeface="Calibri"/>
                <a:cs typeface="Times New Roman"/>
              </a:rPr>
              <a:t>гордость                </a:t>
            </a:r>
          </a:p>
          <a:p>
            <a:pPr>
              <a:spcAft>
                <a:spcPts val="0"/>
              </a:spcAft>
            </a:pPr>
            <a:r>
              <a:rPr lang="ru-RU" sz="2800" dirty="0" smtClean="0">
                <a:latin typeface="Times New Roman"/>
                <a:ea typeface="Calibri"/>
                <a:cs typeface="Times New Roman"/>
              </a:rPr>
              <a:t>  не  дает  ему рассказать </a:t>
            </a:r>
            <a:r>
              <a:rPr lang="ru-RU" sz="2800" dirty="0">
                <a:latin typeface="Times New Roman"/>
                <a:ea typeface="Calibri"/>
                <a:cs typeface="Times New Roman"/>
              </a:rPr>
              <a:t>о том, что </a:t>
            </a:r>
            <a:endParaRPr lang="ru-RU" sz="2800" dirty="0" smtClean="0">
              <a:latin typeface="Times New Roman"/>
              <a:ea typeface="Calibri"/>
              <a:cs typeface="Times New Roman"/>
            </a:endParaRPr>
          </a:p>
          <a:p>
            <a:pPr>
              <a:spcAft>
                <a:spcPts val="0"/>
              </a:spcAft>
            </a:pPr>
            <a:r>
              <a:rPr lang="ru-RU" sz="2800" dirty="0">
                <a:latin typeface="Times New Roman"/>
                <a:ea typeface="Calibri"/>
                <a:cs typeface="Times New Roman"/>
              </a:rPr>
              <a:t>е</a:t>
            </a:r>
            <a:r>
              <a:rPr lang="ru-RU" sz="2800" dirty="0" smtClean="0">
                <a:latin typeface="Times New Roman"/>
                <a:ea typeface="Calibri"/>
                <a:cs typeface="Times New Roman"/>
              </a:rPr>
              <a:t>го беспокоит</a:t>
            </a:r>
            <a:r>
              <a:rPr lang="ru-RU" sz="2800" dirty="0">
                <a:latin typeface="Times New Roman"/>
                <a:ea typeface="Calibri"/>
                <a:cs typeface="Times New Roman"/>
              </a:rPr>
              <a:t>, </a:t>
            </a:r>
            <a:r>
              <a:rPr lang="ru-RU" sz="2800" dirty="0" smtClean="0">
                <a:latin typeface="Times New Roman"/>
                <a:ea typeface="Calibri"/>
                <a:cs typeface="Times New Roman"/>
              </a:rPr>
              <a:t>тревожит</a:t>
            </a:r>
            <a:r>
              <a:rPr lang="ru-RU" sz="2800" dirty="0">
                <a:latin typeface="Times New Roman"/>
                <a:ea typeface="Calibri"/>
                <a:cs typeface="Times New Roman"/>
              </a:rPr>
              <a:t>.</a:t>
            </a:r>
            <a:endParaRPr lang="ru-RU" sz="2800" dirty="0"/>
          </a:p>
        </p:txBody>
      </p:sp>
    </p:spTree>
    <p:extLst>
      <p:ext uri="{BB962C8B-B14F-4D97-AF65-F5344CB8AC3E}">
        <p14:creationId xmlns:p14="http://schemas.microsoft.com/office/powerpoint/2010/main" val="3482546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3" y="-6350"/>
            <a:ext cx="927422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16633"/>
            <a:ext cx="6768752" cy="6124754"/>
          </a:xfrm>
          <a:prstGeom prst="rect">
            <a:avLst/>
          </a:prstGeom>
        </p:spPr>
        <p:txBody>
          <a:bodyPr wrap="square">
            <a:spAutoFit/>
          </a:bodyPr>
          <a:lstStyle/>
          <a:p>
            <a:pPr>
              <a:spcAft>
                <a:spcPts val="0"/>
              </a:spcAft>
            </a:pPr>
            <a:r>
              <a:rPr lang="ru-RU" sz="2800" b="1" dirty="0">
                <a:latin typeface="Times New Roman"/>
                <a:ea typeface="Calibri"/>
                <a:cs typeface="Times New Roman"/>
              </a:rPr>
              <a:t>Мелкий твёрдый почерк</a:t>
            </a:r>
            <a:r>
              <a:rPr lang="ru-RU" sz="2800" dirty="0">
                <a:latin typeface="Times New Roman"/>
                <a:ea typeface="Calibri"/>
                <a:cs typeface="Times New Roman"/>
              </a:rPr>
              <a:t> совсем не похож на “примерный”. Ребенок с таким почерком – чаще собранный, сконцентрированный на себе, проявляется часто как волевая личность. Часто спорит с окружающими, доказывает свою точку зрения.</a:t>
            </a:r>
            <a:endParaRPr lang="ru-RU" sz="2800" dirty="0">
              <a:latin typeface="Calibri"/>
              <a:ea typeface="Calibri"/>
              <a:cs typeface="Times New Roman"/>
            </a:endParaRPr>
          </a:p>
          <a:p>
            <a:pPr>
              <a:spcAft>
                <a:spcPts val="0"/>
              </a:spcAft>
            </a:pPr>
            <a:r>
              <a:rPr lang="ru-RU" sz="2800" b="1" dirty="0" smtClean="0">
                <a:latin typeface="Times New Roman"/>
                <a:ea typeface="Calibri"/>
                <a:cs typeface="Times New Roman"/>
              </a:rPr>
              <a:t>У “неудачника</a:t>
            </a:r>
            <a:r>
              <a:rPr lang="ru-RU" sz="2800" dirty="0">
                <a:latin typeface="Times New Roman"/>
                <a:ea typeface="Calibri"/>
                <a:cs typeface="Times New Roman"/>
              </a:rPr>
              <a:t>” – почерк будет статичным, неживым, иногда создается впечатление, что человек вырисовывал буквы.</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Если </a:t>
            </a:r>
            <a:r>
              <a:rPr lang="ru-RU" sz="2800" b="1" dirty="0">
                <a:latin typeface="Times New Roman"/>
                <a:ea typeface="Calibri"/>
                <a:cs typeface="Times New Roman"/>
              </a:rPr>
              <a:t>буквы расположены очень близко, вот-вот склеятся, нет соединений </a:t>
            </a:r>
            <a:endParaRPr lang="ru-RU" sz="2800" b="1" dirty="0" smtClean="0">
              <a:latin typeface="Times New Roman"/>
              <a:ea typeface="Calibri"/>
              <a:cs typeface="Times New Roman"/>
            </a:endParaRPr>
          </a:p>
          <a:p>
            <a:pPr>
              <a:spcAft>
                <a:spcPts val="0"/>
              </a:spcAft>
            </a:pPr>
            <a:r>
              <a:rPr lang="ru-RU" sz="2800" b="1" dirty="0" smtClean="0">
                <a:latin typeface="Times New Roman"/>
                <a:ea typeface="Calibri"/>
                <a:cs typeface="Times New Roman"/>
              </a:rPr>
              <a:t>между </a:t>
            </a:r>
            <a:r>
              <a:rPr lang="ru-RU" sz="2800" b="1" dirty="0">
                <a:latin typeface="Times New Roman"/>
                <a:ea typeface="Calibri"/>
                <a:cs typeface="Times New Roman"/>
              </a:rPr>
              <a:t>буквами. </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4825460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5704"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1"/>
            <a:ext cx="6840760" cy="6555641"/>
          </a:xfrm>
          <a:prstGeom prst="rect">
            <a:avLst/>
          </a:prstGeom>
        </p:spPr>
        <p:txBody>
          <a:bodyPr wrap="square">
            <a:spAutoFit/>
          </a:bodyPr>
          <a:lstStyle/>
          <a:p>
            <a:pPr>
              <a:spcAft>
                <a:spcPts val="0"/>
              </a:spcAft>
            </a:pPr>
            <a:r>
              <a:rPr lang="ru-RU" sz="2800" dirty="0" smtClean="0">
                <a:latin typeface="Times New Roman"/>
                <a:ea typeface="Calibri"/>
                <a:cs typeface="Times New Roman"/>
              </a:rPr>
              <a:t>	Это </a:t>
            </a:r>
            <a:r>
              <a:rPr lang="ru-RU" sz="2800" dirty="0">
                <a:latin typeface="Times New Roman"/>
                <a:ea typeface="Calibri"/>
                <a:cs typeface="Times New Roman"/>
              </a:rPr>
              <a:t>говорит о скромности ребенка, </a:t>
            </a:r>
            <a:r>
              <a:rPr lang="ru-RU" sz="2800" dirty="0" smtClean="0">
                <a:latin typeface="Times New Roman"/>
                <a:ea typeface="Calibri"/>
                <a:cs typeface="Times New Roman"/>
              </a:rPr>
              <a:t>     о </a:t>
            </a:r>
            <a:r>
              <a:rPr lang="ru-RU" sz="2800" dirty="0">
                <a:latin typeface="Times New Roman"/>
                <a:ea typeface="Calibri"/>
                <a:cs typeface="Times New Roman"/>
              </a:rPr>
              <a:t>страхе, </a:t>
            </a:r>
            <a:r>
              <a:rPr lang="ru-RU" sz="2800" dirty="0" smtClean="0">
                <a:latin typeface="Times New Roman"/>
                <a:ea typeface="Calibri"/>
                <a:cs typeface="Times New Roman"/>
              </a:rPr>
              <a:t> </a:t>
            </a:r>
            <a:r>
              <a:rPr lang="ru-RU" sz="2800" dirty="0">
                <a:latin typeface="Times New Roman"/>
                <a:ea typeface="Calibri"/>
                <a:cs typeface="Times New Roman"/>
              </a:rPr>
              <a:t>о внутренней боязни </a:t>
            </a:r>
            <a:r>
              <a:rPr lang="ru-RU" sz="2800" dirty="0" smtClean="0">
                <a:latin typeface="Times New Roman"/>
                <a:ea typeface="Calibri"/>
                <a:cs typeface="Times New Roman"/>
              </a:rPr>
              <a:t>мира. Он зажимается    </a:t>
            </a:r>
            <a:r>
              <a:rPr lang="ru-RU" sz="2800" dirty="0">
                <a:latin typeface="Times New Roman"/>
                <a:ea typeface="Calibri"/>
                <a:cs typeface="Times New Roman"/>
              </a:rPr>
              <a:t>в каждом слове.</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Иногда нам кажется, что ребенок начинает экспериментировать:вычурные буквы, завитушки. Он добавляет к буквам детали, потому что хочет привлечь внимание </a:t>
            </a:r>
            <a:r>
              <a:rPr lang="ru-RU" sz="2800" dirty="0" smtClean="0">
                <a:latin typeface="Times New Roman"/>
                <a:ea typeface="Calibri"/>
                <a:cs typeface="Times New Roman"/>
              </a:rPr>
              <a:t>…!     </a:t>
            </a:r>
            <a:r>
              <a:rPr lang="ru-RU" sz="2800" dirty="0">
                <a:latin typeface="Times New Roman"/>
                <a:ea typeface="Calibri"/>
                <a:cs typeface="Times New Roman"/>
              </a:rPr>
              <a:t>Он боится одиночества, ему кажется, что его перестали просто любить в школе, дома.</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Бывает такое, что примерный почерк - вдруг становится неразборчивым  </a:t>
            </a:r>
            <a:r>
              <a:rPr lang="ru-RU" sz="2800" dirty="0" smtClean="0">
                <a:latin typeface="Times New Roman"/>
                <a:ea typeface="Calibri"/>
                <a:cs typeface="Times New Roman"/>
              </a:rPr>
              <a:t>  </a:t>
            </a:r>
            <a:r>
              <a:rPr lang="ru-RU" sz="2800" dirty="0">
                <a:latin typeface="Times New Roman"/>
                <a:ea typeface="Calibri"/>
                <a:cs typeface="Times New Roman"/>
              </a:rPr>
              <a:t>у школьника</a:t>
            </a:r>
            <a:r>
              <a:rPr lang="ru-RU" sz="2800" dirty="0" smtClean="0">
                <a:latin typeface="Times New Roman"/>
                <a:ea typeface="Calibri"/>
                <a:cs typeface="Times New Roman"/>
              </a:rPr>
              <a:t>. Это </a:t>
            </a:r>
            <a:r>
              <a:rPr lang="ru-RU" sz="2800" dirty="0">
                <a:latin typeface="Times New Roman"/>
                <a:ea typeface="Calibri"/>
                <a:cs typeface="Times New Roman"/>
              </a:rPr>
              <a:t>может быть вызвано временной болезнью, </a:t>
            </a:r>
            <a:r>
              <a:rPr lang="ru-RU" sz="2800" dirty="0" smtClean="0">
                <a:latin typeface="Times New Roman"/>
                <a:ea typeface="Calibri"/>
                <a:cs typeface="Times New Roman"/>
              </a:rPr>
              <a:t>нервными расстройством</a:t>
            </a:r>
            <a:r>
              <a:rPr lang="ru-RU" sz="2800" dirty="0">
                <a:latin typeface="Times New Roman"/>
                <a:ea typeface="Calibri"/>
                <a:cs typeface="Times New Roman"/>
              </a:rPr>
              <a:t>, </a:t>
            </a:r>
            <a:r>
              <a:rPr lang="ru-RU" sz="2800" dirty="0" smtClean="0">
                <a:latin typeface="Times New Roman"/>
                <a:ea typeface="Calibri"/>
                <a:cs typeface="Times New Roman"/>
              </a:rPr>
              <a:t>проблемами  в семье</a:t>
            </a:r>
            <a:r>
              <a:rPr lang="ru-RU" sz="2800" dirty="0">
                <a:latin typeface="Times New Roman"/>
                <a:ea typeface="Calibri"/>
                <a:cs typeface="Times New Roman"/>
              </a:rPr>
              <a:t>.</a:t>
            </a:r>
            <a:endParaRPr lang="ru-RU" sz="2800" dirty="0">
              <a:effectLst/>
              <a:latin typeface="Calibri"/>
              <a:ea typeface="Calibri"/>
              <a:cs typeface="Times New Roman"/>
            </a:endParaRPr>
          </a:p>
        </p:txBody>
      </p:sp>
    </p:spTree>
    <p:extLst>
      <p:ext uri="{BB962C8B-B14F-4D97-AF65-F5344CB8AC3E}">
        <p14:creationId xmlns:p14="http://schemas.microsoft.com/office/powerpoint/2010/main" val="3482546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270892"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11560" y="188640"/>
            <a:ext cx="6912768" cy="5693866"/>
          </a:xfrm>
          <a:prstGeom prst="rect">
            <a:avLst/>
          </a:prstGeom>
        </p:spPr>
        <p:txBody>
          <a:bodyPr wrap="square">
            <a:spAutoFit/>
          </a:bodyPr>
          <a:lstStyle/>
          <a:p>
            <a:r>
              <a:rPr lang="ru-RU" sz="2800" dirty="0">
                <a:latin typeface="Times New Roman"/>
                <a:ea typeface="Times New Roman"/>
              </a:rPr>
              <a:t>Можно предложить помыть посуду, предоставив в распоряжение ребенка пластиковые предметы, или постирать белье (объяснить и показать  предварительно все процессы: смачивание,  намыливание, перетирание, полоскание, отжимание); собирание разрезных картинок; разбор круп, нанизывание  бусинок и так </a:t>
            </a:r>
            <a:r>
              <a:rPr lang="ru-RU" sz="2800" dirty="0" smtClean="0">
                <a:latin typeface="Times New Roman"/>
                <a:ea typeface="Times New Roman"/>
              </a:rPr>
              <a:t>далее. Можно </a:t>
            </a:r>
            <a:r>
              <a:rPr lang="ru-RU" sz="2800" dirty="0">
                <a:latin typeface="Times New Roman"/>
                <a:ea typeface="Times New Roman"/>
              </a:rPr>
              <a:t>выполнить интересное для детей задание «Рисунок на манной крупе». Высыпаем манную крупу тонким равномерным слоем на яркий одноцветный поднос</a:t>
            </a:r>
            <a:r>
              <a:rPr lang="ru-RU" sz="2800" dirty="0" smtClean="0">
                <a:latin typeface="Times New Roman"/>
                <a:ea typeface="Times New Roman"/>
              </a:rPr>
              <a:t>.</a:t>
            </a:r>
            <a:endParaRPr lang="ru-RU" sz="2800" dirty="0"/>
          </a:p>
        </p:txBody>
      </p:sp>
    </p:spTree>
    <p:extLst>
      <p:ext uri="{BB962C8B-B14F-4D97-AF65-F5344CB8AC3E}">
        <p14:creationId xmlns:p14="http://schemas.microsoft.com/office/powerpoint/2010/main" val="1719788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096431"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683568" y="260648"/>
            <a:ext cx="6954342" cy="6774162"/>
          </a:xfrm>
          <a:prstGeom prst="rect">
            <a:avLst/>
          </a:prstGeom>
        </p:spPr>
        <p:txBody>
          <a:bodyPr wrap="square">
            <a:spAutoFit/>
          </a:bodyPr>
          <a:lstStyle/>
          <a:p>
            <a:pPr>
              <a:spcAft>
                <a:spcPts val="0"/>
              </a:spcAft>
            </a:pPr>
            <a:r>
              <a:rPr lang="ru-RU" sz="2800" dirty="0">
                <a:latin typeface="Times New Roman"/>
                <a:ea typeface="Calibri"/>
                <a:cs typeface="Times New Roman"/>
              </a:rPr>
              <a:t>Значит любой изъян в буквах, или в почерке надо рассматривать как сигнал тревоги.</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Но мы учителя, работая над почерком, можем формировать характер.</a:t>
            </a:r>
            <a:endParaRPr lang="ru-RU" sz="2800" dirty="0">
              <a:latin typeface="Calibri"/>
              <a:ea typeface="Calibri"/>
              <a:cs typeface="Times New Roman"/>
            </a:endParaRPr>
          </a:p>
          <a:p>
            <a:pPr>
              <a:spcAft>
                <a:spcPts val="0"/>
              </a:spcAft>
            </a:pPr>
            <a:r>
              <a:rPr lang="ru-RU" sz="2800" dirty="0">
                <a:latin typeface="Times New Roman"/>
                <a:ea typeface="Calibri"/>
                <a:cs typeface="Times New Roman"/>
              </a:rPr>
              <a:t>Каллиграфия соответствует правильному эстетическому развитию школьника,   воспитывает в нем аккуратность, трудолюбие, терпение, опрятность,  добросовестное и старательное отношение к выполнению любой работы</a:t>
            </a:r>
            <a:r>
              <a:rPr lang="ru-RU" sz="2800" dirty="0" smtClean="0">
                <a:latin typeface="Times New Roman"/>
                <a:ea typeface="Calibri"/>
                <a:cs typeface="Times New Roman"/>
              </a:rPr>
              <a:t>.</a:t>
            </a:r>
            <a:r>
              <a:rPr lang="ru-RU" sz="2800" dirty="0">
                <a:latin typeface="Times New Roman"/>
                <a:ea typeface="Times New Roman"/>
                <a:cs typeface="Times New Roman"/>
              </a:rPr>
              <a:t> Красивый каллиграфический почерк  повышает успеваемость учащихся. Аккуратное и правильное </a:t>
            </a:r>
            <a:r>
              <a:rPr lang="ru-RU" sz="2800" dirty="0" smtClean="0">
                <a:latin typeface="Times New Roman"/>
                <a:ea typeface="Times New Roman"/>
                <a:cs typeface="Times New Roman"/>
              </a:rPr>
              <a:t>письмо настраивает </a:t>
            </a:r>
          </a:p>
          <a:p>
            <a:pPr>
              <a:spcAft>
                <a:spcPts val="0"/>
              </a:spcAft>
            </a:pPr>
            <a:r>
              <a:rPr lang="ru-RU" sz="2800" dirty="0" smtClean="0">
                <a:latin typeface="Times New Roman"/>
                <a:ea typeface="Times New Roman"/>
                <a:cs typeface="Times New Roman"/>
              </a:rPr>
              <a:t>учителя </a:t>
            </a:r>
            <a:r>
              <a:rPr lang="ru-RU" sz="2800" dirty="0">
                <a:latin typeface="Times New Roman"/>
                <a:ea typeface="Times New Roman"/>
                <a:cs typeface="Times New Roman"/>
              </a:rPr>
              <a:t>на хорошую отметку. </a:t>
            </a:r>
            <a:endParaRPr lang="ru-RU" sz="2000" dirty="0">
              <a:latin typeface="Calibri"/>
              <a:ea typeface="Calibri"/>
              <a:cs typeface="Times New Roman"/>
            </a:endParaRPr>
          </a:p>
          <a:p>
            <a:pPr algn="just">
              <a:lnSpc>
                <a:spcPts val="1200"/>
              </a:lnSpc>
              <a:spcAft>
                <a:spcPts val="0"/>
              </a:spcAft>
            </a:pPr>
            <a:r>
              <a:rPr lang="ru-RU" sz="2400" dirty="0">
                <a:latin typeface="Times New Roman"/>
                <a:ea typeface="Times New Roman"/>
                <a:cs typeface="Times New Roman"/>
              </a:rPr>
              <a:t> </a:t>
            </a:r>
            <a:endParaRPr lang="ru-RU" sz="2000" dirty="0">
              <a:latin typeface="Calibri"/>
              <a:ea typeface="Calibri"/>
              <a:cs typeface="Times New Roman"/>
            </a:endParaRPr>
          </a:p>
          <a:p>
            <a:pPr algn="just">
              <a:lnSpc>
                <a:spcPct val="115000"/>
              </a:lnSpc>
              <a:spcAft>
                <a:spcPts val="0"/>
              </a:spcAft>
            </a:pPr>
            <a:endParaRPr lang="ru-RU" sz="2800" dirty="0" smtClean="0">
              <a:latin typeface="Times New Roman"/>
              <a:ea typeface="Calibri"/>
              <a:cs typeface="Times New Roman"/>
            </a:endParaRPr>
          </a:p>
        </p:txBody>
      </p:sp>
    </p:spTree>
    <p:extLst>
      <p:ext uri="{BB962C8B-B14F-4D97-AF65-F5344CB8AC3E}">
        <p14:creationId xmlns:p14="http://schemas.microsoft.com/office/powerpoint/2010/main" val="12967091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37502"/>
            <a:ext cx="3497958" cy="369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15616" y="548680"/>
            <a:ext cx="6048672" cy="2640723"/>
          </a:xfrm>
          <a:prstGeom prst="rect">
            <a:avLst/>
          </a:prstGeom>
        </p:spPr>
        <p:txBody>
          <a:bodyPr wrap="square">
            <a:spAutoFit/>
          </a:bodyPr>
          <a:lstStyle/>
          <a:p>
            <a:pPr>
              <a:lnSpc>
                <a:spcPct val="115000"/>
              </a:lnSpc>
              <a:spcAft>
                <a:spcPts val="1000"/>
              </a:spcAft>
            </a:pPr>
            <a:r>
              <a:rPr lang="ru-RU" sz="7200" b="1" i="1" dirty="0">
                <a:solidFill>
                  <a:srgbClr val="002060"/>
                </a:solidFill>
                <a:latin typeface="Times New Roman"/>
                <a:ea typeface="Times New Roman"/>
                <a:cs typeface="Times New Roman"/>
              </a:rPr>
              <a:t>СПАСИБО</a:t>
            </a:r>
            <a:r>
              <a:rPr lang="ru-RU" sz="7200" b="1" i="1" dirty="0">
                <a:solidFill>
                  <a:srgbClr val="002060"/>
                </a:solidFill>
                <a:latin typeface="Vivaldi"/>
                <a:ea typeface="Times New Roman"/>
                <a:cs typeface="Times New Roman"/>
              </a:rPr>
              <a:t> </a:t>
            </a:r>
            <a:r>
              <a:rPr lang="ru-RU" sz="7200" b="1" i="1" dirty="0" smtClean="0">
                <a:solidFill>
                  <a:srgbClr val="002060"/>
                </a:solidFill>
                <a:latin typeface="Times New Roman"/>
                <a:ea typeface="Times New Roman"/>
                <a:cs typeface="Times New Roman"/>
              </a:rPr>
              <a:t>ЗА ВНИМАНИЕ! </a:t>
            </a:r>
            <a:r>
              <a:rPr lang="ru-RU" sz="7200" b="1" i="1" dirty="0" smtClean="0">
                <a:solidFill>
                  <a:srgbClr val="002060"/>
                </a:solidFill>
                <a:latin typeface="Vivaldi"/>
                <a:ea typeface="Times New Roman"/>
                <a:cs typeface="Times New Roman"/>
              </a:rPr>
              <a:t> </a:t>
            </a:r>
            <a:endParaRPr lang="ru-RU" sz="7200" dirty="0">
              <a:effectLst/>
              <a:latin typeface="Calibri"/>
              <a:ea typeface="Times New Roman"/>
              <a:cs typeface="Times New Roman"/>
            </a:endParaRPr>
          </a:p>
        </p:txBody>
      </p:sp>
    </p:spTree>
    <p:extLst>
      <p:ext uri="{BB962C8B-B14F-4D97-AF65-F5344CB8AC3E}">
        <p14:creationId xmlns:p14="http://schemas.microsoft.com/office/powerpoint/2010/main" val="12967091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096431"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686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92"/>
            <a:ext cx="9165704" cy="690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335" y="5229200"/>
            <a:ext cx="12985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39552" y="188640"/>
            <a:ext cx="7098358" cy="6124754"/>
          </a:xfrm>
          <a:prstGeom prst="rect">
            <a:avLst/>
          </a:prstGeom>
        </p:spPr>
        <p:txBody>
          <a:bodyPr wrap="square">
            <a:spAutoFit/>
          </a:bodyPr>
          <a:lstStyle/>
          <a:p>
            <a:pPr lvl="0"/>
            <a:r>
              <a:rPr lang="ru-RU" sz="2800" dirty="0" smtClean="0">
                <a:solidFill>
                  <a:prstClr val="black"/>
                </a:solidFill>
                <a:latin typeface="Times New Roman"/>
                <a:ea typeface="Times New Roman"/>
              </a:rPr>
              <a:t> Ребёнок </a:t>
            </a:r>
            <a:r>
              <a:rPr lang="ru-RU" sz="2800" dirty="0">
                <a:solidFill>
                  <a:prstClr val="black"/>
                </a:solidFill>
                <a:latin typeface="Times New Roman"/>
                <a:ea typeface="Times New Roman"/>
              </a:rPr>
              <a:t>рисует на подносе </a:t>
            </a:r>
            <a:r>
              <a:rPr lang="ru-RU" sz="2800" dirty="0" smtClean="0">
                <a:solidFill>
                  <a:prstClr val="black"/>
                </a:solidFill>
                <a:latin typeface="Times New Roman"/>
                <a:ea typeface="Times New Roman"/>
              </a:rPr>
              <a:t>любые несложные предметы, фигуры или символы (мяч, дождик, волны, зайца, буквы, цифры).</a:t>
            </a:r>
            <a:r>
              <a:rPr lang="ru-RU" sz="2800" dirty="0">
                <a:latin typeface="Times New Roman"/>
                <a:ea typeface="Times New Roman"/>
                <a:cs typeface="Times New Roman"/>
              </a:rPr>
              <a:t> </a:t>
            </a:r>
            <a:endParaRPr lang="ru-RU" sz="2800" dirty="0" smtClean="0">
              <a:latin typeface="Times New Roman"/>
              <a:ea typeface="Times New Roman"/>
              <a:cs typeface="Times New Roman"/>
            </a:endParaRPr>
          </a:p>
          <a:p>
            <a:pPr lvl="0"/>
            <a:r>
              <a:rPr lang="ru-RU" sz="2800" dirty="0" smtClean="0">
                <a:latin typeface="Times New Roman"/>
                <a:ea typeface="Times New Roman"/>
                <a:cs typeface="Times New Roman"/>
              </a:rPr>
              <a:t>    Для </a:t>
            </a:r>
            <a:r>
              <a:rPr lang="ru-RU" sz="2800" dirty="0">
                <a:latin typeface="Times New Roman"/>
                <a:ea typeface="Times New Roman"/>
                <a:cs typeface="Times New Roman"/>
              </a:rPr>
              <a:t>мальчиков намного интереснее будут «настоящие» мужские занятия - завинчивание болтов и гаек</a:t>
            </a:r>
            <a:r>
              <a:rPr lang="ru-RU" sz="2800" dirty="0" smtClean="0">
                <a:latin typeface="Times New Roman"/>
                <a:ea typeface="Times New Roman"/>
                <a:cs typeface="Times New Roman"/>
              </a:rPr>
              <a:t>.  Для </a:t>
            </a:r>
            <a:r>
              <a:rPr lang="ru-RU" sz="2800" dirty="0">
                <a:latin typeface="Times New Roman"/>
                <a:ea typeface="Times New Roman"/>
                <a:cs typeface="Times New Roman"/>
              </a:rPr>
              <a:t>игр можно использовать как настоящие болты, так и игрушечные наборы развинчивающихся </a:t>
            </a:r>
            <a:r>
              <a:rPr lang="ru-RU" sz="2800" dirty="0" smtClean="0">
                <a:latin typeface="Times New Roman"/>
                <a:ea typeface="Times New Roman"/>
                <a:cs typeface="Times New Roman"/>
              </a:rPr>
              <a:t>на </a:t>
            </a:r>
            <a:r>
              <a:rPr lang="ru-RU" sz="2800" dirty="0">
                <a:latin typeface="Times New Roman"/>
                <a:ea typeface="Times New Roman"/>
                <a:cs typeface="Times New Roman"/>
              </a:rPr>
              <a:t>детали машинок, </a:t>
            </a:r>
            <a:r>
              <a:rPr lang="ru-RU" sz="2800" dirty="0" smtClean="0">
                <a:latin typeface="Times New Roman"/>
                <a:ea typeface="Times New Roman"/>
                <a:cs typeface="Times New Roman"/>
              </a:rPr>
              <a:t>строительных инструментов </a:t>
            </a:r>
            <a:r>
              <a:rPr lang="ru-RU" sz="2800" dirty="0">
                <a:latin typeface="Times New Roman"/>
                <a:ea typeface="Times New Roman"/>
                <a:cs typeface="Times New Roman"/>
              </a:rPr>
              <a:t>и конструкторов</a:t>
            </a:r>
            <a:r>
              <a:rPr lang="ru-RU" sz="2800" dirty="0" smtClean="0">
                <a:latin typeface="Times New Roman"/>
                <a:ea typeface="Times New Roman"/>
                <a:cs typeface="Times New Roman"/>
              </a:rPr>
              <a:t>.</a:t>
            </a:r>
            <a:endParaRPr lang="ru-RU" sz="2000" dirty="0">
              <a:latin typeface="Calibri"/>
              <a:ea typeface="Calibri"/>
              <a:cs typeface="Times New Roman"/>
            </a:endParaRPr>
          </a:p>
          <a:p>
            <a:pPr>
              <a:spcAft>
                <a:spcPts val="0"/>
              </a:spcAft>
            </a:pPr>
            <a:r>
              <a:rPr lang="ru-RU" sz="2800" dirty="0" smtClean="0">
                <a:latin typeface="Times New Roman"/>
                <a:ea typeface="Times New Roman"/>
              </a:rPr>
              <a:t>      Уровень </a:t>
            </a:r>
            <a:r>
              <a:rPr lang="ru-RU" sz="2800" dirty="0">
                <a:latin typeface="Times New Roman"/>
                <a:ea typeface="Times New Roman"/>
              </a:rPr>
              <a:t>развития мелкой моторики - один из показателей интеллектуальной готовности ребенка к школьному </a:t>
            </a:r>
            <a:endParaRPr lang="ru-RU" sz="2800" dirty="0" smtClean="0">
              <a:latin typeface="Times New Roman"/>
              <a:ea typeface="Times New Roman"/>
            </a:endParaRPr>
          </a:p>
          <a:p>
            <a:pPr>
              <a:spcAft>
                <a:spcPts val="0"/>
              </a:spcAft>
            </a:pPr>
            <a:r>
              <a:rPr lang="ru-RU" sz="2800" dirty="0" smtClean="0">
                <a:latin typeface="Times New Roman"/>
                <a:ea typeface="Times New Roman"/>
              </a:rPr>
              <a:t>обучению.</a:t>
            </a:r>
            <a:r>
              <a:rPr lang="ru-RU" sz="2800" dirty="0">
                <a:latin typeface="Times New Roman"/>
                <a:ea typeface="Times New Roman"/>
                <a:cs typeface="Times New Roman"/>
              </a:rPr>
              <a:t> </a:t>
            </a:r>
            <a:endParaRPr lang="ru-RU" sz="2800" dirty="0">
              <a:solidFill>
                <a:prstClr val="black"/>
              </a:solidFill>
            </a:endParaRPr>
          </a:p>
        </p:txBody>
      </p:sp>
    </p:spTree>
    <p:extLst>
      <p:ext uri="{BB962C8B-B14F-4D97-AF65-F5344CB8AC3E}">
        <p14:creationId xmlns:p14="http://schemas.microsoft.com/office/powerpoint/2010/main" val="1291643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5229200"/>
            <a:ext cx="227382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827584" y="260648"/>
            <a:ext cx="6552728" cy="4832092"/>
          </a:xfrm>
          <a:prstGeom prst="rect">
            <a:avLst/>
          </a:prstGeom>
        </p:spPr>
        <p:txBody>
          <a:bodyPr wrap="square">
            <a:spAutoFit/>
          </a:bodyPr>
          <a:lstStyle/>
          <a:p>
            <a:pPr>
              <a:spcAft>
                <a:spcPts val="0"/>
              </a:spcAft>
            </a:pPr>
            <a:r>
              <a:rPr lang="ru-RU" sz="2800" dirty="0">
                <a:latin typeface="Times New Roman"/>
                <a:ea typeface="Times New Roman"/>
                <a:cs typeface="Times New Roman"/>
              </a:rPr>
              <a:t>Обычно ребенок, имеющий высокий уровень развития мелкой моторики, умеет логически рассуждать, у него достаточно хорошо развиты память, мышление, внимание, связная речь.</a:t>
            </a:r>
            <a:endParaRPr lang="ru-RU" sz="2800" dirty="0">
              <a:latin typeface="Calibri"/>
              <a:ea typeface="Calibri"/>
              <a:cs typeface="Times New Roman"/>
            </a:endParaRPr>
          </a:p>
          <a:p>
            <a:pPr>
              <a:spcAft>
                <a:spcPts val="0"/>
              </a:spcAft>
            </a:pPr>
            <a:r>
              <a:rPr lang="ru-RU" sz="2800" dirty="0">
                <a:latin typeface="Times New Roman"/>
                <a:ea typeface="Times New Roman"/>
                <a:cs typeface="Times New Roman"/>
              </a:rPr>
              <a:t>       Навык письма - это двигательный навык, и формируется он одновременно с умственным развитием.</a:t>
            </a:r>
            <a:endParaRPr lang="ru-RU" sz="2800" dirty="0">
              <a:latin typeface="Calibri"/>
              <a:ea typeface="Calibri"/>
              <a:cs typeface="Times New Roman"/>
            </a:endParaRPr>
          </a:p>
          <a:p>
            <a:pPr>
              <a:spcAft>
                <a:spcPts val="0"/>
              </a:spcAft>
            </a:pPr>
            <a:r>
              <a:rPr lang="ru-RU" sz="2800" dirty="0" smtClean="0">
                <a:latin typeface="Times New Roman"/>
                <a:ea typeface="Times New Roman"/>
                <a:cs typeface="Times New Roman"/>
              </a:rPr>
              <a:t>        Разборчивый почерк повышает оценку преподавателя и в результате - самооценку самого школьника</a:t>
            </a:r>
            <a:r>
              <a:rPr lang="ru-RU" dirty="0" smtClean="0">
                <a:latin typeface="Times New Roman"/>
                <a:ea typeface="Times New Roman"/>
                <a:cs typeface="Times New Roman"/>
              </a:rPr>
              <a:t>.</a:t>
            </a:r>
            <a:endParaRPr lang="ru-RU" sz="1400" dirty="0">
              <a:effectLst/>
              <a:latin typeface="Calibri"/>
              <a:ea typeface="Calibri"/>
              <a:cs typeface="Times New Roman"/>
            </a:endParaRPr>
          </a:p>
        </p:txBody>
      </p:sp>
    </p:spTree>
    <p:extLst>
      <p:ext uri="{BB962C8B-B14F-4D97-AF65-F5344CB8AC3E}">
        <p14:creationId xmlns:p14="http://schemas.microsoft.com/office/powerpoint/2010/main" val="28458817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1.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43.xml.rels><?xml version="1.0" encoding="UTF-8" standalone="yes"?>
<Relationships xmlns="http://schemas.openxmlformats.org/package/2006/relationships"><Relationship Id="rId1" Type="http://schemas.openxmlformats.org/officeDocument/2006/relationships/image" Target="../media/image1.jpeg"/></Relationships>
</file>

<file path=ppt/theme/_rels/theme44.xml.rels><?xml version="1.0" encoding="UTF-8" standalone="yes"?>
<Relationships xmlns="http://schemas.openxmlformats.org/package/2006/relationships"><Relationship Id="rId1" Type="http://schemas.openxmlformats.org/officeDocument/2006/relationships/image" Target="../media/image1.jpeg"/></Relationships>
</file>

<file path=ppt/theme/_rels/theme45.xml.rels><?xml version="1.0" encoding="UTF-8" standalone="yes"?>
<Relationships xmlns="http://schemas.openxmlformats.org/package/2006/relationships"><Relationship Id="rId1" Type="http://schemas.openxmlformats.org/officeDocument/2006/relationships/image" Target="../media/image1.jpeg"/></Relationships>
</file>

<file path=ppt/theme/_rels/theme46.xml.rels><?xml version="1.0" encoding="UTF-8" standalone="yes"?>
<Relationships xmlns="http://schemas.openxmlformats.org/package/2006/relationships"><Relationship Id="rId1" Type="http://schemas.openxmlformats.org/officeDocument/2006/relationships/image" Target="../media/image1.jpeg"/></Relationships>
</file>

<file path=ppt/theme/_rels/theme47.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9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0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1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2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3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14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16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17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15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18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19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1.xml><?xml version="1.0" encoding="utf-8"?>
<a:theme xmlns:a="http://schemas.openxmlformats.org/drawingml/2006/main" name="20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2.xml><?xml version="1.0" encoding="utf-8"?>
<a:theme xmlns:a="http://schemas.openxmlformats.org/drawingml/2006/main" name="21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3.xml><?xml version="1.0" encoding="utf-8"?>
<a:theme xmlns:a="http://schemas.openxmlformats.org/drawingml/2006/main" name="22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4.xml><?xml version="1.0" encoding="utf-8"?>
<a:theme xmlns:a="http://schemas.openxmlformats.org/drawingml/2006/main" name="23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5.xml><?xml version="1.0" encoding="utf-8"?>
<a:theme xmlns:a="http://schemas.openxmlformats.org/drawingml/2006/main" name="24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6.xml><?xml version="1.0" encoding="utf-8"?>
<a:theme xmlns:a="http://schemas.openxmlformats.org/drawingml/2006/main" name="25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7.xml><?xml version="1.0" encoding="utf-8"?>
<a:theme xmlns:a="http://schemas.openxmlformats.org/drawingml/2006/main" name="26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8.xml><?xml version="1.0" encoding="utf-8"?>
<a:theme xmlns:a="http://schemas.openxmlformats.org/drawingml/2006/main" name="27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9.xml><?xml version="1.0" encoding="utf-8"?>
<a:theme xmlns:a="http://schemas.openxmlformats.org/drawingml/2006/main" name="28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0.xml><?xml version="1.0" encoding="utf-8"?>
<a:theme xmlns:a="http://schemas.openxmlformats.org/drawingml/2006/main" name="29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1.xml><?xml version="1.0" encoding="utf-8"?>
<a:theme xmlns:a="http://schemas.openxmlformats.org/drawingml/2006/main" name="30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2.xml><?xml version="1.0" encoding="utf-8"?>
<a:theme xmlns:a="http://schemas.openxmlformats.org/drawingml/2006/main" name="31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3.xml><?xml version="1.0" encoding="utf-8"?>
<a:theme xmlns:a="http://schemas.openxmlformats.org/drawingml/2006/main" name="32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4.xml><?xml version="1.0" encoding="utf-8"?>
<a:theme xmlns:a="http://schemas.openxmlformats.org/drawingml/2006/main" name="33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5.xml><?xml version="1.0" encoding="utf-8"?>
<a:theme xmlns:a="http://schemas.openxmlformats.org/drawingml/2006/main" name="34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6.xml><?xml version="1.0" encoding="utf-8"?>
<a:theme xmlns:a="http://schemas.openxmlformats.org/drawingml/2006/main" name="35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7.xml><?xml version="1.0" encoding="utf-8"?>
<a:theme xmlns:a="http://schemas.openxmlformats.org/drawingml/2006/main" name="36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8.xml><?xml version="1.0" encoding="utf-8"?>
<a:theme xmlns:a="http://schemas.openxmlformats.org/drawingml/2006/main" name="37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39.xml><?xml version="1.0" encoding="utf-8"?>
<a:theme xmlns:a="http://schemas.openxmlformats.org/drawingml/2006/main" name="38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0.xml><?xml version="1.0" encoding="utf-8"?>
<a:theme xmlns:a="http://schemas.openxmlformats.org/drawingml/2006/main" name="39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1.xml><?xml version="1.0" encoding="utf-8"?>
<a:theme xmlns:a="http://schemas.openxmlformats.org/drawingml/2006/main" name="40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2.xml><?xml version="1.0" encoding="utf-8"?>
<a:theme xmlns:a="http://schemas.openxmlformats.org/drawingml/2006/main" name="41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3.xml><?xml version="1.0" encoding="utf-8"?>
<a:theme xmlns:a="http://schemas.openxmlformats.org/drawingml/2006/main" name="42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4.xml><?xml version="1.0" encoding="utf-8"?>
<a:theme xmlns:a="http://schemas.openxmlformats.org/drawingml/2006/main" name="43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5.xml><?xml version="1.0" encoding="utf-8"?>
<a:theme xmlns:a="http://schemas.openxmlformats.org/drawingml/2006/main" name="44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6.xml><?xml version="1.0" encoding="utf-8"?>
<a:theme xmlns:a="http://schemas.openxmlformats.org/drawingml/2006/main" name="45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7.xml><?xml version="1.0" encoding="utf-8"?>
<a:theme xmlns:a="http://schemas.openxmlformats.org/drawingml/2006/main" name="46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4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6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8_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743</TotalTime>
  <Words>3348</Words>
  <Application>Microsoft Office PowerPoint</Application>
  <PresentationFormat>Экран (4:3)</PresentationFormat>
  <Paragraphs>278</Paragraphs>
  <Slides>72</Slides>
  <Notes>0</Notes>
  <HiddenSlides>0</HiddenSlides>
  <MMClips>0</MMClips>
  <ScaleCrop>false</ScaleCrop>
  <HeadingPairs>
    <vt:vector size="4" baseType="variant">
      <vt:variant>
        <vt:lpstr>Тема</vt:lpstr>
      </vt:variant>
      <vt:variant>
        <vt:i4>47</vt:i4>
      </vt:variant>
      <vt:variant>
        <vt:lpstr>Заголовки слайдов</vt:lpstr>
      </vt:variant>
      <vt:variant>
        <vt:i4>72</vt:i4>
      </vt:variant>
    </vt:vector>
  </HeadingPairs>
  <TitlesOfParts>
    <vt:vector size="119" baseType="lpstr">
      <vt:lpstr>Аптека</vt:lpstr>
      <vt:lpstr>1_Аптека</vt:lpstr>
      <vt:lpstr>2_Аптека</vt:lpstr>
      <vt:lpstr>3_Аптека</vt:lpstr>
      <vt:lpstr>4_Аптека</vt:lpstr>
      <vt:lpstr>5_Аптека</vt:lpstr>
      <vt:lpstr>6_Аптека</vt:lpstr>
      <vt:lpstr>7_Аптека</vt:lpstr>
      <vt:lpstr>8_Аптека</vt:lpstr>
      <vt:lpstr>9_Аптека</vt:lpstr>
      <vt:lpstr>10_Аптека</vt:lpstr>
      <vt:lpstr>11_Аптека</vt:lpstr>
      <vt:lpstr>12_Аптека</vt:lpstr>
      <vt:lpstr>13_Аптека</vt:lpstr>
      <vt:lpstr>14_Аптека</vt:lpstr>
      <vt:lpstr>16_Аптека</vt:lpstr>
      <vt:lpstr>17_Аптека</vt:lpstr>
      <vt:lpstr>15_Аптека</vt:lpstr>
      <vt:lpstr>18_Аптека</vt:lpstr>
      <vt:lpstr>19_Аптека</vt:lpstr>
      <vt:lpstr>20_Аптека</vt:lpstr>
      <vt:lpstr>21_Аптека</vt:lpstr>
      <vt:lpstr>22_Аптека</vt:lpstr>
      <vt:lpstr>23_Аптека</vt:lpstr>
      <vt:lpstr>24_Аптека</vt:lpstr>
      <vt:lpstr>25_Аптека</vt:lpstr>
      <vt:lpstr>26_Аптека</vt:lpstr>
      <vt:lpstr>27_Аптека</vt:lpstr>
      <vt:lpstr>28_Аптека</vt:lpstr>
      <vt:lpstr>29_Аптека</vt:lpstr>
      <vt:lpstr>30_Аптека</vt:lpstr>
      <vt:lpstr>31_Аптека</vt:lpstr>
      <vt:lpstr>32_Аптека</vt:lpstr>
      <vt:lpstr>33_Аптека</vt:lpstr>
      <vt:lpstr>34_Аптека</vt:lpstr>
      <vt:lpstr>35_Аптека</vt:lpstr>
      <vt:lpstr>36_Аптека</vt:lpstr>
      <vt:lpstr>37_Аптека</vt:lpstr>
      <vt:lpstr>38_Аптека</vt:lpstr>
      <vt:lpstr>39_Аптека</vt:lpstr>
      <vt:lpstr>40_Аптека</vt:lpstr>
      <vt:lpstr>41_Аптека</vt:lpstr>
      <vt:lpstr>42_Аптека</vt:lpstr>
      <vt:lpstr>43_Аптека</vt:lpstr>
      <vt:lpstr>44_Аптека</vt:lpstr>
      <vt:lpstr>45_Аптека</vt:lpstr>
      <vt:lpstr>46_Аптека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61</cp:revision>
  <dcterms:created xsi:type="dcterms:W3CDTF">2017-12-08T16:57:20Z</dcterms:created>
  <dcterms:modified xsi:type="dcterms:W3CDTF">2017-12-10T10:44:29Z</dcterms:modified>
</cp:coreProperties>
</file>