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8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1" r:id="rId35"/>
    <p:sldId id="29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1F67-2E53-411D-8215-999B4ADBD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5CA9-04DA-401F-B523-A8B744462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69E50-5A59-4E63-8E90-B803EA575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F35C-5ECD-444F-A595-3605136FF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2762-ADEE-4E21-9078-983FD616D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4668-D5CE-4C59-8F22-52FC4FBB5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77D1-6406-4541-8331-19E5A9ED5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D8E3-458D-45DB-8BBF-C1E0BF707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EB24-942D-4402-A437-3E5110645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F312-E707-48ED-A005-37FC4F129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8F36-5D46-4DBA-94F4-60301E4CD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6716B96-B65B-4643-B663-EF281ADB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997075"/>
            <a:ext cx="6096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86200"/>
            <a:ext cx="6096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Пищевые отравления  </a:t>
            </a:r>
          </a:p>
        </p:txBody>
      </p:sp>
      <p:pic>
        <p:nvPicPr>
          <p:cNvPr id="3076" name="Picture 4" descr="2cae3ef6c5ee378164a30737a2e6ed4c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24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2705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u="sng" smtClean="0"/>
              <a:t>Вызвать отравление может хлеб приготовленный из зерна ядовитых сорняков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Спорынья</a:t>
            </a:r>
          </a:p>
          <a:p>
            <a:pPr eaLnBrk="1" hangingPunct="1">
              <a:defRPr/>
            </a:pPr>
            <a:r>
              <a:rPr lang="ru-RU" smtClean="0"/>
              <a:t>Куколь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Плевел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13316" name="Picture 4" descr="кук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718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плев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8768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спорынь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3716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362200"/>
            <a:ext cx="5257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При несоблюдении правил хранения ядовитым может оказаться </a:t>
            </a:r>
            <a:r>
              <a:rPr lang="ru-RU" sz="2400" b="1" u="sng" smtClean="0"/>
              <a:t>перезимовавший проросший и позеленевший картофель</a:t>
            </a:r>
          </a:p>
        </p:txBody>
      </p:sp>
      <p:pic>
        <p:nvPicPr>
          <p:cNvPr id="14339" name="Picture 5" descr="16410_200706231024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7042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694610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38400"/>
            <a:ext cx="742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49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12674297605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590800"/>
            <a:ext cx="2209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203380_sour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4958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1679077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724400"/>
            <a:ext cx="2362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Признаки отравления ( обычно возникают через несколько часов, реже через сутки и более)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Рвота</a:t>
            </a:r>
          </a:p>
          <a:p>
            <a:pPr eaLnBrk="1" hangingPunct="1">
              <a:defRPr/>
            </a:pPr>
            <a:r>
              <a:rPr lang="ru-RU" smtClean="0"/>
              <a:t>Боль в животе</a:t>
            </a:r>
          </a:p>
          <a:p>
            <a:pPr eaLnBrk="1" hangingPunct="1">
              <a:defRPr/>
            </a:pPr>
            <a:r>
              <a:rPr lang="ru-RU" smtClean="0"/>
              <a:t>Понос</a:t>
            </a:r>
          </a:p>
          <a:p>
            <a:pPr eaLnBrk="1" hangingPunct="1">
              <a:defRPr/>
            </a:pPr>
            <a:r>
              <a:rPr lang="ru-RU" smtClean="0"/>
              <a:t>Головная боль</a:t>
            </a:r>
          </a:p>
          <a:p>
            <a:pPr eaLnBrk="1" hangingPunct="1">
              <a:defRPr/>
            </a:pPr>
            <a:r>
              <a:rPr lang="ru-RU" smtClean="0"/>
              <a:t>Головокружение</a:t>
            </a:r>
          </a:p>
          <a:p>
            <a:pPr eaLnBrk="1" hangingPunct="1">
              <a:defRPr/>
            </a:pPr>
            <a:r>
              <a:rPr lang="ru-RU" smtClean="0"/>
              <a:t>Боль в мышцах, общая слабость</a:t>
            </a:r>
          </a:p>
        </p:txBody>
      </p:sp>
      <p:pic>
        <p:nvPicPr>
          <p:cNvPr id="15364" name="Picture 4" descr="боль в мышц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28800"/>
            <a:ext cx="1752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ea6d3965c80008f60ba7a6a4c532e200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438400"/>
            <a:ext cx="2438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6482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Оказание помощи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Промывание желудка</a:t>
            </a:r>
          </a:p>
          <a:p>
            <a:pPr eaLnBrk="1" hangingPunct="1">
              <a:defRPr/>
            </a:pPr>
            <a:r>
              <a:rPr lang="ru-RU" smtClean="0"/>
              <a:t>Грелка на живот</a:t>
            </a:r>
          </a:p>
          <a:p>
            <a:pPr eaLnBrk="1" hangingPunct="1">
              <a:defRPr/>
            </a:pPr>
            <a:r>
              <a:rPr lang="ru-RU" smtClean="0"/>
              <a:t>Обильное горячее питье</a:t>
            </a:r>
          </a:p>
          <a:p>
            <a:pPr eaLnBrk="1" hangingPunct="1">
              <a:defRPr/>
            </a:pPr>
            <a:r>
              <a:rPr lang="ru-RU" smtClean="0"/>
              <a:t>При слабости – крепкий кофе или чай</a:t>
            </a:r>
          </a:p>
        </p:txBody>
      </p:sp>
      <p:pic>
        <p:nvPicPr>
          <p:cNvPr id="16388" name="Picture 4" descr="1250237166_08_po4em_tablet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6096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684786_1094362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1255607974_bd26c3273e01a64335239cbf7ad9c539_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038600"/>
            <a:ext cx="4752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Важно 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18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Исходные проявления отравления (боль в животе, рвота) наблюдаются и при аппендиците, язве желудка и двенадцатиперстной кишке, при которых </a:t>
            </a:r>
            <a:r>
              <a:rPr lang="ru-RU" sz="2800" b="1" u="sng" smtClean="0"/>
              <a:t>недопустимы</a:t>
            </a:r>
            <a:r>
              <a:rPr lang="ru-RU" sz="2800" smtClean="0"/>
              <a:t> промывание желудка и грелка на живот</a:t>
            </a:r>
          </a:p>
        </p:txBody>
      </p:sp>
      <p:pic>
        <p:nvPicPr>
          <p:cNvPr id="17412" name="Picture 4" descr="1193489560_0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418399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8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12652747398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524250"/>
            <a:ext cx="3105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038600" cy="10033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Профилактика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60960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Соблюдение гигиенических правил обработки и хранения пищи</a:t>
            </a:r>
          </a:p>
        </p:txBody>
      </p:sp>
      <p:pic>
        <p:nvPicPr>
          <p:cNvPr id="18436" name="Picture 4" descr="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2819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74242f8e8e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2726173_6c346e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895600"/>
            <a:ext cx="3543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5132991792DSC_0457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685800"/>
            <a:ext cx="12954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1223190641prbig_rfood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0574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1248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8006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Ботулизм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486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Заболевание, вызванное употреблением в пищу недоброкачественных продуктов и характеризующееся поражением центральной нервной системы.</a:t>
            </a:r>
          </a:p>
        </p:txBody>
      </p:sp>
      <p:pic>
        <p:nvPicPr>
          <p:cNvPr id="19460" name="Picture 4" descr="19766607-j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04800"/>
            <a:ext cx="1981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167907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"/>
            <a:ext cx="27432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50173514cf5b3d974e21f36013df9cc4_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86200"/>
            <a:ext cx="2697163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5410200" y="12954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7391400" y="3276600"/>
            <a:ext cx="457200" cy="533400"/>
          </a:xfrm>
          <a:prstGeom prst="upDownArrow">
            <a:avLst>
              <a:gd name="adj1" fmla="val 50000"/>
              <a:gd name="adj2" fmla="val 2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/>
      <p:bldP spid="26627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Возбудитель ботулизма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105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Чрезвычайно устойчив к воздействию внешних факторов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Микроб обитает в кишечнике животных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И с их выделениями поступает в почву, водоёмы, огороды, затем на пищевые продукты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Микроб развивается в условиях недостатка кислорода</a:t>
            </a:r>
          </a:p>
        </p:txBody>
      </p:sp>
      <p:pic>
        <p:nvPicPr>
          <p:cNvPr id="20484" name="Picture 4" descr="бактерия ботулин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733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  <p:bldP spid="27650" grpId="2"/>
      <p:bldP spid="27651" grpId="0" build="p"/>
      <p:bldP spid="27651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54102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Причина ботулизма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Употребление в пищу копченостей, рыбы, консервов, мяса, особенно приготовленных в домашних условиях с несоблюдением определенных гигиенических требований.</a:t>
            </a:r>
          </a:p>
        </p:txBody>
      </p:sp>
      <p:pic>
        <p:nvPicPr>
          <p:cNvPr id="21508" name="Picture 4" descr="детское отрав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gothic-avatar62_20080608_1996950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1248623348_s3img_37744038_27932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962400"/>
            <a:ext cx="3238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4" grpId="2"/>
      <p:bldP spid="28675" grpId="0" build="p"/>
      <p:bldP spid="28675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6324600" cy="23749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Возбудители ботулизма в пищевых продуктах, консервах вырабатывают токсин, по силе действия превосходящий другие бактерийные и химические яды</a:t>
            </a:r>
          </a:p>
        </p:txBody>
      </p:sp>
      <p:pic>
        <p:nvPicPr>
          <p:cNvPr id="22531" name="Picture 5" descr="b_4046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w340_A9B710C9E1F2FEFACC79F893F370A3083D86BE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581400"/>
            <a:ext cx="31083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пульс аватар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86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feodosia126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524000"/>
            <a:ext cx="3086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uz1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724400"/>
            <a:ext cx="2082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таблица по пищевым отравлени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Инкубационный период: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Продолжается от 2 часов до 5 дней (чаще 12 – 24 часа)</a:t>
            </a:r>
          </a:p>
        </p:txBody>
      </p:sp>
      <p:pic>
        <p:nvPicPr>
          <p:cNvPr id="23556" name="Picture 4" descr="132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black_s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95600"/>
            <a:ext cx="2266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Симптомы 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Головная боль</a:t>
            </a:r>
          </a:p>
          <a:p>
            <a:pPr eaLnBrk="1" hangingPunct="1">
              <a:defRPr/>
            </a:pPr>
            <a:r>
              <a:rPr lang="ru-RU" smtClean="0"/>
              <a:t>Слабость</a:t>
            </a:r>
          </a:p>
          <a:p>
            <a:pPr eaLnBrk="1" hangingPunct="1">
              <a:defRPr/>
            </a:pPr>
            <a:r>
              <a:rPr lang="ru-RU" smtClean="0"/>
              <a:t>Боли в животе</a:t>
            </a:r>
          </a:p>
          <a:p>
            <a:pPr eaLnBrk="1" hangingPunct="1">
              <a:defRPr/>
            </a:pPr>
            <a:r>
              <a:rPr lang="ru-RU" smtClean="0"/>
              <a:t>Тошнота</a:t>
            </a:r>
          </a:p>
          <a:p>
            <a:pPr eaLnBrk="1" hangingPunct="1">
              <a:defRPr/>
            </a:pPr>
            <a:r>
              <a:rPr lang="ru-RU" smtClean="0"/>
              <a:t>Рвота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24580" name="Picture 4" descr="Otravle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"/>
            <a:ext cx="31527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sick-d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90800"/>
            <a:ext cx="2724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stress_wo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191000"/>
            <a:ext cx="2514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боль в мышца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004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Могут возникнуть серьёзные расстройства зрения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Больные видят предметы неясно</a:t>
            </a:r>
          </a:p>
          <a:p>
            <a:pPr eaLnBrk="1" hangingPunct="1">
              <a:defRPr/>
            </a:pPr>
            <a:r>
              <a:rPr lang="ru-RU" smtClean="0"/>
              <a:t>Наблюдается двоение в глазах</a:t>
            </a:r>
          </a:p>
          <a:p>
            <a:pPr eaLnBrk="1" hangingPunct="1">
              <a:defRPr/>
            </a:pPr>
            <a:r>
              <a:rPr lang="ru-RU" smtClean="0"/>
              <a:t>Опущение век, чаще двустороннее</a:t>
            </a:r>
          </a:p>
          <a:p>
            <a:pPr eaLnBrk="1" hangingPunct="1">
              <a:defRPr/>
            </a:pPr>
            <a:r>
              <a:rPr lang="ru-RU" smtClean="0"/>
              <a:t>Неравномерное расширение зрачков</a:t>
            </a:r>
          </a:p>
          <a:p>
            <a:pPr eaLnBrk="1" hangingPunct="1">
              <a:defRPr/>
            </a:pPr>
            <a:r>
              <a:rPr lang="ru-RU" smtClean="0"/>
              <a:t>Вялость реакции зрачков на свет и их полная неподвижность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/>
      <p:bldP spid="3379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8001000" cy="32131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Также могут возникнуть расстройство глотания, гнусавая речь, невнятная, охриплость голоса, может быть полная потеря голоса. В легких случаях больной ощущает стеснение в груди; в тяжелых – развивается одышка, нарушается ритм дыхания, наблюдаются признаки удушья.</a:t>
            </a:r>
          </a:p>
        </p:txBody>
      </p:sp>
      <p:pic>
        <p:nvPicPr>
          <p:cNvPr id="26627" name="Picture 5" descr="0bdab104f38951a774dbfe970198e939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667000"/>
            <a:ext cx="2066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1222809440_64783corrgb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576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1247342907_termome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343400"/>
            <a:ext cx="1466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30607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Ботулизм – заболевание, опасное для жизни, поэтому при первых его проявлениях больной подлежит срочной госпитализации.</a:t>
            </a:r>
            <a:br>
              <a:rPr lang="ru-RU" sz="2800" smtClean="0"/>
            </a:br>
            <a:r>
              <a:rPr lang="ru-RU" sz="2800" smtClean="0"/>
              <a:t>Основное лечебное мероприятие – раннее введение </a:t>
            </a:r>
            <a:r>
              <a:rPr lang="ru-RU" sz="2800" b="1" u="sng" smtClean="0"/>
              <a:t>противоботулинической сыворотки </a:t>
            </a:r>
          </a:p>
        </p:txBody>
      </p:sp>
      <p:pic>
        <p:nvPicPr>
          <p:cNvPr id="27651" name="Picture 5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a0abfd96f98997b686f6b28bf6f2b29a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958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Профилактика ботулизма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Соблюдение санитарно – гигиенических правил при обработке, хранении и приготовлении пищевых продуктов</a:t>
            </a:r>
          </a:p>
          <a:p>
            <a:pPr eaLnBrk="1" hangingPunct="1">
              <a:defRPr/>
            </a:pPr>
            <a:r>
              <a:rPr lang="ru-RU" sz="2800" smtClean="0"/>
              <a:t>Строгое соблюдение правил домашнего консервирования</a:t>
            </a:r>
          </a:p>
        </p:txBody>
      </p:sp>
      <p:pic>
        <p:nvPicPr>
          <p:cNvPr id="28676" name="Picture 4" descr="1194385724_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752600"/>
            <a:ext cx="31242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Кишечные инфекции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715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Заразные заболевания, при которых заражение происходит через рот, а размножение возбудителя ( гл. обр. бактерии, вирусы) – в кишечнике, откуда микробы с выделениями попадают во внешнюю среду. </a:t>
            </a:r>
          </a:p>
        </p:txBody>
      </p:sp>
      <p:pic>
        <p:nvPicPr>
          <p:cNvPr id="29700" name="Picture 4" descr="palochk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524000"/>
            <a:ext cx="2438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324600" y="228600"/>
            <a:ext cx="2209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Arial Black" pitchFamily="34" charset="0"/>
              </a:rPr>
              <a:t>клостридии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7239000" y="1066800"/>
            <a:ext cx="304800" cy="381000"/>
          </a:xfrm>
          <a:prstGeom prst="up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3" name="Picture 7" descr="клостридиум ботулин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Заболевания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19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Дизентерия</a:t>
            </a:r>
          </a:p>
          <a:p>
            <a:pPr eaLnBrk="1" hangingPunct="1">
              <a:defRPr/>
            </a:pPr>
            <a:r>
              <a:rPr lang="ru-RU" smtClean="0"/>
              <a:t>Брюшной тиф</a:t>
            </a:r>
          </a:p>
          <a:p>
            <a:pPr eaLnBrk="1" hangingPunct="1">
              <a:defRPr/>
            </a:pPr>
            <a:r>
              <a:rPr lang="ru-RU" smtClean="0"/>
              <a:t>Паратифы</a:t>
            </a:r>
          </a:p>
          <a:p>
            <a:pPr eaLnBrk="1" hangingPunct="1">
              <a:defRPr/>
            </a:pPr>
            <a:r>
              <a:rPr lang="ru-RU" smtClean="0"/>
              <a:t>Вирусный гепатит (болезнь Боткина)</a:t>
            </a:r>
          </a:p>
          <a:p>
            <a:pPr eaLnBrk="1" hangingPunct="1">
              <a:defRPr/>
            </a:pPr>
            <a:r>
              <a:rPr lang="ru-RU" smtClean="0"/>
              <a:t>Сальмонеллёзы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30724" name="Picture 4" descr="6a00d8341c82d353ef010536b50d5c970c-3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Общие сведения о кишечных инфекциях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Источник возбудителя – человек ( больной или бактерионоситель) .</a:t>
            </a:r>
          </a:p>
          <a:p>
            <a:pPr eaLnBrk="1" hangingPunct="1">
              <a:defRPr/>
            </a:pPr>
            <a:r>
              <a:rPr lang="ru-RU" smtClean="0"/>
              <a:t>При заболеваниях вызванных сальмонеллами ( сальмонеллёзах) – животные (домашний скот, водоплавающие птицы)</a:t>
            </a:r>
          </a:p>
        </p:txBody>
      </p:sp>
      <p:pic>
        <p:nvPicPr>
          <p:cNvPr id="31748" name="Picture 4" descr="сальмонелла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114800"/>
            <a:ext cx="2895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сальмонелл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981200"/>
            <a:ext cx="1600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8001000" cy="31369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Попадая с выделениями во внешнюю среду (в почву, воду, на овощи, предметы обстановки и обихода), микроорганизмы в зависимости от условий среды (температуры, влажности и т.д.) могут существовать от нескольких дней до нескольких месяцев.</a:t>
            </a:r>
          </a:p>
        </p:txBody>
      </p:sp>
      <p:pic>
        <p:nvPicPr>
          <p:cNvPr id="32771" name="Picture 5" descr="logo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505200"/>
            <a:ext cx="4762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таблиццца по отравлени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В некоторых продуктах при соответствующей температуре они могут размножаться и накапливаться (молочные продукты, заливные блюда, фарш и т.д.</a:t>
            </a:r>
          </a:p>
        </p:txBody>
      </p:sp>
      <p:pic>
        <p:nvPicPr>
          <p:cNvPr id="33795" name="Picture 5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food-poiso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133600"/>
            <a:ext cx="3314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Способы заражения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33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Через грязные руки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Загрязненные дверные ручки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Полотенца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Игрушки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Посуду и другие предметы домашнего обихода</a:t>
            </a:r>
          </a:p>
        </p:txBody>
      </p:sp>
      <p:pic>
        <p:nvPicPr>
          <p:cNvPr id="34820" name="Picture 4" descr="1257110038_rats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85800"/>
            <a:ext cx="33718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zdoro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0386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Пути распространения инфекции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10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Пищевые продукты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Немытые овощи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Некипяченое рыночное молоко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Плохо проваренное и прожаренное мясо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Вода из водоёмов при употреблении её внутрь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Мухи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pic>
        <p:nvPicPr>
          <p:cNvPr id="35844" name="Picture 4" descr="74_06_05_25_Pich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52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Инкубационный период заболевания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5486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При дизентерии – от 1 до 7, чаще 2-3 дня</a:t>
            </a:r>
          </a:p>
          <a:p>
            <a:pPr eaLnBrk="1" hangingPunct="1">
              <a:defRPr/>
            </a:pPr>
            <a:r>
              <a:rPr lang="ru-RU" sz="2800" smtClean="0"/>
              <a:t>Брюшной тиф – от 7 до 25, чаще 14-15 дней</a:t>
            </a:r>
          </a:p>
          <a:p>
            <a:pPr eaLnBrk="1" hangingPunct="1">
              <a:defRPr/>
            </a:pPr>
            <a:r>
              <a:rPr lang="ru-RU" sz="2800" smtClean="0"/>
              <a:t>Паратифы – от 2 до 15, чаще 6 – 8 дней</a:t>
            </a:r>
          </a:p>
          <a:p>
            <a:pPr eaLnBrk="1" hangingPunct="1">
              <a:defRPr/>
            </a:pPr>
            <a:r>
              <a:rPr lang="ru-RU" sz="2800" smtClean="0"/>
              <a:t>Сальмонеллёзы от 6 часов до 3 дней, чаще один день.</a:t>
            </a:r>
          </a:p>
        </p:txBody>
      </p:sp>
      <p:pic>
        <p:nvPicPr>
          <p:cNvPr id="36868" name="Picture 4" descr="1258104812_1258017569_photographer-igor-lihovidov-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81200"/>
            <a:ext cx="309562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393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Литература 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« Краткая Энциклопедия домашнего хозяйства» 1984 г</a:t>
            </a:r>
          </a:p>
          <a:p>
            <a:pPr eaLnBrk="1" hangingPunct="1">
              <a:defRPr/>
            </a:pPr>
            <a:r>
              <a:rPr lang="ru-RU" smtClean="0"/>
              <a:t>Издательство «Советская энциклопедия»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37892" name="Picture 4" descr="1263829327_303fcb1e5291bd1820dcdd594188746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194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Благодарю за  урок!</a:t>
            </a:r>
          </a:p>
        </p:txBody>
      </p:sp>
      <p:pic>
        <p:nvPicPr>
          <p:cNvPr id="38915" name="Picture 5" descr="56384301_1268467410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8486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Пищевые отравления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724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Острые заболевания, возникающие вследствие употребления недоброкачественных или ядовитых продуктов</a:t>
            </a:r>
          </a:p>
        </p:txBody>
      </p:sp>
      <p:pic>
        <p:nvPicPr>
          <p:cNvPr id="7172" name="Picture 4" descr="1244197725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38100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Продукты, при употреблении которых чаще всего возникают отравления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Мясо</a:t>
            </a:r>
          </a:p>
          <a:p>
            <a:pPr eaLnBrk="1" hangingPunct="1">
              <a:defRPr/>
            </a:pPr>
            <a:r>
              <a:rPr lang="ru-RU" smtClean="0"/>
              <a:t>Рыба</a:t>
            </a:r>
          </a:p>
          <a:p>
            <a:pPr eaLnBrk="1" hangingPunct="1">
              <a:defRPr/>
            </a:pPr>
            <a:r>
              <a:rPr lang="ru-RU" smtClean="0"/>
              <a:t>Бульоны</a:t>
            </a:r>
          </a:p>
          <a:p>
            <a:pPr eaLnBrk="1" hangingPunct="1">
              <a:defRPr/>
            </a:pPr>
            <a:r>
              <a:rPr lang="ru-RU" smtClean="0"/>
              <a:t>Колбасы</a:t>
            </a:r>
          </a:p>
          <a:p>
            <a:pPr eaLnBrk="1" hangingPunct="1">
              <a:defRPr/>
            </a:pPr>
            <a:r>
              <a:rPr lang="ru-RU" smtClean="0"/>
              <a:t>Консервы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8196" name="Picture 4" descr="zucchini_s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50520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рыб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свежее мяс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447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консерв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572000"/>
            <a:ext cx="2819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Недоброкачественными продукты могут стать в результате заражения </a:t>
            </a:r>
            <a:r>
              <a:rPr lang="ru-RU" sz="2400" b="1" u="sng" smtClean="0"/>
              <a:t>микробами</a:t>
            </a:r>
            <a:r>
              <a:rPr lang="ru-RU" sz="4000" smtClean="0"/>
              <a:t> 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3434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Стафилококками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9220" name="Picture 4" descr="сальмонелл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сальмонелла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954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сальмонелла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600200"/>
            <a:ext cx="2362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90600" y="1524000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Сальмонеллами</a:t>
            </a:r>
          </a:p>
        </p:txBody>
      </p:sp>
      <p:pic>
        <p:nvPicPr>
          <p:cNvPr id="9224" name="Picture 8" descr="золотистый стафилокок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2004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стафилококки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3276600"/>
            <a:ext cx="1143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стафилококкус эпидермиту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32766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сальмонелл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905000"/>
            <a:ext cx="10382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838200" y="6019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Ядами этих микробов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28600" y="4572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Палочка ботулизма</a:t>
            </a:r>
          </a:p>
        </p:txBody>
      </p:sp>
      <p:pic>
        <p:nvPicPr>
          <p:cNvPr id="9230" name="Picture 15" descr="палочка ботулизм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4724400"/>
            <a:ext cx="1371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6" descr="бактерия ботулинус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49530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7" descr="сальмонелла 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600" y="533400"/>
            <a:ext cx="13906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9" descr="стафилококки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3429000"/>
            <a:ext cx="1371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20" descr="стафилококки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34200" y="3429000"/>
            <a:ext cx="1933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Заражение продуктов связано с: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Нарушение правил их заготовки</a:t>
            </a:r>
          </a:p>
          <a:p>
            <a:pPr eaLnBrk="1" hangingPunct="1">
              <a:defRPr/>
            </a:pPr>
            <a:r>
              <a:rPr lang="ru-RU" smtClean="0"/>
              <a:t>Приготовления продуктов</a:t>
            </a:r>
          </a:p>
          <a:p>
            <a:pPr eaLnBrk="1" hangingPunct="1">
              <a:defRPr/>
            </a:pPr>
            <a:r>
              <a:rPr lang="ru-RU" smtClean="0"/>
              <a:t>Транспортировки</a:t>
            </a:r>
          </a:p>
          <a:p>
            <a:pPr eaLnBrk="1" hangingPunct="1">
              <a:defRPr/>
            </a:pPr>
            <a:r>
              <a:rPr lang="ru-RU" smtClean="0"/>
              <a:t>Хранения</a:t>
            </a:r>
          </a:p>
          <a:p>
            <a:pPr eaLnBrk="1" hangingPunct="1">
              <a:defRPr/>
            </a:pPr>
            <a:r>
              <a:rPr lang="ru-RU" smtClean="0"/>
              <a:t>Кулинарной обработки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ВНЕШНИЙ ВИД ЗАРАЖЕННЫХ ПРОДУКТОВ МОЖЕТ НЕ ИЗМЕНИТЬСЯ !</a:t>
            </a:r>
          </a:p>
        </p:txBody>
      </p:sp>
      <p:pic>
        <p:nvPicPr>
          <p:cNvPr id="10244" name="Picture 4" descr="x_7bf20f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81200"/>
            <a:ext cx="2466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Отравления происходят при употреблении ядовитых грибов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Сатанинский гриб</a:t>
            </a:r>
          </a:p>
          <a:p>
            <a:pPr eaLnBrk="1" hangingPunct="1">
              <a:defRPr/>
            </a:pPr>
            <a:r>
              <a:rPr lang="ru-RU" smtClean="0"/>
              <a:t>Бледная поганка</a:t>
            </a:r>
          </a:p>
          <a:p>
            <a:pPr eaLnBrk="1" hangingPunct="1">
              <a:defRPr/>
            </a:pPr>
            <a:r>
              <a:rPr lang="ru-RU" smtClean="0"/>
              <a:t>Лисичка ложная</a:t>
            </a:r>
          </a:p>
          <a:p>
            <a:pPr eaLnBrk="1" hangingPunct="1">
              <a:defRPr/>
            </a:pPr>
            <a:r>
              <a:rPr lang="ru-RU" smtClean="0"/>
              <a:t>Желчный гриб</a:t>
            </a:r>
          </a:p>
          <a:p>
            <a:pPr eaLnBrk="1" hangingPunct="1">
              <a:defRPr/>
            </a:pPr>
            <a:r>
              <a:rPr lang="ru-RU" smtClean="0"/>
              <a:t>Свинушки</a:t>
            </a:r>
          </a:p>
          <a:p>
            <a:pPr eaLnBrk="1" hangingPunct="1">
              <a:defRPr/>
            </a:pPr>
            <a:r>
              <a:rPr lang="ru-RU" smtClean="0"/>
              <a:t>Опёнок ложный</a:t>
            </a:r>
          </a:p>
          <a:p>
            <a:pPr eaLnBrk="1" hangingPunct="1">
              <a:defRPr/>
            </a:pPr>
            <a:r>
              <a:rPr lang="ru-RU" smtClean="0"/>
              <a:t>Мухомор поганковый</a:t>
            </a:r>
          </a:p>
        </p:txBody>
      </p:sp>
      <p:pic>
        <p:nvPicPr>
          <p:cNvPr id="11268" name="Picture 4" descr="ложная л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95600"/>
            <a:ext cx="1371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опёнок ло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572000"/>
            <a:ext cx="1371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желчный гри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2766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boletus satan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600200"/>
            <a:ext cx="11334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блед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209800"/>
            <a:ext cx="14001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свинуш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1910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Отравление могут вызвать некоторые виды рыб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Маринка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Усач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Храмуля</a:t>
            </a:r>
          </a:p>
        </p:txBody>
      </p:sp>
      <p:pic>
        <p:nvPicPr>
          <p:cNvPr id="12292" name="Picture 4" descr="уса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338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храму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41020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маринка обыкновен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981200"/>
            <a:ext cx="3276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222</TotalTime>
  <Words>689</Words>
  <Application>Microsoft PowerPoint</Application>
  <PresentationFormat>Экран (4:3)</PresentationFormat>
  <Paragraphs>126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Океан</vt:lpstr>
      <vt:lpstr> </vt:lpstr>
      <vt:lpstr>Слайд 2</vt:lpstr>
      <vt:lpstr>Слайд 3</vt:lpstr>
      <vt:lpstr>Пищевые отравления </vt:lpstr>
      <vt:lpstr>Продукты, при употреблении которых чаще всего возникают отравления</vt:lpstr>
      <vt:lpstr>Недоброкачественными продукты могут стать в результате заражения микробами :</vt:lpstr>
      <vt:lpstr>Заражение продуктов связано с:</vt:lpstr>
      <vt:lpstr>Отравления происходят при употреблении ядовитых грибов</vt:lpstr>
      <vt:lpstr>Отравление могут вызвать некоторые виды рыб</vt:lpstr>
      <vt:lpstr>Вызвать отравление может хлеб приготовленный из зерна ядовитых сорняков</vt:lpstr>
      <vt:lpstr>При несоблюдении правил хранения ядовитым может оказаться перезимовавший проросший и позеленевший картофель</vt:lpstr>
      <vt:lpstr>Признаки отравления ( обычно возникают через несколько часов, реже через сутки и более)</vt:lpstr>
      <vt:lpstr>Оказание помощи</vt:lpstr>
      <vt:lpstr>Важно !</vt:lpstr>
      <vt:lpstr>Профилактика</vt:lpstr>
      <vt:lpstr>Ботулизм</vt:lpstr>
      <vt:lpstr>Возбудитель ботулизма</vt:lpstr>
      <vt:lpstr>Причина ботулизма</vt:lpstr>
      <vt:lpstr>Возбудители ботулизма в пищевых продуктах, консервах вырабатывают токсин, по силе действия превосходящий другие бактерийные и химические яды</vt:lpstr>
      <vt:lpstr>Инкубационный период:</vt:lpstr>
      <vt:lpstr>Симптомы :</vt:lpstr>
      <vt:lpstr>Могут возникнуть серьёзные расстройства зрения</vt:lpstr>
      <vt:lpstr>Также могут возникнуть расстройство глотания, гнусавая речь, невнятная, охриплость голоса, может быть полная потеря голоса. В легких случаях больной ощущает стеснение в груди; в тяжелых – развивается одышка, нарушается ритм дыхания, наблюдаются признаки удушья.</vt:lpstr>
      <vt:lpstr>Ботулизм – заболевание, опасное для жизни, поэтому при первых его проявлениях больной подлежит срочной госпитализации. Основное лечебное мероприятие – раннее введение противоботулинической сыворотки </vt:lpstr>
      <vt:lpstr>Профилактика ботулизма</vt:lpstr>
      <vt:lpstr>Кишечные инфекции</vt:lpstr>
      <vt:lpstr>Заболевания</vt:lpstr>
      <vt:lpstr>Общие сведения о кишечных инфекциях</vt:lpstr>
      <vt:lpstr>Попадая с выделениями во внешнюю среду (в почву, воду, на овощи, предметы обстановки и обихода), микроорганизмы в зависимости от условий среды (температуры, влажности и т.д.) могут существовать от нескольких дней до нескольких месяцев.</vt:lpstr>
      <vt:lpstr>В некоторых продуктах при соответствующей температуре они могут размножаться и накапливаться (молочные продукты, заливные блюда, фарш и т.д.</vt:lpstr>
      <vt:lpstr> Способы заражения</vt:lpstr>
      <vt:lpstr>Пути распространения инфекции</vt:lpstr>
      <vt:lpstr>Инкубационный период заболевания</vt:lpstr>
      <vt:lpstr>Литература :</vt:lpstr>
      <vt:lpstr>Благодарю за 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</dc:creator>
  <cp:lastModifiedBy>User</cp:lastModifiedBy>
  <cp:revision>8</cp:revision>
  <cp:lastPrinted>1601-01-01T00:00:00Z</cp:lastPrinted>
  <dcterms:created xsi:type="dcterms:W3CDTF">1601-01-01T00:00:00Z</dcterms:created>
  <dcterms:modified xsi:type="dcterms:W3CDTF">2014-12-24T14:09:03Z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