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88" r:id="rId3"/>
    <p:sldId id="28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91" r:id="rId35"/>
    <p:sldId id="290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C1F67-2E53-411D-8215-999B4ADBD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A5CA9-04DA-401F-B523-A8B744462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69E50-5A59-4E63-8E90-B803EA575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6F35C-5ECD-444F-A595-3605136FF3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72762-ADEE-4E21-9078-983FD616D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E4668-D5CE-4C59-8F22-52FC4FBB5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377D1-6406-4541-8331-19E5A9ED5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FD8E3-458D-45DB-8BBF-C1E0BF707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2EB24-942D-4402-A437-3E5110645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9F312-E707-48ED-A005-37FC4F1291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98F36-5D46-4DBA-94F4-60301E4CD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6716B96-B65B-4643-B663-EF281ADB9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72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19400" y="1997075"/>
            <a:ext cx="6096000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19400" y="3886200"/>
            <a:ext cx="60960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Пищевые отравления  </a:t>
            </a:r>
          </a:p>
        </p:txBody>
      </p:sp>
      <p:pic>
        <p:nvPicPr>
          <p:cNvPr id="3076" name="Picture 4" descr="2cae3ef6c5ee378164a30737a2e6ed4c_b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228600"/>
            <a:ext cx="3200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241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447800"/>
            <a:ext cx="27051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 u="sng" smtClean="0"/>
              <a:t>Вызвать отравление может хлеб приготовленный из зерна ядовитых сорняков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Спорынья</a:t>
            </a:r>
          </a:p>
          <a:p>
            <a:pPr eaLnBrk="1" hangingPunct="1">
              <a:defRPr/>
            </a:pPr>
            <a:r>
              <a:rPr lang="ru-RU" smtClean="0"/>
              <a:t>Куколь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Плевел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13316" name="Picture 4" descr="куко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971800"/>
            <a:ext cx="2514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плеве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876800"/>
            <a:ext cx="2362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 descr="спорынь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1371600"/>
            <a:ext cx="2540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2362200"/>
            <a:ext cx="5257800" cy="18288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При несоблюдении правил хранения ядовитым может оказаться </a:t>
            </a:r>
            <a:r>
              <a:rPr lang="ru-RU" sz="2400" b="1" u="sng" smtClean="0"/>
              <a:t>перезимовавший проросший и позеленевший картофель</a:t>
            </a:r>
          </a:p>
        </p:txBody>
      </p:sp>
      <p:pic>
        <p:nvPicPr>
          <p:cNvPr id="14339" name="Picture 5" descr="16410_200706231024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52400"/>
            <a:ext cx="2743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7042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304800"/>
            <a:ext cx="213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7" descr="6946101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438400"/>
            <a:ext cx="742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8" descr="495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381000"/>
            <a:ext cx="1905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0" descr="12674297605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72200" y="2590800"/>
            <a:ext cx="22098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11" descr="203380_sourc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" y="4495800"/>
            <a:ext cx="3505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2" descr="16790772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24400" y="4724400"/>
            <a:ext cx="23622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smtClean="0"/>
              <a:t>Признаки отравления ( обычно возникают через несколько часов, реже через сутки и более)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Рвота</a:t>
            </a:r>
          </a:p>
          <a:p>
            <a:pPr eaLnBrk="1" hangingPunct="1">
              <a:defRPr/>
            </a:pPr>
            <a:r>
              <a:rPr lang="ru-RU" smtClean="0"/>
              <a:t>Боль в животе</a:t>
            </a:r>
          </a:p>
          <a:p>
            <a:pPr eaLnBrk="1" hangingPunct="1">
              <a:defRPr/>
            </a:pPr>
            <a:r>
              <a:rPr lang="ru-RU" smtClean="0"/>
              <a:t>Понос</a:t>
            </a:r>
          </a:p>
          <a:p>
            <a:pPr eaLnBrk="1" hangingPunct="1">
              <a:defRPr/>
            </a:pPr>
            <a:r>
              <a:rPr lang="ru-RU" smtClean="0"/>
              <a:t>Головная боль</a:t>
            </a:r>
          </a:p>
          <a:p>
            <a:pPr eaLnBrk="1" hangingPunct="1">
              <a:defRPr/>
            </a:pPr>
            <a:r>
              <a:rPr lang="ru-RU" smtClean="0"/>
              <a:t>Головокружение</a:t>
            </a:r>
          </a:p>
          <a:p>
            <a:pPr eaLnBrk="1" hangingPunct="1">
              <a:defRPr/>
            </a:pPr>
            <a:r>
              <a:rPr lang="ru-RU" smtClean="0"/>
              <a:t>Боль в мышцах, общая слабость</a:t>
            </a:r>
          </a:p>
        </p:txBody>
      </p:sp>
      <p:pic>
        <p:nvPicPr>
          <p:cNvPr id="15364" name="Picture 4" descr="боль в мышц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828800"/>
            <a:ext cx="1752600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ea6d3965c80008f60ba7a6a4c532e200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438400"/>
            <a:ext cx="24384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4648200"/>
            <a:ext cx="1752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Оказание помощи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7244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Промывание желудка</a:t>
            </a:r>
          </a:p>
          <a:p>
            <a:pPr eaLnBrk="1" hangingPunct="1">
              <a:defRPr/>
            </a:pPr>
            <a:r>
              <a:rPr lang="ru-RU" smtClean="0"/>
              <a:t>Грелка на живот</a:t>
            </a:r>
          </a:p>
          <a:p>
            <a:pPr eaLnBrk="1" hangingPunct="1">
              <a:defRPr/>
            </a:pPr>
            <a:r>
              <a:rPr lang="ru-RU" smtClean="0"/>
              <a:t>Обильное горячее питье</a:t>
            </a:r>
          </a:p>
          <a:p>
            <a:pPr eaLnBrk="1" hangingPunct="1">
              <a:defRPr/>
            </a:pPr>
            <a:r>
              <a:rPr lang="ru-RU" smtClean="0"/>
              <a:t>При слабости – крепкий кофе или чай</a:t>
            </a:r>
          </a:p>
        </p:txBody>
      </p:sp>
      <p:pic>
        <p:nvPicPr>
          <p:cNvPr id="16388" name="Picture 4" descr="1250237166_08_po4em_tabletk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6096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684786_10943623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6576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1255607974_bd26c3273e01a64335239cbf7ad9c539_7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038600"/>
            <a:ext cx="47529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Важно 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181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Исходные проявления отравления (боль в животе, рвота) наблюдаются и при аппендиците, язве желудка и двенадцатиперстной кишке, при которых </a:t>
            </a:r>
            <a:r>
              <a:rPr lang="ru-RU" sz="2800" b="1" u="sng" smtClean="0"/>
              <a:t>недопустимы</a:t>
            </a:r>
            <a:r>
              <a:rPr lang="ru-RU" sz="2800" smtClean="0"/>
              <a:t> промывание желудка и грелка на живот</a:t>
            </a:r>
          </a:p>
        </p:txBody>
      </p:sp>
      <p:pic>
        <p:nvPicPr>
          <p:cNvPr id="17412" name="Picture 4" descr="1193489560_09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52400"/>
            <a:ext cx="3581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418399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04800"/>
            <a:ext cx="198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12652747398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3524250"/>
            <a:ext cx="310515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4038600" cy="10033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Профилактика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60960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Соблюдение гигиенических правил обработки и хранения пищи</a:t>
            </a:r>
          </a:p>
        </p:txBody>
      </p:sp>
      <p:pic>
        <p:nvPicPr>
          <p:cNvPr id="18436" name="Picture 4" descr="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76600"/>
            <a:ext cx="28194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74242f8e8e8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04800"/>
            <a:ext cx="2362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2726173_6c346e5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2895600"/>
            <a:ext cx="35433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 descr="5132991792DSC_0457_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685800"/>
            <a:ext cx="1295400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 descr="1223190641prbig_rfood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2057400"/>
            <a:ext cx="1905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9" descr="1248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53200" y="4800600"/>
            <a:ext cx="2362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Ботулизм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486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Заболевание, вызванное употреблением в пищу недоброкачественных продуктов и характеризующееся поражением центральной нервной системы.</a:t>
            </a:r>
          </a:p>
        </p:txBody>
      </p:sp>
      <p:pic>
        <p:nvPicPr>
          <p:cNvPr id="19460" name="Picture 4" descr="19766607-j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304800"/>
            <a:ext cx="19812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1679077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28600"/>
            <a:ext cx="274320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6" descr="50173514cf5b3d974e21f36013df9cc4_medi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3886200"/>
            <a:ext cx="2697163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5410200" y="1295400"/>
            <a:ext cx="609600" cy="304800"/>
          </a:xfrm>
          <a:prstGeom prst="leftRightArrow">
            <a:avLst>
              <a:gd name="adj1" fmla="val 50000"/>
              <a:gd name="adj2" fmla="val 4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7391400" y="3276600"/>
            <a:ext cx="457200" cy="533400"/>
          </a:xfrm>
          <a:prstGeom prst="upDownArrow">
            <a:avLst>
              <a:gd name="adj1" fmla="val 50000"/>
              <a:gd name="adj2" fmla="val 2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6" grpId="1"/>
      <p:bldP spid="26627" grpId="0" build="p"/>
      <p:bldP spid="26627" grpI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Возбудитель ботулизма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51054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Чрезвычайно устойчив к воздействию внешних факторов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Микроб обитает в кишечнике животных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smtClean="0"/>
              <a:t>И с их выделениями поступает в почву, водоёмы, огороды, затем на пищевые продукты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Микроб развивается в условиях недостатка кислорода</a:t>
            </a:r>
          </a:p>
        </p:txBody>
      </p:sp>
      <p:pic>
        <p:nvPicPr>
          <p:cNvPr id="20484" name="Picture 4" descr="бактерия ботулин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1371600"/>
            <a:ext cx="3733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0" grpId="1"/>
      <p:bldP spid="27650" grpId="2"/>
      <p:bldP spid="27651" grpId="0" build="p"/>
      <p:bldP spid="27651" grpId="1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5410200" cy="8509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Причина ботулизма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4800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Употребление в пищу копченостей, рыбы, консервов, мяса, особенно приготовленных в домашних условиях с несоблюдением определенных гигиенических требований.</a:t>
            </a:r>
          </a:p>
        </p:txBody>
      </p:sp>
      <p:pic>
        <p:nvPicPr>
          <p:cNvPr id="21508" name="Picture 4" descr="детское отравл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04800"/>
            <a:ext cx="3810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gothic-avatar62_20080608_19969504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06680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1248623348_s3img_37744038_27932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962400"/>
            <a:ext cx="32385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674" grpId="2"/>
      <p:bldP spid="28675" grpId="0" build="p"/>
      <p:bldP spid="28675" grpId="1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6324600" cy="23749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Возбудители ботулизма в пищевых продуктах, консервах вырабатывают токсин, по силе действия превосходящий другие бактерийные и химические яды</a:t>
            </a:r>
          </a:p>
        </p:txBody>
      </p:sp>
      <p:pic>
        <p:nvPicPr>
          <p:cNvPr id="22531" name="Picture 5" descr="b_4046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9718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w340_A9B710C9E1F2FEFACC79F893F370A3083D86BE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581400"/>
            <a:ext cx="3108325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пульс аватар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228600"/>
            <a:ext cx="152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feodosia126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1524000"/>
            <a:ext cx="30861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9" descr="uz1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4724400"/>
            <a:ext cx="20828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таблица по пищевым отравления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Инкубационный период: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Продолжается от 2 часов до 5 дней (чаще 12 – 24 часа)</a:t>
            </a:r>
          </a:p>
        </p:txBody>
      </p:sp>
      <p:pic>
        <p:nvPicPr>
          <p:cNvPr id="23556" name="Picture 4" descr="1328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352800"/>
            <a:ext cx="4343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black_su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895600"/>
            <a:ext cx="22669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Симптомы :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Головная боль</a:t>
            </a:r>
          </a:p>
          <a:p>
            <a:pPr eaLnBrk="1" hangingPunct="1">
              <a:defRPr/>
            </a:pPr>
            <a:r>
              <a:rPr lang="ru-RU" smtClean="0"/>
              <a:t>Слабость</a:t>
            </a:r>
          </a:p>
          <a:p>
            <a:pPr eaLnBrk="1" hangingPunct="1">
              <a:defRPr/>
            </a:pPr>
            <a:r>
              <a:rPr lang="ru-RU" smtClean="0"/>
              <a:t>Боли в животе</a:t>
            </a:r>
          </a:p>
          <a:p>
            <a:pPr eaLnBrk="1" hangingPunct="1">
              <a:defRPr/>
            </a:pPr>
            <a:r>
              <a:rPr lang="ru-RU" smtClean="0"/>
              <a:t>Тошнота</a:t>
            </a:r>
          </a:p>
          <a:p>
            <a:pPr eaLnBrk="1" hangingPunct="1">
              <a:defRPr/>
            </a:pPr>
            <a:r>
              <a:rPr lang="ru-RU" smtClean="0"/>
              <a:t>Рвота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24580" name="Picture 4" descr="Otravlen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52400"/>
            <a:ext cx="31527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sick-do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2590800"/>
            <a:ext cx="27241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stress_wom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4191000"/>
            <a:ext cx="25146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боль в мышцах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8200" y="3200400"/>
            <a:ext cx="1371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Могут возникнуть серьёзные расстройства зрения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Больные видят предметы неясно</a:t>
            </a:r>
          </a:p>
          <a:p>
            <a:pPr eaLnBrk="1" hangingPunct="1">
              <a:defRPr/>
            </a:pPr>
            <a:r>
              <a:rPr lang="ru-RU" smtClean="0"/>
              <a:t>Наблюдается двоение в глазах</a:t>
            </a:r>
          </a:p>
          <a:p>
            <a:pPr eaLnBrk="1" hangingPunct="1">
              <a:defRPr/>
            </a:pPr>
            <a:r>
              <a:rPr lang="ru-RU" smtClean="0"/>
              <a:t>Опущение век, чаще двустороннее</a:t>
            </a:r>
          </a:p>
          <a:p>
            <a:pPr eaLnBrk="1" hangingPunct="1">
              <a:defRPr/>
            </a:pPr>
            <a:r>
              <a:rPr lang="ru-RU" smtClean="0"/>
              <a:t>Неравномерное расширение зрачков</a:t>
            </a:r>
          </a:p>
          <a:p>
            <a:pPr eaLnBrk="1" hangingPunct="1">
              <a:defRPr/>
            </a:pPr>
            <a:r>
              <a:rPr lang="ru-RU" smtClean="0"/>
              <a:t>Вялость реакции зрачков на свет и их полная неподвижность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6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4" grpId="1"/>
      <p:bldP spid="33795" grpId="0" build="p"/>
      <p:bldP spid="33795" grpId="1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92100"/>
            <a:ext cx="8001000" cy="32131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Также могут возникнуть расстройство глотания, гнусавая речь, невнятная, охриплость голоса, может быть полная потеря голоса. В легких случаях больной ощущает стеснение в груди; в тяжелых – развивается одышка, нарушается ритм дыхания, наблюдаются признаки удушья.</a:t>
            </a:r>
          </a:p>
        </p:txBody>
      </p:sp>
      <p:pic>
        <p:nvPicPr>
          <p:cNvPr id="26627" name="Picture 5" descr="0bdab104f38951a774dbfe970198e939_medi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2667000"/>
            <a:ext cx="2066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 descr="1222809440_64783corrgb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657600"/>
            <a:ext cx="4114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7" descr="1247342907_termomet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4343400"/>
            <a:ext cx="14668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30607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Ботулизм – заболевание, опасное для жизни, поэтому при первых его проявлениях больной подлежит срочной госпитализации.</a:t>
            </a:r>
            <a:br>
              <a:rPr lang="ru-RU" sz="2800" smtClean="0"/>
            </a:br>
            <a:r>
              <a:rPr lang="ru-RU" sz="2800" smtClean="0"/>
              <a:t>Основное лечебное мероприятие – раннее введение </a:t>
            </a:r>
            <a:r>
              <a:rPr lang="ru-RU" sz="2800" b="1" u="sng" smtClean="0"/>
              <a:t>противоботулинической сыворотки </a:t>
            </a:r>
          </a:p>
        </p:txBody>
      </p:sp>
      <p:pic>
        <p:nvPicPr>
          <p:cNvPr id="27651" name="Picture 5" descr="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3048000"/>
            <a:ext cx="396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a0abfd96f98997b686f6b28bf6f2b29a_b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495800"/>
            <a:ext cx="3581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Профилактика ботулизма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029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Соблюдение санитарно – гигиенических правил при обработке, хранении и приготовлении пищевых продуктов</a:t>
            </a:r>
          </a:p>
          <a:p>
            <a:pPr eaLnBrk="1" hangingPunct="1">
              <a:defRPr/>
            </a:pPr>
            <a:r>
              <a:rPr lang="ru-RU" sz="2800" smtClean="0"/>
              <a:t>Строгое соблюдение правил домашнего консервирования</a:t>
            </a:r>
          </a:p>
        </p:txBody>
      </p:sp>
      <p:pic>
        <p:nvPicPr>
          <p:cNvPr id="28676" name="Picture 4" descr="1194385724_0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752600"/>
            <a:ext cx="31242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Кишечные инфекции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715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Заразные заболевания, при которых заражение происходит через рот, а размножение возбудителя ( гл. обр. бактерии, вирусы) – в кишечнике, откуда микробы с выделениями попадают во внешнюю среду. </a:t>
            </a:r>
          </a:p>
        </p:txBody>
      </p:sp>
      <p:pic>
        <p:nvPicPr>
          <p:cNvPr id="29700" name="Picture 4" descr="palochk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1524000"/>
            <a:ext cx="24384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324600" y="228600"/>
            <a:ext cx="2209800" cy="7620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  <a:latin typeface="Arial Black" pitchFamily="34" charset="0"/>
              </a:rPr>
              <a:t>клостридии</a:t>
            </a: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7239000" y="1066800"/>
            <a:ext cx="304800" cy="381000"/>
          </a:xfrm>
          <a:prstGeom prst="up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9703" name="Picture 7" descr="клостридиум ботулину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38100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Заболевания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4191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Дизентерия</a:t>
            </a:r>
          </a:p>
          <a:p>
            <a:pPr eaLnBrk="1" hangingPunct="1">
              <a:defRPr/>
            </a:pPr>
            <a:r>
              <a:rPr lang="ru-RU" smtClean="0"/>
              <a:t>Брюшной тиф</a:t>
            </a:r>
          </a:p>
          <a:p>
            <a:pPr eaLnBrk="1" hangingPunct="1">
              <a:defRPr/>
            </a:pPr>
            <a:r>
              <a:rPr lang="ru-RU" smtClean="0"/>
              <a:t>Паратифы</a:t>
            </a:r>
          </a:p>
          <a:p>
            <a:pPr eaLnBrk="1" hangingPunct="1">
              <a:defRPr/>
            </a:pPr>
            <a:r>
              <a:rPr lang="ru-RU" smtClean="0"/>
              <a:t>Вирусный гепатит (болезнь Боткина)</a:t>
            </a:r>
          </a:p>
          <a:p>
            <a:pPr eaLnBrk="1" hangingPunct="1">
              <a:defRPr/>
            </a:pPr>
            <a:r>
              <a:rPr lang="ru-RU" smtClean="0"/>
              <a:t>Сальмонеллёзы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30724" name="Picture 4" descr="6a00d8341c82d353ef010536b50d5c970c-300w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09600"/>
            <a:ext cx="38100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Общие сведения о кишечных инфекциях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Источник возбудителя – человек ( больной или бактерионоситель) .</a:t>
            </a:r>
          </a:p>
          <a:p>
            <a:pPr eaLnBrk="1" hangingPunct="1">
              <a:defRPr/>
            </a:pPr>
            <a:r>
              <a:rPr lang="ru-RU" smtClean="0"/>
              <a:t>При заболеваниях вызванных сальмонеллами ( сальмонеллёзах) – животные (домашний скот, водоплавающие птицы)</a:t>
            </a:r>
          </a:p>
        </p:txBody>
      </p:sp>
      <p:pic>
        <p:nvPicPr>
          <p:cNvPr id="31748" name="Picture 4" descr="сальмонелла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4114800"/>
            <a:ext cx="28956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сальмонелл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1981200"/>
            <a:ext cx="160020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92100"/>
            <a:ext cx="8001000" cy="3136900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smtClean="0"/>
              <a:t>Попадая с выделениями во внешнюю среду (в почву, воду, на овощи, предметы обстановки и обихода), микроорганизмы в зависимости от условий среды (температуры, влажности и т.д.) могут существовать от нескольких дней до нескольких месяцев.</a:t>
            </a:r>
          </a:p>
        </p:txBody>
      </p:sp>
      <p:pic>
        <p:nvPicPr>
          <p:cNvPr id="32771" name="Picture 5" descr="logo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505200"/>
            <a:ext cx="47625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таблиццца по отравления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153400" cy="18288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В некоторых продуктах при соответствующей температуре они могут размножаться и накапливаться (молочные продукты, заливные блюда, фарш и т.д.</a:t>
            </a:r>
          </a:p>
        </p:txBody>
      </p:sp>
      <p:pic>
        <p:nvPicPr>
          <p:cNvPr id="33795" name="Picture 5" descr="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057400"/>
            <a:ext cx="3048000" cy="40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food-poison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133600"/>
            <a:ext cx="33147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-.5"/>
                                          </p:val>
                                        </p:tav>
                                        <p:tav tm="50000">
                                          <p:val>
                                            <p:strVal val="#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-.5"/>
                                          </p:val>
                                        </p:tav>
                                        <p:tav tm="100000">
                                          <p:val>
                                            <p:strVal val="ppt_w-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strVal val="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8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/>
            </a:r>
            <a:br>
              <a:rPr lang="ru-RU" sz="4000" smtClean="0"/>
            </a:br>
            <a:r>
              <a:rPr lang="ru-RU" sz="4000" smtClean="0"/>
              <a:t>Способы заражения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334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Через грязные руки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Загрязненные дверные ручки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Полотенца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Игрушки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Посуду и другие предметы домашнего обихода</a:t>
            </a:r>
          </a:p>
        </p:txBody>
      </p:sp>
      <p:pic>
        <p:nvPicPr>
          <p:cNvPr id="34820" name="Picture 4" descr="1257110038_rats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685800"/>
            <a:ext cx="33718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6" descr="zdorov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4038600"/>
            <a:ext cx="312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Пути распространения инфекции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10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Пищевые продукты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Немытые овощи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Некипяченое рыночное молоко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Плохо проваренное и прожаренное мясо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Вода из водоёмов при употреблении её внутрь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Мухи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80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800" smtClean="0"/>
          </a:p>
        </p:txBody>
      </p:sp>
      <p:pic>
        <p:nvPicPr>
          <p:cNvPr id="35844" name="Picture 4" descr="74_06_05_25_Pich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752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Инкубационный период заболевания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5486400" cy="41148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/>
              <a:t>При дизентерии – от 1 до 7, чаще 2-3 дня</a:t>
            </a:r>
          </a:p>
          <a:p>
            <a:pPr eaLnBrk="1" hangingPunct="1">
              <a:defRPr/>
            </a:pPr>
            <a:r>
              <a:rPr lang="ru-RU" sz="2800" smtClean="0"/>
              <a:t>Брюшной тиф – от 7 до 25, чаще 14-15 дней</a:t>
            </a:r>
          </a:p>
          <a:p>
            <a:pPr eaLnBrk="1" hangingPunct="1">
              <a:defRPr/>
            </a:pPr>
            <a:r>
              <a:rPr lang="ru-RU" sz="2800" smtClean="0"/>
              <a:t>Паратифы – от 2 до 15, чаще 6 – 8 дней</a:t>
            </a:r>
          </a:p>
          <a:p>
            <a:pPr eaLnBrk="1" hangingPunct="1">
              <a:defRPr/>
            </a:pPr>
            <a:r>
              <a:rPr lang="ru-RU" sz="2800" smtClean="0"/>
              <a:t>Сальмонеллёзы от 6 часов до 3 дней, чаще один день.</a:t>
            </a:r>
          </a:p>
        </p:txBody>
      </p:sp>
      <p:pic>
        <p:nvPicPr>
          <p:cNvPr id="36868" name="Picture 4" descr="1258104812_1258017569_photographer-igor-lihovidov-ph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981200"/>
            <a:ext cx="3095625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98" decel="1000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98" decel="100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3937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/>
              <a:t>Литература :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2286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« Краткая Энциклопедия домашнего хозяйства» 1984 г</a:t>
            </a:r>
          </a:p>
          <a:p>
            <a:pPr eaLnBrk="1" hangingPunct="1">
              <a:defRPr/>
            </a:pPr>
            <a:r>
              <a:rPr lang="ru-RU" smtClean="0"/>
              <a:t>Издательство «Советская энциклопедия»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37892" name="Picture 4" descr="1263829327_303fcb1e5291bd1820dcdd594188746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819400"/>
            <a:ext cx="5410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985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dirty="0" smtClean="0"/>
              <a:t>Благодарю за  урок!</a:t>
            </a:r>
          </a:p>
        </p:txBody>
      </p:sp>
      <p:pic>
        <p:nvPicPr>
          <p:cNvPr id="38915" name="Picture 5" descr="56384301_1268467410_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7848600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Пищевые отравления</a:t>
            </a:r>
            <a:br>
              <a:rPr lang="ru-RU" sz="4000" smtClean="0"/>
            </a:br>
            <a:endParaRPr lang="ru-RU" sz="400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4724400" cy="495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Острые заболевания, возникающие вследствие употребления недоброкачественных или ядовитых продуктов</a:t>
            </a:r>
          </a:p>
        </p:txBody>
      </p:sp>
      <p:pic>
        <p:nvPicPr>
          <p:cNvPr id="7172" name="Picture 4" descr="1244197725_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371600"/>
            <a:ext cx="38100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smtClean="0"/>
              <a:t>Продукты, при употреблении которых чаще всего возникают отравления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Мясо</a:t>
            </a:r>
          </a:p>
          <a:p>
            <a:pPr eaLnBrk="1" hangingPunct="1">
              <a:defRPr/>
            </a:pPr>
            <a:r>
              <a:rPr lang="ru-RU" smtClean="0"/>
              <a:t>Рыба</a:t>
            </a:r>
          </a:p>
          <a:p>
            <a:pPr eaLnBrk="1" hangingPunct="1">
              <a:defRPr/>
            </a:pPr>
            <a:r>
              <a:rPr lang="ru-RU" smtClean="0"/>
              <a:t>Бульоны</a:t>
            </a:r>
          </a:p>
          <a:p>
            <a:pPr eaLnBrk="1" hangingPunct="1">
              <a:defRPr/>
            </a:pPr>
            <a:r>
              <a:rPr lang="ru-RU" smtClean="0"/>
              <a:t>Колбасы</a:t>
            </a:r>
          </a:p>
          <a:p>
            <a:pPr eaLnBrk="1" hangingPunct="1">
              <a:defRPr/>
            </a:pPr>
            <a:r>
              <a:rPr lang="ru-RU" smtClean="0"/>
              <a:t>Консервы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8196" name="Picture 4" descr="zucchini_sou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3505200"/>
            <a:ext cx="2667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рыб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828800"/>
            <a:ext cx="2514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свежее мяс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14478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консерв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4572000"/>
            <a:ext cx="28194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03300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smtClean="0"/>
              <a:t>Недоброкачественными продукты могут стать в результате заражения </a:t>
            </a:r>
            <a:r>
              <a:rPr lang="ru-RU" sz="2400" b="1" u="sng" smtClean="0"/>
              <a:t>микробами</a:t>
            </a:r>
            <a:r>
              <a:rPr lang="ru-RU" sz="4000" smtClean="0"/>
              <a:t> 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229600" cy="4343400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Стафилококками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</p:txBody>
      </p:sp>
      <p:pic>
        <p:nvPicPr>
          <p:cNvPr id="9220" name="Picture 4" descr="сальмонелла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828800"/>
            <a:ext cx="1905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сальмонелла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295400"/>
            <a:ext cx="2133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сальмонелла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600200"/>
            <a:ext cx="23622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990600" y="1524000"/>
            <a:ext cx="2574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Сальмонеллами</a:t>
            </a:r>
          </a:p>
        </p:txBody>
      </p:sp>
      <p:pic>
        <p:nvPicPr>
          <p:cNvPr id="9224" name="Picture 8" descr="золотистый стафилокок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3200400"/>
            <a:ext cx="1676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 descr="стафилококки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09800" y="3276600"/>
            <a:ext cx="1143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стафилококкус эпидермитус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81400" y="3276600"/>
            <a:ext cx="1600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11" descr="сальмонелл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" y="1905000"/>
            <a:ext cx="1038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838200" y="60198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120000"/>
              <a:buFontTx/>
              <a:buChar char="•"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Ядами этих микробов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228600" y="45720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  <a:buFont typeface="Tahoma" pitchFamily="34" charset="0"/>
              <a:buNone/>
              <a:defRPr/>
            </a:pPr>
            <a:r>
              <a:rPr lang="ru-RU">
                <a:effectLst>
                  <a:outerShdw blurRad="38100" dist="38100" dir="2700000" algn="tl">
                    <a:srgbClr val="000000"/>
                  </a:outerShdw>
                </a:effectLst>
              </a:rPr>
              <a:t> Палочка ботулизма</a:t>
            </a:r>
          </a:p>
        </p:txBody>
      </p:sp>
      <p:pic>
        <p:nvPicPr>
          <p:cNvPr id="9230" name="Picture 15" descr="палочка ботулизм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4724400"/>
            <a:ext cx="13716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Picture 16" descr="бактерия ботулинус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10200" y="4953000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Picture 17" descr="сальмонелла 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67600" y="533400"/>
            <a:ext cx="13906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19" descr="стафилококки 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486400" y="3429000"/>
            <a:ext cx="13716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4" name="Picture 20" descr="стафилококки 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934200" y="3429000"/>
            <a:ext cx="19335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Заражение продуктов связано с: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Нарушение правил их заготовки</a:t>
            </a:r>
          </a:p>
          <a:p>
            <a:pPr eaLnBrk="1" hangingPunct="1">
              <a:defRPr/>
            </a:pPr>
            <a:r>
              <a:rPr lang="ru-RU" smtClean="0"/>
              <a:t>Приготовления продуктов</a:t>
            </a:r>
          </a:p>
          <a:p>
            <a:pPr eaLnBrk="1" hangingPunct="1">
              <a:defRPr/>
            </a:pPr>
            <a:r>
              <a:rPr lang="ru-RU" smtClean="0"/>
              <a:t>Транспортировки</a:t>
            </a:r>
          </a:p>
          <a:p>
            <a:pPr eaLnBrk="1" hangingPunct="1">
              <a:defRPr/>
            </a:pPr>
            <a:r>
              <a:rPr lang="ru-RU" smtClean="0"/>
              <a:t>Хранения</a:t>
            </a:r>
          </a:p>
          <a:p>
            <a:pPr eaLnBrk="1" hangingPunct="1">
              <a:defRPr/>
            </a:pPr>
            <a:r>
              <a:rPr lang="ru-RU" smtClean="0"/>
              <a:t>Кулинарной обработки</a:t>
            </a:r>
          </a:p>
          <a:p>
            <a:pPr eaLnBrk="1" hangingPunct="1">
              <a:buFontTx/>
              <a:buNone/>
              <a:defRPr/>
            </a:pPr>
            <a:r>
              <a:rPr lang="ru-RU" smtClean="0"/>
              <a:t>ВНЕШНИЙ ВИД ЗАРАЖЕННЫХ ПРОДУКТОВ МОЖЕТ НЕ ИЗМЕНИТЬСЯ !</a:t>
            </a:r>
          </a:p>
        </p:txBody>
      </p:sp>
      <p:pic>
        <p:nvPicPr>
          <p:cNvPr id="10244" name="Picture 4" descr="x_7bf20f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981200"/>
            <a:ext cx="24669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Отравления происходят при употреблении ядовитых грибов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Сатанинский гриб</a:t>
            </a:r>
          </a:p>
          <a:p>
            <a:pPr eaLnBrk="1" hangingPunct="1">
              <a:defRPr/>
            </a:pPr>
            <a:r>
              <a:rPr lang="ru-RU" smtClean="0"/>
              <a:t>Бледная поганка</a:t>
            </a:r>
          </a:p>
          <a:p>
            <a:pPr eaLnBrk="1" hangingPunct="1">
              <a:defRPr/>
            </a:pPr>
            <a:r>
              <a:rPr lang="ru-RU" smtClean="0"/>
              <a:t>Лисичка ложная</a:t>
            </a:r>
          </a:p>
          <a:p>
            <a:pPr eaLnBrk="1" hangingPunct="1">
              <a:defRPr/>
            </a:pPr>
            <a:r>
              <a:rPr lang="ru-RU" smtClean="0"/>
              <a:t>Желчный гриб</a:t>
            </a:r>
          </a:p>
          <a:p>
            <a:pPr eaLnBrk="1" hangingPunct="1">
              <a:defRPr/>
            </a:pPr>
            <a:r>
              <a:rPr lang="ru-RU" smtClean="0"/>
              <a:t>Свинушки</a:t>
            </a:r>
          </a:p>
          <a:p>
            <a:pPr eaLnBrk="1" hangingPunct="1">
              <a:defRPr/>
            </a:pPr>
            <a:r>
              <a:rPr lang="ru-RU" smtClean="0"/>
              <a:t>Опёнок ложный</a:t>
            </a:r>
          </a:p>
          <a:p>
            <a:pPr eaLnBrk="1" hangingPunct="1">
              <a:defRPr/>
            </a:pPr>
            <a:r>
              <a:rPr lang="ru-RU" smtClean="0"/>
              <a:t>Мухомор поганковый</a:t>
            </a:r>
          </a:p>
        </p:txBody>
      </p:sp>
      <p:pic>
        <p:nvPicPr>
          <p:cNvPr id="11268" name="Picture 4" descr="ложная ли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895600"/>
            <a:ext cx="13716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опёнок лож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572000"/>
            <a:ext cx="1371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желчный гри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327660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 descr="boletus satana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1600200"/>
            <a:ext cx="113347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 descr="бледн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05600" y="2209800"/>
            <a:ext cx="1400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 descr="свинушк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5800" y="419100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 C 0.007 -0.01333  0.014 -0.028  0.021 -0.04667  C 0.04 -0.1  0.045 -0.152  0.031 -0.16  C 0.017 -0.16933  -0.01 -0.132  -0.029 -0.07867  C -0.039 -0.05067  -0.045 -0.024  -0.047 -0.004  C -0.05 0.012  -0.051 0.028  -0.051 0.04667  C -0.051 0.10667  -0.038 0.156  -0.023 0.156  C -0.008 0.156  0.005 0.10667  0.005 0.04667  C 0.005 0.01867  0.002 -0.008  -0.003 -0.02667  C -0.005 -0.04267  -0.01 -0.06  -0.016 -0.07733  C -0.036 -0.132  -0.063 -0.16933  -0.077 -0.16  C -0.091 -0.15067  -0.086 -0.1  -0.066 -0.04533  C -0.058 -0.02  -0.047 0.00133  -0.036 0.016  C -0.028 0.02933  -0.019 0.04133  -0.007 0.05333  C 0.029 0.092  0.065 0.10933  0.075 0.09333  C 0.084 0.07733  0.064 0.03333  0.028 -0.004  C 0.013 -0.02  -0.003 -0.032  -0.016 -0.04  C -0.028 -0.048  -0.043 -0.05467  -0.059 -0.05867  C -0.103 -0.072  -0.141 -0.068  -0.144 -0.04667  C -0.148 -0.02667  -0.115 0.0  -0.071 0.01333  C -0.051 0.01867  -0.032 0.02133  -0.017 0.02  C -0.004 0.02  0.01 0.01733  0.025 0.01333  C 0.069 0.0  0.102 -0.028  0.098 -0.048  C 0.095 -0.068  0.057 -0.07333  0.013 -0.06  C -0.008 -0.05333  -0.027 -0.044  -0.04 -0.03333  C -0.051 -0.02533  -0.062 -0.016  -0.074 -0.004  C -0.109 0.03467  -0.13 0.07733  -0.12 0.09333  C -0.111 0.10933  -0.074 0.092  -0.039 0.05467  C -0.022 0.036  -0.008 0.01733  0.0 0.0  Z" pathEditMode="relative">
                                      <p:cBhvr>
                                        <p:cTn id="6" dur="129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98" decel="100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98" decel="100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98" decel="100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98" decel="1000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98" decel="1000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98" decel="1000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Отравление могут вызвать некоторые виды рыб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Маринка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Усач</a:t>
            </a:r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buFontTx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Храмуля</a:t>
            </a:r>
          </a:p>
        </p:txBody>
      </p:sp>
      <p:pic>
        <p:nvPicPr>
          <p:cNvPr id="12292" name="Picture 4" descr="уса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733800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храму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5410200"/>
            <a:ext cx="312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маринка обыкновенна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5600" y="1981200"/>
            <a:ext cx="3276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222</TotalTime>
  <Words>689</Words>
  <Application>Microsoft PowerPoint</Application>
  <PresentationFormat>Экран (4:3)</PresentationFormat>
  <Paragraphs>126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Океан</vt:lpstr>
      <vt:lpstr> </vt:lpstr>
      <vt:lpstr>Слайд 2</vt:lpstr>
      <vt:lpstr>Слайд 3</vt:lpstr>
      <vt:lpstr>Пищевые отравления </vt:lpstr>
      <vt:lpstr>Продукты, при употреблении которых чаще всего возникают отравления</vt:lpstr>
      <vt:lpstr>Недоброкачественными продукты могут стать в результате заражения микробами :</vt:lpstr>
      <vt:lpstr>Заражение продуктов связано с:</vt:lpstr>
      <vt:lpstr>Отравления происходят при употреблении ядовитых грибов</vt:lpstr>
      <vt:lpstr>Отравление могут вызвать некоторые виды рыб</vt:lpstr>
      <vt:lpstr>Вызвать отравление может хлеб приготовленный из зерна ядовитых сорняков</vt:lpstr>
      <vt:lpstr>При несоблюдении правил хранения ядовитым может оказаться перезимовавший проросший и позеленевший картофель</vt:lpstr>
      <vt:lpstr>Признаки отравления ( обычно возникают через несколько часов, реже через сутки и более)</vt:lpstr>
      <vt:lpstr>Оказание помощи</vt:lpstr>
      <vt:lpstr>Важно !</vt:lpstr>
      <vt:lpstr>Профилактика</vt:lpstr>
      <vt:lpstr>Ботулизм</vt:lpstr>
      <vt:lpstr>Возбудитель ботулизма</vt:lpstr>
      <vt:lpstr>Причина ботулизма</vt:lpstr>
      <vt:lpstr>Возбудители ботулизма в пищевых продуктах, консервах вырабатывают токсин, по силе действия превосходящий другие бактерийные и химические яды</vt:lpstr>
      <vt:lpstr>Инкубационный период:</vt:lpstr>
      <vt:lpstr>Симптомы :</vt:lpstr>
      <vt:lpstr>Могут возникнуть серьёзные расстройства зрения</vt:lpstr>
      <vt:lpstr>Также могут возникнуть расстройство глотания, гнусавая речь, невнятная, охриплость голоса, может быть полная потеря голоса. В легких случаях больной ощущает стеснение в груди; в тяжелых – развивается одышка, нарушается ритм дыхания, наблюдаются признаки удушья.</vt:lpstr>
      <vt:lpstr>Ботулизм – заболевание, опасное для жизни, поэтому при первых его проявлениях больной подлежит срочной госпитализации. Основное лечебное мероприятие – раннее введение противоботулинической сыворотки </vt:lpstr>
      <vt:lpstr>Профилактика ботулизма</vt:lpstr>
      <vt:lpstr>Кишечные инфекции</vt:lpstr>
      <vt:lpstr>Заболевания</vt:lpstr>
      <vt:lpstr>Общие сведения о кишечных инфекциях</vt:lpstr>
      <vt:lpstr>Попадая с выделениями во внешнюю среду (в почву, воду, на овощи, предметы обстановки и обихода), микроорганизмы в зависимости от условий среды (температуры, влажности и т.д.) могут существовать от нескольких дней до нескольких месяцев.</vt:lpstr>
      <vt:lpstr>В некоторых продуктах при соответствующей температуре они могут размножаться и накапливаться (молочные продукты, заливные блюда, фарш и т.д.</vt:lpstr>
      <vt:lpstr> Способы заражения</vt:lpstr>
      <vt:lpstr>Пути распространения инфекции</vt:lpstr>
      <vt:lpstr>Инкубационный период заболевания</vt:lpstr>
      <vt:lpstr>Литература :</vt:lpstr>
      <vt:lpstr>Благодарю за 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Максим</dc:creator>
  <cp:lastModifiedBy>User</cp:lastModifiedBy>
  <cp:revision>8</cp:revision>
  <cp:lastPrinted>1601-01-01T00:00:00Z</cp:lastPrinted>
  <dcterms:created xsi:type="dcterms:W3CDTF">1601-01-01T00:00:00Z</dcterms:created>
  <dcterms:modified xsi:type="dcterms:W3CDTF">2014-12-24T14:09:03Z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