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9"/>
  </p:notesMasterIdLst>
  <p:sldIdLst>
    <p:sldId id="314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80" r:id="rId10"/>
    <p:sldId id="281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7" r:id="rId22"/>
    <p:sldId id="308" r:id="rId23"/>
    <p:sldId id="309" r:id="rId24"/>
    <p:sldId id="310" r:id="rId25"/>
    <p:sldId id="311" r:id="rId26"/>
    <p:sldId id="312" r:id="rId27"/>
    <p:sldId id="313" r:id="rId28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044" autoAdjust="0"/>
    <p:restoredTop sz="90929" autoAdjust="0"/>
  </p:normalViewPr>
  <p:slideViewPr>
    <p:cSldViewPr>
      <p:cViewPr varScale="1">
        <p:scale>
          <a:sx n="73" d="100"/>
          <a:sy n="73" d="100"/>
        </p:scale>
        <p:origin x="-11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150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ru-RU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784FFD23-A3D5-4DE9-B5C8-88CE5F67602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kumimoji="1" lang="ru-RU" b="0"/>
          </a:p>
        </p:txBody>
      </p:sp>
      <p:pic>
        <p:nvPicPr>
          <p:cNvPr id="4099" name="Picture 3" descr="minispi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</p:spPr>
      </p:pic>
      <p:sp>
        <p:nvSpPr>
          <p:cNvPr id="4100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1" lang="ru-RU" b="0"/>
          </a:p>
        </p:txBody>
      </p:sp>
      <p:pic>
        <p:nvPicPr>
          <p:cNvPr id="4101" name="Picture 5" descr="minispir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4D1A77A-AB42-4EDE-AC16-99BE30AEE3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057F9-5D5F-496C-9F78-1802375935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90D08-1074-401E-8F7A-F8EA90BE85A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66800" y="1752600"/>
            <a:ext cx="373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53000" y="1752600"/>
            <a:ext cx="373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1066800" y="3886200"/>
            <a:ext cx="762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77F39A1-A035-4E82-9F70-453A60FA2E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72866-B2F6-4655-BB65-666D756DA5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29C80-6CF8-43F6-906E-9455666E3A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B88B0F-D75A-47BA-A40C-F157BBDD7F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36F67-990D-4045-B67C-E40651A473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7D2E5-0AA8-4045-965A-235D0B1470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B6958-4211-42A4-8819-6EFF21898E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285B0-1562-406C-BA81-9B7AAB97E2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3DDAB-A3DD-4879-BE89-F109D7E0A19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kumimoji="1" lang="ru-RU" b="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076" name="Picture 4" descr="minispir"/>
          <p:cNvPicPr>
            <a:picLocks noChangeAspect="1" noChangeArrowheads="1"/>
          </p:cNvPicPr>
          <p:nvPr/>
        </p:nvPicPr>
        <p:blipFill>
          <a:blip r:embed="rId14" cstate="print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</p:spPr>
      </p:pic>
      <p:pic>
        <p:nvPicPr>
          <p:cNvPr id="3077" name="Picture 5" descr="minispir"/>
          <p:cNvPicPr>
            <a:picLocks noChangeAspect="1" noChangeArrowheads="1"/>
          </p:cNvPicPr>
          <p:nvPr/>
        </p:nvPicPr>
        <p:blipFill>
          <a:blip r:embed="rId14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endParaRPr 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ru-RU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8A45179D-E18B-45D4-BD00-8EB14D641A4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785926"/>
            <a:ext cx="7721600" cy="2643206"/>
          </a:xfrm>
        </p:spPr>
        <p:txBody>
          <a:bodyPr/>
          <a:lstStyle/>
          <a:p>
            <a:r>
              <a:rPr lang="ru-RU" sz="32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/>
                </a:solidFill>
                <a:cs typeface="Times New Roman"/>
              </a:rPr>
              <a:t>Формирование  чувства  </a:t>
            </a:r>
            <a:br>
              <a:rPr lang="ru-RU" sz="32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/>
                </a:solidFill>
                <a:cs typeface="Times New Roman"/>
              </a:rPr>
            </a:br>
            <a:r>
              <a:rPr lang="ru-RU" sz="32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/>
                </a:solidFill>
                <a:cs typeface="Times New Roman"/>
              </a:rPr>
              <a:t>патриотизма у младших школьников на уроках</a:t>
            </a:r>
            <a:r>
              <a:rPr lang="ru-RU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cs typeface="Times New Roman"/>
              </a:rPr>
              <a:t/>
            </a:r>
            <a:br>
              <a:rPr lang="ru-RU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cs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0" y="5286388"/>
            <a:ext cx="4643470" cy="1214446"/>
          </a:xfrm>
        </p:spPr>
        <p:txBody>
          <a:bodyPr/>
          <a:lstStyle/>
          <a:p>
            <a:pPr algn="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Подготовила:  Денисенко М. Е. </a:t>
            </a:r>
          </a:p>
          <a:p>
            <a:pPr algn="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МБОУ «СОШ №1 </a:t>
            </a:r>
          </a:p>
          <a:p>
            <a:pPr algn="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г. Бахчисарай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2714620"/>
            <a:ext cx="8043890" cy="3811592"/>
          </a:xfrm>
        </p:spPr>
        <p:txBody>
          <a:bodyPr/>
          <a:lstStyle/>
          <a:p>
            <a:pPr lvl="0"/>
            <a:r>
              <a:rPr lang="ru-RU" sz="2400" dirty="0" smtClean="0"/>
              <a:t>формировать понятия о большой и малой Родине, первоначальные знания о её истории, исторических личностях; </a:t>
            </a:r>
            <a:endParaRPr lang="uk-UA" sz="2400" dirty="0" smtClean="0"/>
          </a:p>
          <a:p>
            <a:pPr lvl="0"/>
            <a:r>
              <a:rPr lang="ru-RU" sz="2400" dirty="0" smtClean="0"/>
              <a:t>бережного отношения к жизни и ко всему живому;</a:t>
            </a:r>
            <a:endParaRPr lang="uk-UA" sz="2400" dirty="0" smtClean="0"/>
          </a:p>
          <a:p>
            <a:r>
              <a:rPr lang="ru-RU" sz="2400" dirty="0" smtClean="0"/>
              <a:t>прививать трудовые навыки, воспитывать уважительное отношение к труду другого человека;</a:t>
            </a:r>
            <a:endParaRPr lang="uk-UA" sz="2400" dirty="0" smtClean="0"/>
          </a:p>
          <a:p>
            <a:r>
              <a:rPr lang="ru-RU" sz="2400" dirty="0" smtClean="0"/>
              <a:t>воспитывать уважительное отношение к общественной собственности, к собственности другого человека;</a:t>
            </a:r>
            <a:endParaRPr lang="uk-UA" sz="2400" dirty="0" smtClean="0"/>
          </a:p>
          <a:p>
            <a:pPr marL="609600" indent="-609600">
              <a:lnSpc>
                <a:spcPct val="80000"/>
              </a:lnSpc>
              <a:buNone/>
            </a:pPr>
            <a:endParaRPr lang="ru-RU" sz="2400" b="1" dirty="0">
              <a:latin typeface="Verdana" pitchFamily="34" charset="0"/>
            </a:endParaRPr>
          </a:p>
        </p:txBody>
      </p:sp>
      <p:sp>
        <p:nvSpPr>
          <p:cNvPr id="47108" name="WordArt 4"/>
          <p:cNvSpPr>
            <a:spLocks noChangeArrowheads="1" noChangeShapeType="1" noTextEdit="1"/>
          </p:cNvSpPr>
          <p:nvPr/>
        </p:nvSpPr>
        <p:spPr bwMode="auto">
          <a:xfrm>
            <a:off x="642910" y="1428736"/>
            <a:ext cx="8105554" cy="7143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95"/>
              </a:avLst>
            </a:prstTxWarp>
          </a:bodyPr>
          <a:lstStyle/>
          <a:p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Задачи </a:t>
            </a:r>
            <a:r>
              <a:rPr lang="ru-RU" sz="3600" dirty="0" smtClean="0">
                <a:solidFill>
                  <a:srgbClr val="0070C0"/>
                </a:solidFill>
              </a:rPr>
              <a:t>патриотического воспитания младших школьников  включают: </a:t>
            </a:r>
            <a:endParaRPr lang="uk-UA" sz="36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643050"/>
            <a:ext cx="8043890" cy="4572032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70C0"/>
                </a:solidFill>
              </a:rPr>
              <a:t>Формы работы направленные на формирование патриотизма самые разнообразные:</a:t>
            </a:r>
            <a:r>
              <a:rPr lang="ru-RU" sz="2400" b="1" dirty="0" smtClean="0"/>
              <a:t> </a:t>
            </a:r>
            <a:r>
              <a:rPr lang="ru-RU" sz="2400" dirty="0" smtClean="0"/>
              <a:t>деловые игры, классные часы, встречи с интересными людьми, беседы, диспуты, викторины, коллективные творческие дела, смотры-конкурсы, выставки, соревнования, экскурсии, поездки, походы, трудовые дела, тренинги, знакомство с историческим прошлым малой родины и Отечества, знакомство с традициями и обычаями русского народа, фольклором.</a:t>
            </a:r>
            <a:endParaRPr lang="uk-UA" sz="2400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571612"/>
            <a:ext cx="8043890" cy="4643470"/>
          </a:xfrm>
        </p:spPr>
        <p:txBody>
          <a:bodyPr/>
          <a:lstStyle/>
          <a:p>
            <a:pPr>
              <a:buNone/>
            </a:pPr>
            <a:r>
              <a:rPr lang="ru-RU" sz="4000" b="1" i="1" dirty="0" smtClean="0"/>
              <a:t>Всю </a:t>
            </a:r>
            <a:r>
              <a:rPr lang="ru-RU" sz="4000" b="1" i="1" dirty="0" smtClean="0"/>
              <a:t>работу по патриотическому воспитанию младших школьников в рамках основных компонентов </a:t>
            </a:r>
            <a:r>
              <a:rPr lang="ru-RU" sz="4000" b="1" dirty="0" smtClean="0"/>
              <a:t>ведутся по следующим  направлениям:</a:t>
            </a:r>
            <a:endParaRPr lang="uk-UA" sz="4000" b="1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357298"/>
            <a:ext cx="8115328" cy="1214446"/>
          </a:xfrm>
        </p:spPr>
        <p:txBody>
          <a:bodyPr/>
          <a:lstStyle/>
          <a:p>
            <a:r>
              <a:rPr lang="ru-RU" b="1" i="1" dirty="0" smtClean="0"/>
              <a:t>Историко – краеведческое и экскурсионное направление</a:t>
            </a:r>
            <a:r>
              <a:rPr lang="ru-RU" dirty="0" smtClean="0"/>
              <a:t> 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714620"/>
            <a:ext cx="8186766" cy="3857652"/>
          </a:xfrm>
        </p:spPr>
        <p:txBody>
          <a:bodyPr/>
          <a:lstStyle/>
          <a:p>
            <a:pPr lvl="0">
              <a:buNone/>
            </a:pPr>
            <a:r>
              <a:rPr lang="ru-RU" dirty="0" smtClean="0"/>
              <a:t>– система мероприятий, направленная на познание историко-культурных корней, осознание неповторимости Отечества, его судьбы, формирование гордости за сопричастность к деяниям предков, исторической ответственности за происходящее в обществе.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85860"/>
            <a:ext cx="8249000" cy="928694"/>
          </a:xfrm>
        </p:spPr>
        <p:txBody>
          <a:bodyPr/>
          <a:lstStyle/>
          <a:p>
            <a:r>
              <a:rPr lang="ru-RU" b="1" i="1" dirty="0" smtClean="0"/>
              <a:t>Гражданско-правовое направление</a:t>
            </a:r>
            <a:r>
              <a:rPr lang="ru-RU" dirty="0" smtClean="0"/>
              <a:t> 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428868"/>
            <a:ext cx="8186766" cy="392909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– формирование гражданской позиции.</a:t>
            </a:r>
          </a:p>
          <a:p>
            <a:pPr>
              <a:buNone/>
            </a:pPr>
            <a:r>
              <a:rPr lang="ru-RU" dirty="0" smtClean="0"/>
              <a:t>По этому направлению проводятся беседы «Конституция России и права человека», «Символы России», «Праздники России».</a:t>
            </a:r>
            <a:endParaRPr lang="uk-UA" dirty="0" smtClean="0"/>
          </a:p>
          <a:p>
            <a:pPr>
              <a:buNone/>
            </a:pPr>
            <a:r>
              <a:rPr lang="ru-RU" dirty="0" smtClean="0"/>
              <a:t>Различные акции «Я – гражданин России», «Волна добрых дел», «Ты не один»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857232"/>
            <a:ext cx="7620000" cy="1000132"/>
          </a:xfrm>
        </p:spPr>
        <p:txBody>
          <a:bodyPr/>
          <a:lstStyle/>
          <a:p>
            <a:r>
              <a:rPr lang="ru-RU" b="1" i="1" dirty="0" smtClean="0"/>
              <a:t>Литературно направление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000240"/>
            <a:ext cx="8177562" cy="4309080"/>
          </a:xfrm>
        </p:spPr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воспитание идёт от эмоционально – образного содержания произведения, от переживания детей.</a:t>
            </a:r>
          </a:p>
          <a:p>
            <a:pPr>
              <a:buNone/>
            </a:pPr>
            <a:r>
              <a:rPr lang="ru-RU" dirty="0" smtClean="0"/>
              <a:t>На произведениях классиков учимся любить и охранять родную природу, гордиться за свою Родину, восхищаться подвигами героев, сопереживать им и трепетно относиться к близким и окружающим людям.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1071546"/>
            <a:ext cx="7620000" cy="1000132"/>
          </a:xfrm>
        </p:spPr>
        <p:txBody>
          <a:bodyPr/>
          <a:lstStyle/>
          <a:p>
            <a:r>
              <a:rPr lang="ru-RU" b="1" i="1" dirty="0" smtClean="0"/>
              <a:t>Экологическое направление</a:t>
            </a:r>
            <a:r>
              <a:rPr lang="ru-RU" dirty="0" smtClean="0"/>
              <a:t> 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143116"/>
            <a:ext cx="8115328" cy="435771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– воспитание любви к природе, защите её от загрязнения.</a:t>
            </a:r>
            <a:endParaRPr lang="uk-UA" dirty="0" smtClean="0"/>
          </a:p>
          <a:p>
            <a:pPr>
              <a:buNone/>
            </a:pPr>
            <a:r>
              <a:rPr lang="ru-RU" dirty="0" smtClean="0"/>
              <a:t>Больше всего ребятам нравятся сезонные экскурсии- прогулки «У природы нет плохой погоды». Благодаря таким экскурсиям можно научить любить и беречь красоту родной природы,а так же познакомить с многообразием природы.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58204" cy="509603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Поэтому работа по данному вопросу должна стать составной частью урока. Одним из самых приемлемых, для осуществления гражданско – патриотического воспитания, является урок русского языка. Где, как не на уроке родного языка, прививать детям любовь к нему, вырабатывать у ребят внимание к своей и чужой речи, развивать её культуру. А через знание языка воспитывать у учащихся любовь к Родине.</a:t>
            </a:r>
            <a:endParaRPr lang="uk-UA" dirty="0" smtClean="0"/>
          </a:p>
          <a:p>
            <a:pPr>
              <a:buNone/>
            </a:pPr>
            <a:endParaRPr lang="uk-U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785926"/>
            <a:ext cx="7962108" cy="408147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Готовясь к уроку русского языка, следует подбирать произведения русского народного творчества: загадки, поговорки, пословицы, считалки, они активизирут мысли детей, пробуждают у них познавательный интерес. Всё это способствует воспитанию любви к родному слову, к истории своего народа.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186766" cy="500066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Учебники русского языка для начальных классов содержат немало упражнений, включающих задания, способствующих гражданско-патриотическому воспитанию. Планируя урок, нужно  выбирать тексты, в которых имеется информация о поступках, результатах деятельности и отношениях людей, содержатся яркие примеры проявления патриотизма.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85926"/>
            <a:ext cx="8393016" cy="4595402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Проблема патриотического воспитания </a:t>
            </a:r>
            <a:r>
              <a:rPr lang="ru-RU" sz="2400" dirty="0" smtClean="0"/>
              <a:t>подрастающего поколения </a:t>
            </a:r>
            <a:r>
              <a:rPr lang="ru-RU" sz="2400" dirty="0" smtClean="0"/>
              <a:t>обретает сегодня особую значимость. Российскому обществу требуются люди деловые, уверенные в себе, независимые, с яркой индивидуальностью. </a:t>
            </a:r>
            <a:endParaRPr lang="uk-UA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Важнейшая </a:t>
            </a:r>
            <a:r>
              <a:rPr lang="ru-RU" sz="2400" dirty="0" smtClean="0"/>
              <a:t>составляющая процесса воспитания – формирование и развитие патриотических чувств. Без наличия этого компонента нельзя говорить о воспитании по-настоящему гармоничной личности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928802"/>
            <a:ext cx="8115328" cy="474055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Выполняя такие задания на уроках, учащиеся в первую очередь выполняют само задание, затем анализируют нравственную ситуацию, указанную в тексте или условии задания.</a:t>
            </a:r>
            <a:endParaRPr lang="uk-UA" dirty="0" smtClean="0"/>
          </a:p>
          <a:p>
            <a:pPr>
              <a:buNone/>
            </a:pPr>
            <a:r>
              <a:rPr lang="ru-RU" dirty="0" smtClean="0"/>
              <a:t>        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1857364"/>
            <a:ext cx="7620000" cy="40100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Для работы над темой «Гражданско – патриотическое воспитание на уроках русского языка», разработана сери нетрадиционных уроков, включающих:  урок – экскурсию, урок – путешествие, урок – КВН, урок – игра «Что? Где? Когда?» и другие. 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14422"/>
            <a:ext cx="8286808" cy="458154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Уроке – путешествии (4 класс), закреплении темы «Определение падежа и склонения имён существительных в единственном числе», можно совершить «полёт» по городам – героям нашей страны. Ребята узнают о том, как героически сражались защитники Москвы в далёком 1941 году, о пережитой ленинградцами блокаде, о великой Сталинградской битве и о том, какими стали эти города спустя </a:t>
            </a:r>
            <a:r>
              <a:rPr lang="ru-RU" dirty="0" smtClean="0"/>
              <a:t>много</a:t>
            </a:r>
            <a:r>
              <a:rPr lang="ru-RU" dirty="0" smtClean="0"/>
              <a:t> </a:t>
            </a:r>
            <a:r>
              <a:rPr lang="ru-RU" dirty="0" smtClean="0"/>
              <a:t>лет.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500174"/>
            <a:ext cx="7829576" cy="436722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Отмечая эти города на карте России флажками, рассматривая фотографии с изображением городов во время Великой Отечественной войны и в настоящее время. Работая с историческими материалами, выполнить задания по теме урока. Найти в текстах имена существительные, определить склонение и падеж.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714488"/>
            <a:ext cx="8043890" cy="415291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На таких уроках учащиеся пополняют знания о Родине, переживают чувства привязанности к родной земле и гордость за её прошлое и настоящее. Всё это способствует гражданско – патриотическому воспитанию младших школьников.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214422"/>
            <a:ext cx="8043890" cy="54292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Воспитание граждан и патриотов своей Родины – процесс длительный, требующий  настойчивости, последовательности и большого терпения. Решить эту задачу за 4 года не представляется возможным. Впереди ещё долгие годы школьной зрелости. Но главное закладывается в раннем детстве и мы, учителя начальных классов, должны «упражнять детей в этом священном чувстве».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64704"/>
            <a:ext cx="8186766" cy="5102696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«</a:t>
            </a:r>
            <a:r>
              <a:rPr lang="ru-RU" dirty="0" smtClean="0"/>
              <a:t>Каждый ребенок рождается добрым и для доброй жизни»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       </a:t>
            </a:r>
            <a:r>
              <a:rPr lang="ru-RU" dirty="0" smtClean="0"/>
              <a:t>(</a:t>
            </a:r>
            <a:r>
              <a:rPr lang="ru-RU" dirty="0" smtClean="0"/>
              <a:t>говорил актер Е.Леонов).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То, какие нравственные качества разовьются у ребёнка, зависит, прежде всего, от родителей и окружающих его взрослых, от того, как они его воспитывают, какими впечатлениями обогатят.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sz="4800" b="1" dirty="0" err="1" smtClean="0"/>
              <a:t>Спасибо</a:t>
            </a:r>
            <a:r>
              <a:rPr lang="uk-UA" sz="4800" b="1" dirty="0" smtClean="0"/>
              <a:t> за </a:t>
            </a:r>
            <a:r>
              <a:rPr lang="uk-UA" sz="4800" b="1" dirty="0" err="1" smtClean="0"/>
              <a:t>внимание</a:t>
            </a:r>
            <a:r>
              <a:rPr lang="uk-UA" sz="4800" b="1" dirty="0" smtClean="0"/>
              <a:t>!</a:t>
            </a:r>
            <a:endParaRPr lang="uk-UA" sz="4800" b="1" dirty="0"/>
          </a:p>
        </p:txBody>
      </p:sp>
      <p:pic>
        <p:nvPicPr>
          <p:cNvPr id="1026" name="Picture 2" descr="Симпатичные маленькие игры ребенка с книгой и очки, сидя за столом, изолированных на белый Фотография, картинки, изображения и 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3286124"/>
            <a:ext cx="3681636" cy="32995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464454" cy="5168046"/>
          </a:xfrm>
        </p:spPr>
        <p:txBody>
          <a:bodyPr/>
          <a:lstStyle/>
          <a:p>
            <a:pPr>
              <a:buNone/>
            </a:pPr>
            <a:endParaRPr lang="ru-RU" i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600" i="1" u="sng" dirty="0" smtClean="0">
                <a:solidFill>
                  <a:srgbClr val="FF0000"/>
                </a:solidFill>
              </a:rPr>
              <a:t>Актуальность формирования чувства патриотизма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smtClean="0"/>
              <a:t>в младшем школьном возрасте нашла свое отражение и в содержании «Федерального государственного образовательного стандарта начального общего образования». </a:t>
            </a:r>
            <a:endParaRPr lang="uk-UA" sz="3600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214422"/>
            <a:ext cx="8043890" cy="4950882"/>
          </a:xfrm>
        </p:spPr>
        <p:txBody>
          <a:bodyPr/>
          <a:lstStyle/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В </a:t>
            </a:r>
            <a:r>
              <a:rPr lang="ru-RU" dirty="0" smtClean="0"/>
              <a:t>нем указывается, что </a:t>
            </a:r>
            <a:r>
              <a:rPr lang="ru-RU" u="sng" dirty="0" smtClean="0">
                <a:solidFill>
                  <a:srgbClr val="FF0000"/>
                </a:solidFill>
              </a:rPr>
              <a:t>портрет выпускника начальной школы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включает в себя такие </a:t>
            </a:r>
            <a:r>
              <a:rPr lang="ru-RU" dirty="0" smtClean="0"/>
              <a:t>личностные характеристики</a:t>
            </a:r>
            <a:r>
              <a:rPr lang="ru-RU" dirty="0" smtClean="0"/>
              <a:t>:</a:t>
            </a:r>
          </a:p>
          <a:p>
            <a:pPr lvl="0"/>
            <a:r>
              <a:rPr lang="ru-RU" dirty="0" smtClean="0"/>
              <a:t>любовь к своему народу, краю и Родине; </a:t>
            </a:r>
            <a:endParaRPr lang="uk-UA" dirty="0" smtClean="0"/>
          </a:p>
          <a:p>
            <a:pPr lvl="0"/>
            <a:r>
              <a:rPr lang="ru-RU" dirty="0" smtClean="0"/>
              <a:t>уважение и принятие ценности семьи и общества; </a:t>
            </a:r>
            <a:endParaRPr lang="uk-UA" dirty="0" smtClean="0"/>
          </a:p>
          <a:p>
            <a:pPr lvl="0"/>
            <a:r>
              <a:rPr lang="ru-RU" dirty="0" smtClean="0"/>
              <a:t>любознательность, активность и заинтересованность в познании </a:t>
            </a:r>
            <a:r>
              <a:rPr lang="ru-RU" dirty="0" smtClean="0"/>
              <a:t>мира.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071546"/>
            <a:ext cx="7620000" cy="5318720"/>
          </a:xfrm>
        </p:spPr>
        <p:txBody>
          <a:bodyPr/>
          <a:lstStyle/>
          <a:p>
            <a:pPr>
              <a:buNone/>
            </a:pPr>
            <a:endParaRPr lang="ru-RU" b="1" i="1" dirty="0" smtClean="0"/>
          </a:p>
          <a:p>
            <a:pPr>
              <a:buNone/>
            </a:pP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"Я </a:t>
            </a:r>
            <a:r>
              <a:rPr lang="ru-RU" b="1" i="1" dirty="0" smtClean="0"/>
              <a:t>не научился любить свою родину с закрытыми глазами, с преклоненной головой, с запертыми устами… Я полагаю, что мы пришли после других для того, чтобы делать лучше их, чтобы не впадать в их ошибки, в их заблуждения и суеверия".</a:t>
            </a:r>
            <a:endParaRPr lang="ru-RU" b="1" dirty="0" smtClean="0"/>
          </a:p>
          <a:p>
            <a:pPr algn="r">
              <a:buNone/>
            </a:pPr>
            <a:r>
              <a:rPr lang="ru-RU" b="1" i="1" dirty="0" smtClean="0"/>
              <a:t>Петр Чаадаев</a:t>
            </a:r>
            <a:endParaRPr lang="ru-RU" b="1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320438" cy="516690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У патриотизма многоженство разнообразных и неоднозначных трактовок, но самая распространенное определение патриотизма коротко и ясно – это любовь к своей Родине. А с чего начинается Родина? С вида за окном, с дороги от дома до школы и обратно, с детской площадки во дворе, с родного города, в котором многое напоминает о богатой событиями истории родного края и, конечно, истории всего Отечества в целом.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404664"/>
            <a:ext cx="8115328" cy="5462736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современном понимании </a:t>
            </a:r>
            <a:r>
              <a:rPr lang="ru-RU" b="1" i="1" dirty="0" smtClean="0"/>
              <a:t>патриотизм</a:t>
            </a:r>
            <a:r>
              <a:rPr lang="ru-RU" dirty="0" smtClean="0"/>
              <a:t> - это многовариантное понятие, трактующееся всеми неоднозначно и имеющее много различных определений.</a:t>
            </a:r>
          </a:p>
          <a:p>
            <a:pPr>
              <a:buNone/>
            </a:pPr>
            <a:r>
              <a:rPr lang="ru-RU" dirty="0" smtClean="0"/>
              <a:t> Патриотизм (от греческого слова patris – отечество) – это стойкая гражданская позиция, гордость за свою страну и трепетное уважительное отношение к ее истории. 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643050"/>
            <a:ext cx="8236152" cy="357190"/>
          </a:xfrm>
        </p:spPr>
        <p:txBody>
          <a:bodyPr/>
          <a:lstStyle/>
          <a:p>
            <a:pPr algn="l"/>
            <a:r>
              <a:rPr lang="ru-RU" sz="2400" b="1" dirty="0" smtClean="0"/>
              <a:t>Именно патриотизм включает в себя все направления воспитательной деятельности в начальной школе.</a:t>
            </a:r>
            <a:r>
              <a:rPr lang="uk-UA" sz="3200" dirty="0" smtClean="0"/>
              <a:t/>
            </a:r>
            <a:br>
              <a:rPr lang="uk-UA" sz="3200" dirty="0" smtClean="0"/>
            </a:b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2214554"/>
            <a:ext cx="7620000" cy="4382798"/>
          </a:xfrm>
        </p:spPr>
        <p:txBody>
          <a:bodyPr/>
          <a:lstStyle/>
          <a:p>
            <a:r>
              <a:rPr lang="ru-RU" sz="2400" b="1" i="1" dirty="0" smtClean="0"/>
              <a:t>П –</a:t>
            </a:r>
            <a:r>
              <a:rPr lang="ru-RU" sz="2400" dirty="0" smtClean="0"/>
              <a:t> права и обязанности граждан; </a:t>
            </a:r>
            <a:endParaRPr lang="uk-UA" sz="2400" dirty="0" smtClean="0"/>
          </a:p>
          <a:p>
            <a:r>
              <a:rPr lang="ru-RU" sz="2400" b="1" i="1" dirty="0" smtClean="0"/>
              <a:t>А </a:t>
            </a:r>
            <a:r>
              <a:rPr lang="ru-RU" sz="2400" dirty="0" smtClean="0"/>
              <a:t>– активный образ жизни </a:t>
            </a:r>
            <a:endParaRPr lang="uk-UA" sz="2400" dirty="0" smtClean="0"/>
          </a:p>
          <a:p>
            <a:r>
              <a:rPr lang="ru-RU" sz="2400" b="1" i="1" dirty="0" smtClean="0"/>
              <a:t>Т</a:t>
            </a:r>
            <a:r>
              <a:rPr lang="ru-RU" sz="2400" dirty="0" smtClean="0"/>
              <a:t> – толерантность </a:t>
            </a:r>
            <a:endParaRPr lang="uk-UA" sz="2400" dirty="0" smtClean="0"/>
          </a:p>
          <a:p>
            <a:r>
              <a:rPr lang="ru-RU" sz="2400" b="1" i="1" dirty="0" smtClean="0"/>
              <a:t>Р </a:t>
            </a:r>
            <a:r>
              <a:rPr lang="ru-RU" sz="2400" dirty="0" smtClean="0"/>
              <a:t>– радость открытий и познаний </a:t>
            </a:r>
            <a:endParaRPr lang="uk-UA" sz="2400" dirty="0" smtClean="0"/>
          </a:p>
          <a:p>
            <a:r>
              <a:rPr lang="ru-RU" sz="2400" b="1" i="1" dirty="0" smtClean="0"/>
              <a:t>И </a:t>
            </a:r>
            <a:r>
              <a:rPr lang="ru-RU" sz="2400" dirty="0" smtClean="0"/>
              <a:t>– изучение истории  своего народа</a:t>
            </a:r>
            <a:endParaRPr lang="uk-UA" sz="2400" dirty="0" smtClean="0"/>
          </a:p>
          <a:p>
            <a:r>
              <a:rPr lang="ru-RU" sz="2400" b="1" i="1" dirty="0" smtClean="0"/>
              <a:t>О</a:t>
            </a:r>
            <a:r>
              <a:rPr lang="ru-RU" sz="2400" dirty="0" smtClean="0"/>
              <a:t> – ответственность </a:t>
            </a:r>
            <a:endParaRPr lang="uk-UA" sz="2400" dirty="0" smtClean="0"/>
          </a:p>
          <a:p>
            <a:r>
              <a:rPr lang="ru-RU" sz="2400" b="1" i="1" dirty="0" smtClean="0"/>
              <a:t>Т</a:t>
            </a:r>
            <a:r>
              <a:rPr lang="ru-RU" sz="2400" dirty="0" smtClean="0"/>
              <a:t> – трудолюбие</a:t>
            </a:r>
            <a:endParaRPr lang="uk-UA" sz="2400" dirty="0" smtClean="0"/>
          </a:p>
          <a:p>
            <a:r>
              <a:rPr lang="ru-RU" sz="2400" b="1" i="1" dirty="0" smtClean="0"/>
              <a:t>И</a:t>
            </a:r>
            <a:r>
              <a:rPr lang="ru-RU" sz="2400" dirty="0" smtClean="0"/>
              <a:t> – искренность</a:t>
            </a:r>
            <a:endParaRPr lang="uk-UA" sz="2400" dirty="0" smtClean="0"/>
          </a:p>
          <a:p>
            <a:r>
              <a:rPr lang="ru-RU" sz="2400" b="1" i="1" dirty="0" smtClean="0"/>
              <a:t>З </a:t>
            </a:r>
            <a:r>
              <a:rPr lang="ru-RU" sz="2400" dirty="0" smtClean="0"/>
              <a:t>– здоровый образ жизни</a:t>
            </a:r>
            <a:endParaRPr lang="uk-UA" sz="2400" dirty="0" smtClean="0"/>
          </a:p>
          <a:p>
            <a:r>
              <a:rPr lang="ru-RU" sz="2400" b="1" i="1" dirty="0" smtClean="0"/>
              <a:t>М </a:t>
            </a:r>
            <a:r>
              <a:rPr lang="ru-RU" sz="2400" dirty="0" smtClean="0"/>
              <a:t>– мужество, милосердие</a:t>
            </a:r>
            <a:endParaRPr lang="uk-UA" sz="2400" dirty="0" smtClean="0"/>
          </a:p>
          <a:p>
            <a:endParaRPr lang="uk-U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2643182"/>
            <a:ext cx="8164541" cy="3857651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2400" dirty="0" smtClean="0"/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Развитие  у школьников гражданственности, патриотизма как важнейших духовно-нравственных и социальных ценностей, готовность к  активному проявлению в различных сферах жизни общества.</a:t>
            </a:r>
          </a:p>
          <a:p>
            <a:pPr marL="609600" indent="-609600">
              <a:lnSpc>
                <a:spcPct val="8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Формирование духовно и физически здорового человека, неразрывно связывающего свою судьбу с будущим родного города, края и страны;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4" name="WordArt 4"/>
          <p:cNvSpPr>
            <a:spLocks noChangeArrowheads="1" noChangeShapeType="1" noTextEdit="1"/>
          </p:cNvSpPr>
          <p:nvPr/>
        </p:nvSpPr>
        <p:spPr bwMode="auto">
          <a:xfrm>
            <a:off x="1692275" y="1571611"/>
            <a:ext cx="5688013" cy="4286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Цель </a:t>
            </a:r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воспитания: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традь">
  <a:themeElements>
    <a:clrScheme name="Тетрадь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Тетрадь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традь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Designs\Тетрадь.pot</Template>
  <TotalTime>1128</TotalTime>
  <Words>1153</Words>
  <Application>Microsoft Office PowerPoint</Application>
  <PresentationFormat>Экран (4:3)</PresentationFormat>
  <Paragraphs>75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Тетрадь</vt:lpstr>
      <vt:lpstr>Формирование  чувства   патриотизма у младших школьников на уроках </vt:lpstr>
      <vt:lpstr>Слайд 2</vt:lpstr>
      <vt:lpstr>Слайд 3</vt:lpstr>
      <vt:lpstr>Слайд 4</vt:lpstr>
      <vt:lpstr>Слайд 5</vt:lpstr>
      <vt:lpstr>Слайд 6</vt:lpstr>
      <vt:lpstr>Слайд 7</vt:lpstr>
      <vt:lpstr>Именно патриотизм включает в себя все направления воспитательной деятельности в начальной школе. </vt:lpstr>
      <vt:lpstr>Слайд 9</vt:lpstr>
      <vt:lpstr>Слайд 10</vt:lpstr>
      <vt:lpstr>Слайд 11</vt:lpstr>
      <vt:lpstr>Слайд 12</vt:lpstr>
      <vt:lpstr>Историко – краеведческое и экскурсионное направление </vt:lpstr>
      <vt:lpstr>Гражданско-правовое направление </vt:lpstr>
      <vt:lpstr>Литературно направление</vt:lpstr>
      <vt:lpstr>Экологическое направление 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ПРЯМАЯ ГЕОДЕЗИЧЕСКАЯ ЗАДАЧА.</dc:title>
  <dc:creator>User</dc:creator>
  <cp:lastModifiedBy>User</cp:lastModifiedBy>
  <cp:revision>49</cp:revision>
  <dcterms:created xsi:type="dcterms:W3CDTF">2007-01-18T14:57:35Z</dcterms:created>
  <dcterms:modified xsi:type="dcterms:W3CDTF">2017-04-04T12:42:35Z</dcterms:modified>
</cp:coreProperties>
</file>