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57" r:id="rId5"/>
    <p:sldId id="264" r:id="rId6"/>
    <p:sldId id="260" r:id="rId7"/>
    <p:sldId id="258" r:id="rId8"/>
    <p:sldId id="259" r:id="rId9"/>
    <p:sldId id="262"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D15145-5842-48CF-83F0-0226181DBB6D}"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D15145-5842-48CF-83F0-0226181DBB6D}"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D15145-5842-48CF-83F0-0226181DBB6D}"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D15145-5842-48CF-83F0-0226181DBB6D}"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B1288A-6C3C-459C-9E64-62324CFC5586}" type="datetimeFigureOut">
              <a:rPr lang="ru-RU" smtClean="0"/>
              <a:pPr/>
              <a:t>10.11.2015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D15145-5842-48CF-83F0-0226181DBB6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0B1288A-6C3C-459C-9E64-62324CFC5586}" type="datetimeFigureOut">
              <a:rPr lang="ru-RU" smtClean="0"/>
              <a:pPr/>
              <a:t>10.11.2015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0D15145-5842-48CF-83F0-0226181DBB6D}"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English Banknotes</a:t>
            </a:r>
            <a:endParaRPr lang="ru-RU" dirty="0"/>
          </a:p>
        </p:txBody>
      </p:sp>
      <p:sp>
        <p:nvSpPr>
          <p:cNvPr id="3" name="Подзаголовок 2"/>
          <p:cNvSpPr>
            <a:spLocks noGrp="1"/>
          </p:cNvSpPr>
          <p:nvPr>
            <p:ph type="subTitle" idx="1"/>
          </p:nvPr>
        </p:nvSpPr>
        <p:spPr>
          <a:xfrm>
            <a:off x="2051720" y="4509120"/>
            <a:ext cx="6858000" cy="2016224"/>
          </a:xfrm>
        </p:spPr>
        <p:txBody>
          <a:bodyPr>
            <a:normAutofit/>
          </a:bodyPr>
          <a:lstStyle/>
          <a:p>
            <a:pPr algn="r"/>
            <a:endParaRPr lang="ru-RU" dirty="0"/>
          </a:p>
        </p:txBody>
      </p:sp>
    </p:spTree>
    <p:extLst>
      <p:ext uri="{BB962C8B-B14F-4D97-AF65-F5344CB8AC3E}">
        <p14:creationId xmlns:p14="http://schemas.microsoft.com/office/powerpoint/2010/main" xmlns="" val="115659093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i2.birminghampost.co.uk/incoming/article6520906.ece/alternates/s615/Watt-Boulton-5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117" t="20019" r="11299" b="18149"/>
          <a:stretch/>
        </p:blipFill>
        <p:spPr bwMode="auto">
          <a:xfrm>
            <a:off x="179512" y="4365079"/>
            <a:ext cx="4254895" cy="23145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currencyguide.eu/gbp-en/british_old-banknote-50-pounds-sterling-obver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9834"/>
            <a:ext cx="4254895" cy="22647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620688"/>
            <a:ext cx="8496943" cy="1728192"/>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£50 </a:t>
            </a:r>
            <a:r>
              <a:rPr lang="en-US" b="1" dirty="0">
                <a:latin typeface="Times New Roman" panose="02020603050405020304" pitchFamily="18" charset="0"/>
                <a:cs typeface="Times New Roman" panose="02020603050405020304" pitchFamily="18" charset="0"/>
              </a:rPr>
              <a:t>Note </a:t>
            </a:r>
            <a:r>
              <a:rPr lang="en-US" b="1" dirty="0" smtClean="0">
                <a:latin typeface="Times New Roman" panose="02020603050405020304" pitchFamily="18" charset="0"/>
                <a:cs typeface="Times New Roman" panose="02020603050405020304" pitchFamily="18" charset="0"/>
              </a:rPr>
              <a:t>(Matthew </a:t>
            </a:r>
            <a:r>
              <a:rPr lang="en-US" b="1" dirty="0" err="1" smtClean="0">
                <a:latin typeface="Times New Roman" panose="02020603050405020304" pitchFamily="18" charset="0"/>
                <a:cs typeface="Times New Roman" panose="02020603050405020304" pitchFamily="18" charset="0"/>
              </a:rPr>
              <a:t>Boulton</a:t>
            </a:r>
            <a:r>
              <a:rPr lang="en-US" b="1" dirty="0" smtClean="0">
                <a:latin typeface="Times New Roman" panose="02020603050405020304" pitchFamily="18" charset="0"/>
                <a:cs typeface="Times New Roman" panose="02020603050405020304" pitchFamily="18" charset="0"/>
              </a:rPr>
              <a:t> and James Watt)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0" y="1412776"/>
            <a:ext cx="4320480" cy="5040560"/>
          </a:xfrm>
        </p:spPr>
        <p:txBody>
          <a:bodyPr>
            <a:normAutofit fontScale="92500"/>
          </a:bodyPr>
          <a:lstStyle/>
          <a:p>
            <a:pPr marL="0" indent="0">
              <a:buNone/>
            </a:pPr>
            <a:r>
              <a:rPr lang="en-US" b="1" dirty="0" smtClean="0"/>
              <a:t>Matthew </a:t>
            </a:r>
            <a:r>
              <a:rPr lang="en-US" b="1" dirty="0" err="1"/>
              <a:t>Boulton</a:t>
            </a:r>
            <a:r>
              <a:rPr lang="en-US" b="1" dirty="0"/>
              <a:t> and James Watt </a:t>
            </a:r>
            <a:endParaRPr lang="en-US" dirty="0"/>
          </a:p>
          <a:p>
            <a:pPr marL="0" indent="0">
              <a:buNone/>
            </a:pPr>
            <a:r>
              <a:rPr lang="en-US" dirty="0"/>
              <a:t> </a:t>
            </a:r>
          </a:p>
          <a:p>
            <a:pPr marL="0" indent="0">
              <a:buNone/>
            </a:pPr>
            <a:r>
              <a:rPr lang="en-US" dirty="0"/>
              <a:t>Matthew </a:t>
            </a:r>
            <a:r>
              <a:rPr lang="en-US" dirty="0" err="1"/>
              <a:t>Boulton</a:t>
            </a:r>
            <a:r>
              <a:rPr lang="en-US" dirty="0"/>
              <a:t> and James Watt were responsible for accelerating the progress of manufacturing steam engines during the 18th and 19th centuries. Their inventions and improvements to this technology made a significant contribution to the progress of the Industrial Revolution. In 1775 the two men entered a partnership to develop and market steam engines. </a:t>
            </a:r>
          </a:p>
        </p:txBody>
      </p:sp>
    </p:spTree>
    <p:extLst>
      <p:ext uri="{BB962C8B-B14F-4D97-AF65-F5344CB8AC3E}">
        <p14:creationId xmlns:p14="http://schemas.microsoft.com/office/powerpoint/2010/main" xmlns="" val="37016537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992888" cy="1224136"/>
          </a:xfrm>
        </p:spPr>
        <p:txBody>
          <a:bodyPr>
            <a:noAutofit/>
          </a:bodyPr>
          <a:lstStyle/>
          <a:p>
            <a:pPr algn="ctr"/>
            <a:r>
              <a:rPr lang="en-US" sz="4000" dirty="0" smtClean="0">
                <a:latin typeface="Times New Roman" panose="02020603050405020304" pitchFamily="18" charset="0"/>
                <a:cs typeface="Times New Roman" panose="02020603050405020304" pitchFamily="18" charset="0"/>
              </a:rPr>
              <a:t>What money do they use in England?</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484784"/>
            <a:ext cx="8352928" cy="5256584"/>
          </a:xfrm>
        </p:spPr>
        <p:txBody>
          <a:bodyPr/>
          <a:lstStyle/>
          <a:p>
            <a:pPr marL="0" indent="0">
              <a:buNone/>
            </a:pPr>
            <a:r>
              <a:rPr lang="en-US" sz="2800" dirty="0"/>
              <a:t>The British currency is the</a:t>
            </a:r>
            <a:r>
              <a:rPr lang="en-US" sz="2800" b="1" dirty="0"/>
              <a:t> pound sterling</a:t>
            </a:r>
            <a:r>
              <a:rPr lang="en-US" sz="2800" dirty="0"/>
              <a:t>. The sign for the pound is</a:t>
            </a:r>
            <a:r>
              <a:rPr lang="en-US" sz="2800" b="1" dirty="0"/>
              <a:t> </a:t>
            </a:r>
            <a:r>
              <a:rPr lang="en-US" sz="2800" b="1" dirty="0" smtClean="0"/>
              <a:t>£</a:t>
            </a:r>
            <a:endParaRPr lang="en-US" sz="2800" dirty="0"/>
          </a:p>
          <a:p>
            <a:pPr marL="0" indent="0">
              <a:buNone/>
            </a:pPr>
            <a:r>
              <a:rPr lang="en-US" sz="2800" b="1" i="1" dirty="0"/>
              <a:t>GBP</a:t>
            </a:r>
            <a:r>
              <a:rPr lang="en-US" sz="2800" dirty="0"/>
              <a:t> = Great British Pound </a:t>
            </a:r>
          </a:p>
          <a:p>
            <a:pPr marL="0" indent="0">
              <a:buNone/>
            </a:pPr>
            <a:r>
              <a:rPr lang="en-US" sz="2800" dirty="0" smtClean="0"/>
              <a:t>They </a:t>
            </a:r>
            <a:r>
              <a:rPr lang="en-US" sz="2800" dirty="0"/>
              <a:t>do not use the Euro. Although a few of the big shops will accept Euro, it is rarely used across Britain. </a:t>
            </a:r>
            <a:endParaRPr lang="en-US" sz="2800" dirty="0" smtClean="0"/>
          </a:p>
          <a:p>
            <a:pPr marL="0" indent="0">
              <a:buNone/>
            </a:pPr>
            <a:r>
              <a:rPr lang="en-US" sz="2800" dirty="0"/>
              <a:t>The singular of pence is "</a:t>
            </a:r>
            <a:r>
              <a:rPr lang="en-US" sz="2800" b="1" dirty="0"/>
              <a:t>penny</a:t>
            </a:r>
            <a:r>
              <a:rPr lang="en-US" sz="2800" dirty="0"/>
              <a:t>". The symbol for the penny is "</a:t>
            </a:r>
            <a:r>
              <a:rPr lang="en-US" sz="2800" b="1" dirty="0"/>
              <a:t>p</a:t>
            </a:r>
            <a:r>
              <a:rPr lang="en-US" sz="2800" dirty="0"/>
              <a:t>"; hence an amount such as 50p is often pronounced "fifty pee" rather than "fifty pence".</a:t>
            </a:r>
          </a:p>
          <a:p>
            <a:pPr marL="0" indent="0">
              <a:buNone/>
            </a:pPr>
            <a:endParaRPr lang="en-US" dirty="0"/>
          </a:p>
          <a:p>
            <a:pPr marL="0" indent="0">
              <a:buNone/>
            </a:pPr>
            <a:endParaRPr lang="ru-RU" dirty="0"/>
          </a:p>
        </p:txBody>
      </p:sp>
    </p:spTree>
    <p:extLst>
      <p:ext uri="{BB962C8B-B14F-4D97-AF65-F5344CB8AC3E}">
        <p14:creationId xmlns:p14="http://schemas.microsoft.com/office/powerpoint/2010/main" xmlns="" val="22314992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4962128" cy="5263480"/>
          </a:xfrm>
        </p:spPr>
        <p:txBody>
          <a:bodyPr/>
          <a:lstStyle/>
          <a:p>
            <a:pPr marL="0" indent="0">
              <a:buNone/>
            </a:pPr>
            <a:r>
              <a:rPr lang="en-US" sz="2800" dirty="0" smtClean="0"/>
              <a:t>In </a:t>
            </a:r>
            <a:r>
              <a:rPr lang="en-US" sz="2800" dirty="0"/>
              <a:t>G</a:t>
            </a:r>
            <a:r>
              <a:rPr lang="en-US" sz="2800" dirty="0" smtClean="0"/>
              <a:t>reat Britain they  </a:t>
            </a:r>
            <a:r>
              <a:rPr lang="en-US" sz="2800" dirty="0"/>
              <a:t>have </a:t>
            </a:r>
            <a:r>
              <a:rPr lang="en-US" sz="2800" dirty="0" smtClean="0"/>
              <a:t>both coins and banknotes. </a:t>
            </a:r>
            <a:endParaRPr lang="en-US" sz="2800" dirty="0"/>
          </a:p>
          <a:p>
            <a:pPr marL="0" indent="0">
              <a:buNone/>
            </a:pPr>
            <a:r>
              <a:rPr lang="en-US" sz="2800" b="1" dirty="0"/>
              <a:t>Current coins are</a:t>
            </a:r>
            <a:r>
              <a:rPr lang="en-US" sz="2800" dirty="0"/>
              <a:t>: </a:t>
            </a:r>
          </a:p>
          <a:p>
            <a:pPr marL="0" indent="0">
              <a:buNone/>
            </a:pPr>
            <a:r>
              <a:rPr lang="en-US" sz="2800" dirty="0"/>
              <a:t>1 penny, 2 pence, 5 pence, 10 pence, 20 pence, 50 pence, 1 pound, and 2 pounds</a:t>
            </a:r>
            <a:r>
              <a:rPr lang="en-US" sz="2800" dirty="0" smtClean="0"/>
              <a:t>.</a:t>
            </a:r>
          </a:p>
          <a:p>
            <a:endParaRPr lang="ru-RU" dirty="0"/>
          </a:p>
        </p:txBody>
      </p:sp>
      <p:pic>
        <p:nvPicPr>
          <p:cNvPr id="9218" name="Picture 2" descr="http://upload.wikimedia.org/wikipedia/en/thumb/a/a8/New_British_Coinage_2008.jpg/640px-New_British_Coinage_2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2701" y="404664"/>
            <a:ext cx="3672408" cy="5647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7662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8856" cy="1143000"/>
          </a:xfrm>
        </p:spPr>
        <p:txBody>
          <a:bodyPr/>
          <a:lstStyle/>
          <a:p>
            <a:r>
              <a:rPr lang="en-US" dirty="0" smtClean="0">
                <a:latin typeface="Times New Roman" panose="02020603050405020304" pitchFamily="18" charset="0"/>
                <a:cs typeface="Times New Roman" panose="02020603050405020304" pitchFamily="18" charset="0"/>
              </a:rPr>
              <a:t>Banknotes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600200"/>
            <a:ext cx="8291264" cy="4853136"/>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The Bank of England has been issuing banknotes for over 300 years. During that time, both the notes themselves and their role in society have undergone continual change. From today's perspective, it is commonly accepted that a note that costs a few pence to produce is worth five, ten, twenty or fifty pounds.</a:t>
            </a:r>
          </a:p>
          <a:p>
            <a:pPr marL="0" indent="0">
              <a:buNone/>
            </a:pPr>
            <a:r>
              <a:rPr lang="en-US" sz="2800" dirty="0" smtClean="0">
                <a:latin typeface="Times New Roman" panose="02020603050405020304" pitchFamily="18" charset="0"/>
                <a:cs typeface="Times New Roman" panose="02020603050405020304" pitchFamily="18" charset="0"/>
              </a:rPr>
              <a:t>Maintaining confidence in the currency is a key role of the Bank of England and one which is essential to the proper functioning of the economy.</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2050" name="Picture 2" descr="Bank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0084" y="404664"/>
            <a:ext cx="3173243" cy="1224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01762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85800"/>
            <a:ext cx="7550224" cy="4399384"/>
          </a:xfrm>
        </p:spPr>
        <p:txBody>
          <a:bodyPr/>
          <a:lstStyle/>
          <a:p>
            <a:pPr marL="0" indent="0">
              <a:buNone/>
            </a:pPr>
            <a:r>
              <a:rPr lang="en-US" sz="2800" b="1" dirty="0"/>
              <a:t>Sterling banknotes </a:t>
            </a:r>
            <a:r>
              <a:rPr lang="en-US" sz="2800" dirty="0"/>
              <a:t>are the banknotes of the United Kingdom and British Islands, denominated in pounds sterling (GBP). </a:t>
            </a:r>
          </a:p>
          <a:p>
            <a:r>
              <a:rPr lang="en-US" sz="2800" b="1" dirty="0"/>
              <a:t>£5 </a:t>
            </a:r>
            <a:r>
              <a:rPr lang="en-US" sz="2800" dirty="0"/>
              <a:t>(five pounds) </a:t>
            </a:r>
          </a:p>
          <a:p>
            <a:r>
              <a:rPr lang="en-US" sz="2800" b="1" dirty="0"/>
              <a:t>£10</a:t>
            </a:r>
            <a:r>
              <a:rPr lang="en-US" sz="2800" dirty="0"/>
              <a:t> (10 pounds) </a:t>
            </a:r>
          </a:p>
          <a:p>
            <a:r>
              <a:rPr lang="en-US" sz="2800" b="1" dirty="0"/>
              <a:t>£20 </a:t>
            </a:r>
            <a:r>
              <a:rPr lang="en-US" sz="2800" dirty="0"/>
              <a:t>(twenty pounds) </a:t>
            </a:r>
          </a:p>
          <a:p>
            <a:r>
              <a:rPr lang="en-US" sz="2800" b="1" dirty="0"/>
              <a:t>£50 </a:t>
            </a:r>
            <a:r>
              <a:rPr lang="en-US" sz="2800" dirty="0"/>
              <a:t>(fifty pounds) </a:t>
            </a:r>
            <a:br>
              <a:rPr lang="en-US" sz="2800" dirty="0"/>
            </a:br>
            <a:r>
              <a:rPr lang="en-US" sz="2800" dirty="0"/>
              <a:t>each denomination has its own size and </a:t>
            </a:r>
            <a:r>
              <a:rPr lang="en-US" sz="2800" dirty="0" err="1" smtClean="0"/>
              <a:t>colour</a:t>
            </a:r>
            <a:r>
              <a:rPr lang="en-US" sz="2800" dirty="0" smtClean="0"/>
              <a:t>.</a:t>
            </a:r>
            <a:endParaRPr lang="en-US" sz="2800" dirty="0"/>
          </a:p>
          <a:p>
            <a:endParaRPr lang="ru-RU" dirty="0"/>
          </a:p>
        </p:txBody>
      </p:sp>
    </p:spTree>
    <p:extLst>
      <p:ext uri="{BB962C8B-B14F-4D97-AF65-F5344CB8AC3E}">
        <p14:creationId xmlns:p14="http://schemas.microsoft.com/office/powerpoint/2010/main" xmlns="" val="302585003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nglomania.hu/vicceskepek/29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376092"/>
            <a:ext cx="3384376" cy="3384376"/>
          </a:xfrm>
          <a:prstGeom prst="ellipse">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611560" y="476672"/>
            <a:ext cx="8064896" cy="4258022"/>
          </a:xfrm>
        </p:spPr>
        <p:txBody>
          <a:bodyPr/>
          <a:lstStyle/>
          <a:p>
            <a:pPr marL="0" indent="0">
              <a:buNone/>
            </a:pPr>
            <a:r>
              <a:rPr lang="en-US" sz="2800" dirty="0"/>
              <a:t>The slang term for a British Pound is </a:t>
            </a:r>
            <a:r>
              <a:rPr lang="en-US" sz="2800" b="1" dirty="0"/>
              <a:t>Quid</a:t>
            </a:r>
            <a:r>
              <a:rPr lang="en-US" sz="2800" dirty="0"/>
              <a:t>. One pound sterling is referred to as "A QUID", five pound sterling as "Five Quid" and ten pound sterling as "Ten Quid". </a:t>
            </a:r>
            <a:br>
              <a:rPr lang="en-US" sz="2800" dirty="0"/>
            </a:br>
            <a:r>
              <a:rPr lang="en-US" sz="2800" dirty="0"/>
              <a:t>Other names for a pound coin include a smacker, or smackeroon.</a:t>
            </a:r>
          </a:p>
          <a:p>
            <a:pPr marL="0" indent="0">
              <a:buNone/>
            </a:pPr>
            <a:r>
              <a:rPr lang="en-US" sz="2800" dirty="0"/>
              <a:t>The two Banknotes with other names are the "Fiver" (£5) or the "Tenner" (£10) .</a:t>
            </a:r>
            <a:br>
              <a:rPr lang="en-US" sz="2800" dirty="0"/>
            </a:br>
            <a:endParaRPr lang="ru-RU" dirty="0"/>
          </a:p>
        </p:txBody>
      </p:sp>
    </p:spTree>
    <p:extLst>
      <p:ext uri="{BB962C8B-B14F-4D97-AF65-F5344CB8AC3E}">
        <p14:creationId xmlns:p14="http://schemas.microsoft.com/office/powerpoint/2010/main" xmlns="" val="36487323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4005064"/>
            <a:ext cx="4381232" cy="22536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1196752"/>
            <a:ext cx="4358621" cy="2263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title"/>
          </p:nvPr>
        </p:nvSpPr>
        <p:spPr>
          <a:xfrm>
            <a:off x="1043608" y="152375"/>
            <a:ext cx="7314525" cy="1692449"/>
          </a:xfrm>
        </p:spPr>
        <p:txBody>
          <a:bodyPr>
            <a:noAutofit/>
          </a:bodyPr>
          <a:lstStyle/>
          <a:p>
            <a:pPr algn="ctr"/>
            <a:r>
              <a:rPr lang="en-US" sz="4800" b="1" dirty="0" smtClean="0">
                <a:latin typeface="Times New Roman" panose="02020603050405020304" pitchFamily="18" charset="0"/>
                <a:cs typeface="Times New Roman" panose="02020603050405020304" pitchFamily="18" charset="0"/>
              </a:rPr>
              <a:t>£5 Note (Elizabeth Fry)</a:t>
            </a:r>
            <a:br>
              <a:rPr lang="en-US" sz="4800" b="1" dirty="0" smtClean="0">
                <a:latin typeface="Times New Roman" panose="02020603050405020304" pitchFamily="18" charset="0"/>
                <a:cs typeface="Times New Roman" panose="02020603050405020304" pitchFamily="18" charset="0"/>
              </a:rPr>
            </a:br>
            <a:endParaRPr lang="ru-RU" sz="4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83968" y="1268760"/>
            <a:ext cx="4608512" cy="4857403"/>
          </a:xfrm>
        </p:spPr>
        <p:txBody>
          <a:bodyPr>
            <a:normAutofit fontScale="92500"/>
          </a:bodyPr>
          <a:lstStyle/>
          <a:p>
            <a:pPr marL="0" indent="0">
              <a:buNone/>
            </a:pPr>
            <a:r>
              <a:rPr lang="en-US" dirty="0"/>
              <a:t>All </a:t>
            </a:r>
            <a:r>
              <a:rPr lang="en-US" dirty="0" smtClean="0"/>
              <a:t>bank </a:t>
            </a:r>
            <a:r>
              <a:rPr lang="en-US" dirty="0"/>
              <a:t>notes bear HM The Queen's head on one side and a famous historical person on the other side. </a:t>
            </a:r>
          </a:p>
          <a:p>
            <a:pPr marL="0" indent="0">
              <a:buNone/>
            </a:pPr>
            <a:r>
              <a:rPr lang="en-US" dirty="0"/>
              <a:t>Queen Elizabeth </a:t>
            </a:r>
            <a:r>
              <a:rPr lang="en-US" dirty="0" err="1"/>
              <a:t>ll</a:t>
            </a:r>
            <a:r>
              <a:rPr lang="en-US" dirty="0"/>
              <a:t> is the first monarch to have her portrait printed on a bank note. It was first done in 1960 as a way of helping to prevent forgeries. </a:t>
            </a:r>
          </a:p>
          <a:p>
            <a:pPr marL="0" indent="0">
              <a:buNone/>
            </a:pPr>
            <a:endParaRPr lang="en-US" dirty="0" smtClean="0"/>
          </a:p>
          <a:p>
            <a:pPr marL="0" indent="0">
              <a:buNone/>
            </a:pPr>
            <a:r>
              <a:rPr lang="en-US" dirty="0" smtClean="0"/>
              <a:t>The reverse side of  </a:t>
            </a:r>
            <a:r>
              <a:rPr lang="en-US" dirty="0"/>
              <a:t>£5 note features Elizabeth Fry, who made her name fighting for improved living conditions for women in European jails. </a:t>
            </a:r>
            <a:endParaRPr lang="en-US"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QTEhQUEhQVFBUXGBgaFhgYGBcXGBofGBcYGBcYGBcYHCggGB0lHRkXIjEiJSkrLi4uGB8zODMsNygtLisBCgoKDg0OGxAQGzEkHyQsLC4sLCwsLCwsLCwsLCwsLCwsLCwsLCwsLCwsLC0sLCwsLCwsLC0sLCwsNy8rLCssNP/AABEIAKIBOAMBIgACEQEDEQH/xAAbAAABBQEBAAAAAAAAAAAAAAADAAECBAUGB//EAD4QAAIBAwIDBQYEBAUEAwEAAAECEQADIRIxBEFRBSJhcYEGEzKRofBCscHRFCNS4WJygpLxBxUzslNz0hb/xAAZAQADAQEBAAAAAAAAAAAAAAAAAQIDBAX/xAAkEQEBAAICAgEFAAMAAAAAAAAAAQIREiEDMUEEEzJRYSLR8P/aAAwDAQACEQMRAD8A7t6ru1Fu1VepickWEkDqYrcXauLve0Vu3dgK1zTvGAD5862uyPaG1fOkAo/Q8/I8/KnlKjHKbbyHyqYNYnbvbK8NbDspaW0wCAdiZz5Vg/8A99b/APiuf7lqGzudQqM1g+zvby8WXCoy6InURmZ6eVbVA0mTSJoLXB1qq/HKCRMkbgAtHnpBg0rnITQU09UeE41XnSQ0bgbjzU5FXFzSmeNuoDXNjTpsKhdcDzprdzG1F8mM6AwqKmDSWKZ451XKa2FpXFMSKpXOJRRLMFHU4/5of8asT3o66Ln/AOaJd+j20NQogIqhYvqwlWDeR28+lELedB7W1IoHG8TpEDc/QdaDcu6QSZrKLliSTk/TwoK1cUipmqib0YUAWRTigxTgUtqlGxSmhAUzGlsxpFTBrP426y22ZZJAkAZPoJz5VS7F4u44fXkAjSRicd4Hlg9MZiTFGg3hFIxVQE9TVa12gpuFBqkYmO7I3E9aeg0bpxQCakfOoEQKCp6VQDD7mnO1GyI0zRQ2uL1UetNIOxB9aYTUClSWnoIO7VLjAdLRvpaPlV+4Kp8YSFYqAWAMA9YxVRGbh/Z/h1e/bW5JVmgiSJwYz51u8P7N3k4hWVf5a3JB1CdIbpPSsK7ae3cErpeQ2nPOGHPxFd92PxHEOW9/bFsADTHM5nma1yunN45L1WN/1G/8Cf8A2D/1auf7G7M4V7IfiLxtsWIADAYGxgqTXXe2HZVy/aRbYBIeTJjEEfrXJH2Mvi27voUqJCySWAEnI2rF1uw9mOzLFoM9i4bgeJJZSO7PQCN6tXm13WSAdMYPwwROogfGZxHKJ554/wD6dcQRedPwsmqM7qRnPga6XtHigr3AwXTqVg5EwSqjRy7xgEZGGpfFGVC7VsGFJVTJ3tqUuKACx0HUcwCIxvQeH4uClt3YkuttSo0pldaEkDLERI2k7CalxvHlFyJRXUscEoA69+VJBBBP+00rnDw2i0yMUZW0nPfKkoXG8YxBxHMCubW/bOi8SCstr1PbuW1VsSRcZQ9piMNv+XME1oM5d3TVhQO7JGqZySMxiMeM1hNx+u0LtsBSlr32lhKrBYaVUQJOlxq3E+NP2leuOzSVVPcC78IYpE6iOpO3SBRJ2e1rjLyBWVbSe8Cuf8ICR3tYg7sAOcz0p+G4911AzHu0uLq3XUSNDHnETO+9U+2EZCsOEPugpKrABe6ukRsqzOegPOtji7iWp1fiBZoEnSIDM08hI/aiyaHyr3LlySA5LKJMuVnEwqpy5Tml2fxt1s91hBJ70kQY0lgsdY8B61WtKzto0KU1MiC4JAIyDzkQGkf5QKXE8MQIJKqpP4YQeOLekDznzqtSzQgy3CzaphmYqGInQkSoAMiWxnqecAU44gnSVNwoXNtm1ZBBKg6do1CNufSgXuIZT/NDMAMuvduoJ+LuYuJ4qMc1oHD9mM7Eo7i25csyNpV+6NF0BTh9UgxgwTFEmk7WeIcwzBgbiEC264NzAOggb7weQ3wRi7f4pm98CT/LA0oCRqBCkuSMkCSIH9J3Jxmvcvhrih0UW3tKrMC0hwoCHIySZJpdr8a2oBdJC3VtsCJYlwskH8Ea123g1XjmshvoLimEtoh9BQMVCqO8yzpK94nSSR3jyqzYvkO6yWVQCDuRM9wnmcT1znlVEIqNfMDL21G4GplUCY8SJqJvXbdu4FCTbuqsgaQwOgwF5GGAJrppStN2i2bjuxxq7rFVHQDTy8TNRS+wuEM7aBOJ7wgKQdQGpgZgc5+lcs6rcFxkYaxaA0wAXiQc5A1QNpqPBXNBu2C5b3TL7sxrb4Q2kgbgHHkRU6VtoWeMK3I77IVJIIBZIjoZgzsc4q7Zv6pyMQQQdwdvXcelYfv216vgMfCbd4g75mB18dhmjdm8SJcgM2oK5wBklx3QDEEKOu5OZqbF41ths4NYXD9oaBeHxFZKbnUBuw6mSZFVz7QuVUpawSVYNM7eG0c/0qtdUqwDEFiQUnAbyhSZMgRjM8qWlr57Ue7aYfA8kTygDBn/ADQIFS7GvwGyO8Mc8y0apz0GwrOvWm1lApVS5B3BMkEBAfizktgQIqvbVidKSIOlW7ou2ySA2vUYKkwSR5cqYb3CdpNocs3+WR4kGecc4puySDeLEAswOeYGI8pEVk27F3Wqw6rrGtn0hQBIOhQx1at5350Uccbb3O6NCMo56gHHduHEKuRnwNBut1jqKi94TpJE9Jz8q53huLCM7TrY4ABXAJmDB7xGcxtFWOAX3t43DqWAIEQDAgzz57eXSke20s46etLemB9aQHpQl5n7ZWUftBldxbTSksRqiEnYb10HsJwVpFum1eF7UVnulCsTuCec/Sg9t8Pwb8aFv+8962gQIFs47snkKqew1sLxnEKh7gVgPJbgC/SfnVB36ilSWlSJB6p8Tc0qzHYAkxvV92XpFV79lWVgWIkEfMRzqpUZOPbjrd3ihdugpbkciTCgaZjrArZf2udr2i2ishcBSQwJBIExTt7M2CAAXB6hgZ9CKJ2b2JZtOHJdiNtQEA9YHOrvGsJMpVn2r7WuWLQe1HxANIJEEGPrWHwPtgHs3hxDAPBCBVImVIjnzrrOJFq4hS5BVtwcePpXMN7EWCZW+wHId0/Wo06JWX/0/U/xLHpbM+pWus4r4riOQutle2x+ElQoKk7TK7cw2Nqs9i9kWuGUrbyTlmMSem3Lwq9cUHBgg9dqNFWNeua0NvQnewVVgZncYHdB/qO08zFE7R4MnKq2plOrQYmAAFmJWRIkQYFaduwq/CFXwAAH0p3cDeBXHnMsaNOevcDrjVw8BAbaqrYKHHkY3E8zPKn4Lgu+NXDkfy/dE6iQFIMzO5nn41uC6v8AUPnSN9R4+hp43K/Bajn/AOA/luDaf4QunWYaTAMdQCTPmd6KLJa3BtMNA0wWJLK5GsMYMgwCTV/tXjCLTlBDBSRIHQnafCuVt9v8S1hrspAj8A+IxI+KYg7xVzDO9ptkbtp7mm5/KeZ1r3s6p/CVAjAH3NL3/EHDK5WSDhQYmPijpnA8KzuJ7R4lLhtlgSyr7qE0gksBkTOJn50HiOOvrfa0WQlYzpx8JZiSWhcTVzD9p5/psJxetSptFSgUpBMj8JgxiB89s1ngMgLsmkahIB0K8kzqAOknHQTXSrwgE5OfT8qo8XbVXJA1yBIBbUu+RpB39NhUTLGelXG+2Dc4hbhugWpa7BYK/NPhP+EyFz41PiuDLFmFkoQVaWJj+SQy4iFlVA+lat7su3dAMnyPfAPP/wAgJUjwiiWrCIYa4Wj8JYwIyMEn6075ZPxLjWXxfZ5lwLVxladncgnLBwDgNOJG1LtDgLSkhrR0uELMXZcjp490SdzNbz8GpHdOmcypaPkpArPv9jgHUCZ/wBdZ8NbkkfMVE8ly90+KmLaOLrCyWa5hlDSRpVe8sbZ5/wCEeVWm4FYBNpcquDDAHmHByT/iycmjrw86YS4CIOpztkScsSTHTHWtG5WkyVji53/t8YWxHndY2v8AYN/KBQ+P48cKknv3HMn8MwIwMwBgAVrdq8Ytm2ztsAMdScD615xx3Gvecs43wI2HQVcu2kml3h+NRZZplpOJU5we8P7UHiu2eIyFOgTsoE4A3Y5OIqF10S2EOWyT6kftURxCmQcZ/Q/2pmk13imIPvLkgYOoj4scsVFL963B95cJG3eJyDzBxRW7YYlDAGnGPChvxgYaZ6x5k0BdVrsC5qBuTIOhSRyjUeWefjReye0wXCX0OoatDCRMySrjGoZJ/Ss+52gQgTbrHgNqzxd5jfBEb0B2nC8IUYrbJhfiC2imqcBpJ0xAGF386Lw/HNpb3cKxAdtoVTsSeRkbVndj9uax7u6FBLAwdUmBsnLVIGKtdo2oAZfxE6QzhGXUQQoBkETPdPXFLQbPEdrEhbakazAaSUgkYG3l0rWs4UBt4yepjMDzrjrVw2vdsVVhOwYDY4AnoTEAcq6e1x6M/u8h4kg+QJHmJFIKHbvsva4qHLFXiNQjInAIPmc0X2e9n04VW0SzN8TGJgbADkK1lXrTW25UwkKaiK5pUyBahHcdJHpmamwoU7eTdcwDEx4xTTQuKvqqhiAICjADEZCgk+LGhpxIZjbXUSpK4WBOSM7DAqfaPCktp1gLKhhIzocOCAX7rYgzyqovBm3da5NvvEPONQlSsA6wPGakrMU145GkK0lQTJEHAIjbvQ2JFPw3Eh4IOJ/EpXnOzQSIoScKQzMWUllIEHvRrEMxDROYxil2bwxRWLFdJKgAMYHc3Us28xiqlqLjisi8oYrA1hQ2nnEEhscztFDt3lZXYMIWZ35YnbIMHbxpuH4T+Y9zVq7p1Sycym0MYwOZqHDcGQrIHBBXQJAOBqInTcmcmTU55Z66LUWYBGqYEgZVp3Ed2ASaIQoCywOoErCEmBJJwdobPpS4fgWNtSWE6g4GSo27snMb/On4jsslFUaWKhxJJWC8d4EZxnHjXLfL5F8YNcZdQBbODhcANIE7wDkelHXhRzn5x+VV7/Z5Z1bBI0DVkEaTJgAQQfHatHTUfczvyqSKnFcCjIyQQCIJBz86q/8AZLRsix39AMwGg+AJ6CtRxTItHK/s+MV34BC1tiCWtAhST1EZ61R4vsO0We47XO/GuGwRsFgDblFbJWhcXbOkECSrBo6xy8+Y8QKqZX9i4xG1cmZUr0kjPjgmKqfDbE90lu+x9ST6xA8x5U/FXpUQLm41AKwaMzGBHIeRNQUuLcL3CScwe6DsqKYLNHhEyfCjSbVEG2xuSNNsHvMfjaFGB+LUefPKjeY0OD/l2rYYHUQJCiTMZmMT4nnWeffJqCIQtv4VjUXGnUxZ/wATMTEDnqNRW9xEHDE4UdzSCzCZyO6g2zyBJkkCrsKVqcKhC5AEkmOkkmPSpXL+llAEsx28AcsegH9qyhxN8AyrH44ITPcAEKDsWJJkyAOvJcELjNpZW1MR71yCuAs6U/pUEx1Mk+NLj8nybhFDcVMihPNXg0YXtPetlPdP+MiPCNiPpXDXOGgPDAlG/CcHfIrpPbeC6qCdQWSOUHauY7PtEuF671tAHY4ZnOBNaH/ZH0yV6V1HBcGABitFbIphw6dg3GA0iPp9707ezN4dPnXdqoP3/erItipOPLuM7PdSNSlZwfQb/T60a2FUqNI0xJ6nwJ513na/ZwuWyNjuD4j9K4bi+GBGkHSyk7/UGnAnxVu0yW4idJJ85xHz+lXezuPIb3TtqOCrYloJCo5b+k5BrJ4XgGA1XDpUbdWPIAdOdD4rhtKgz3jtyPhTJ0nE3HEFSXkrECFkfiJMlZEwZxPKug9n7HdLN8ZY4LB2HUTOcz6Vx3D9saiPeKVbIVtRKkxsykbYx0rpvZPh9areJYEAgCIU4y2QSTLNmYoDe4lm0HQO9Hdnr9xQrF4nBRljm2nP+1jTdo2i1tgDzXYxgEE55YFVuC4PQ8gypDfiY7tKbn+mtMZLim27aq0qYLTVmrQbChnf0PyxJmRHKitQwc9cTG/40nHoadRUkbaSQQVgTvLGW+I6v7VkcVxZDBVaAqB3IMH4QAoPJsGJ8KN2zxRVGAU94GBLAjUTHLBOTH5VgdqcbpRpA+FELEmCYB8ACMD/AE+da+HDl2zyO/aq2zb96xJAbWCdw0mCsb7mD4Vnntg6V02mYJqB5BgZGSBAMBh/qHrK17P3GtLf3Z2AIII3fSpExiT0ETXdez/Y1y3wz2rhQMTNsgtidwcV254+HxePlbu71r9MOd3py3C3jba2jMQwGpoIA0MC+iDz1agPStHsjiiRbW67nWCZ16dK8tXQHl5jeuX9q7LLxNxdiNIGTBAUaN9xGfPyq52ZxoKwy/DbYEkmWEhQvhkCNh3dqPqfpv8ACZT1VYZbeiquABy/SnCmsnsLimKaHaXWNU/EJkw3iNvTzrVZsV4OU4ZXGumVNDv977U+qs1uKCXu9IBt5JBjBJwfItTWu1Fg6mEgnwBjYg7ZEc6VwOZRdvcUgkFgD+/XpRrbCKq3nIAZVmdwNzgkb+Qqra49ECjUunM7gjBO3TlS47K56rY1CoHO1Ct3QwlSGHUGjJtSvS/cKai68+lTNU34jUSF5R+eR4c6McbldRN6GZgIkx+tQS4GIAk/3z+hqFqxG+T1M9PGjqvIY/X7/wCa2+zJ7pS7Dt3Fznpv47ZqcZqXu8UA2iu0nPyHgOdK+HXpSTigvzopuAiqfaALW3ExKkT5giqw6Nw3tDxCNeLqdQIEcuUEflFUOxFJuknp+tV74OQd/wBcgj6Va7G4cuDDaM5O1bh13CrNWDXMNw160ZtXVcdNWfKDg1s9mcabi9GGCDyPSgNQGnHFKu5ArD4207NBYqPA+NT4Xs6yMl9R8SIpU247hhIM1z3bPY6udWx67T51oLwekyh0+Wx9OdWb6SPs0QVyX/b1mJafE/rymsnikHvlTbOcycAnetC/c0XCDtkfPpVbj+EBX3gMZwB+f50yA466NRtjHfx+len9nrFu3EAaFwMAYGwrydHxLETML1znJ6D9a7H2WYjiT3idYYwTIAJBWeQxQHU8eoNl9TBBGSdh59QYEiqHZ8G403EZgIKqNMCZg5kgTA6SetaN7hw6FCMH5/YiRQOH4II06izZkmMzGYGB8I2rTGyY2Jsu10ClTU1QpB96rXIOD6bbyqjJB61ZuVVff0PnuCCBBnaj4RWN2tgkEEDE42I1SQQomZHzrn+1gGZXyZJwMbxnPgR41t+0Cgg91iw0lu6TMsckgYGYrC4my7EHS5OmRiMeA/3D0G9df0ecxzlvph5e46f2P7ZErZdZ0HUrGe6ukiOmG0xPXwFdvbaQGG2Y6edcN2S4SAvDOTAXCiTkSzEjadvXlXaOVUqCwEcv7CuL63y43zXKTq/9sTDeM17ea/8AUcOb1m62kSmnAjKmc/PFZPZV0nuqJDd3n1DCPUfU13vtBwwaxeQsjEzoUET/AIfKDzrjeB7P3lSGzoweQzjbrnPKvS+l+pl+l4Wer1/tNw1ZXUdif+Z2kxAQYPfKgSW6NAJ9TXS8q5Xs9WDa8DVGAAYInVGcDNafuliYXpBAJnQW1MfMbV5nlw5Zba456a6ATkDwoR4u0JGpRnI269ap8JCEzAEGTtMNgwPMUQ3bROVBPih/aue4auq0mW4Jfu2nE64xuGKzz9d6bh+IUAABW6aCs/7SZ+U0gqMJCqR/lHLEZFEtIo2VR5AD9KnqDV3sThficwVU6YBgGQIJgbYgelWi1CU0rlwBSTsOtTe1zoG/eOoKIPWdog1FBEAbULhxuTucn7j5VYauzHDjjqMd7u0tfhUy+KhIEUQGj+KhEnNSFRmnPnip38rV+Ls7lRknlv8AnVdgCCD8jV/Rv41mXVKkgbT8unKnJvs3A+0XZVy07MilrZMgjMTkg9M1W7L4FnRhkAsPDAHKvRntiIOQRB8a521YW3cdACApkTncA786sM5ewFVmfUVWNsT1iZx+1X/Z3hoVmydRJE74EfWKXaNyYQbsYH61p2RoUAbAUBk9qcKXMSRP6ff0qlc9nCzyjFe7HeLEgxBYEH1FdIUBHXnU0SB1+VAVeB4Zrfd1lhymMeVXblEVaE7UBxftLai5P1rH98SNIkkzgeldjx3Ch3OJEGY5VznDWiJjBIO/PJxPTagMy4oXTPeI+Xyrt/YW0G1XDmMDz5k1xunJnBIwY/Icq7P2BtsEuMfhJAHmAdUfSgOk4sHQ0MFwe8RIHmJH51V7FtwuLq3QIAC/hMZzqOD0o/aIU221mB4ZjOIHMzGOdA7PcG48uWcCCNGgAA8v6sneela4/hUX8mmKamDUqzUi5qtc8Ojf+rVYcUJhkeYg5xJicEdaPhNUeOcHVEe6WRqMGTAJVZYSATz54rnv4kySGdVjvEpDDOlQzTAnSNh16V0ScHvMNOoqWmRrYsCFL6Tmc7io3+MuG4wRFOhtyw72ZKjYbN1p45aY1gL24wiGJMcsPg5M+K4nqCeVH4L2gHPTLQB3Qc8+9Ow67b0bieAu3EabYDSsQ4Ze8Y0/FgaQefOKEvA3x8KlVGQNeoKDpDbvAOSfJoxvV245TuI9ele12wpfvOgmRhTiCIkyQR/eo2OI1AE4WIYmNlgAkE/5QPEE1ft+/jSbai5pOZtwIVgAoXcExuRkmnuDioBAWAWzKSQxkAQ2ZJ9INO5b9Hs3BdsWu7qY50g4IGfd4x4A1ds8WbjKUA0EEd4jXzAGnXGxEE8jVC7/ABELqSXViSxK4wyxAbJETv1FE7O/iA+llUJ3Z+ERBZhHe59w/wCpulRSjZ1CQRkYILQMlVMfGJ5GjYOATn4hOdWojIBxkj5UK2AAJzjbGRDJ+aimBjJMgRMkwSIaJ1cqzXtaW+FBxJJLRjbSGJyfGnTjMA6DmYymY6ZzVD36EwHXOI1Y5wpOrbFHJyW2Ek8sZQnb1qL4pe6qZ/prowgHwmgcZcGBME7QJ2+59KorcYAKIxA2ksc7d7pTpfBYSQdgAMHImY5ipw8V5Luc0tLvjYfSntkEz0xUQfv9qkD9/fOtrO0iipzQVEDrRFo/pxJaW9OBUUWprSQSqfGpt9aOsSR86Fxnw4xU4W1SqDyNYPaB039t1B/MfpW1NZHbdvvW281Prkfka0Jg8XdYXRciQDtW3a483EBRZ88D1xWXxHFohIuSI2wTM1c4PtixpADARvgigLtguY1KEPgZFW7L9d6z17Ysf1gec/tRbPH23aEIaNyMjPjQGlIqswqZEU2mgK6FQxmMgiOvh41z/tpxCLoRI1nJI5KMR6n8q1L/ABq23Bc6VzJzInB0nr9a5jt/jVv39Sd5AAATiYk/rQaHBWPeMinug8+RjYA/fLpXonZdgW7aoNlkLyxJgnxisn2X4WbQLKANxXRAUEr9oMvu21CRGQN/CDyMxmgcEoVipRleCZL6yQWEyZ3mKPxz6UYwGxsdsmDPhzqr2XcEsFRF6skwYMCZHPcb4rXH8Ki/k1AKVKlWajMKA6mMb8v0+tGc0ImhGRiSYUT0UZG5mW8h+VQZjEEnEmJ5gNiekqfnUkysmMaREeYxAJnUKYLMziATnVmGk50jqfnSTUsr3ScSDsTsQQV/KoKGXwlSBIJwQAfXujFEtpJAOJxJBJwIUSUAFDUydt45DmVJidt2pVmdFKkNnTOJO8FZkRzE/KoBDkycRJ5g97MRtI+tEuLuN4kY1RMaZgJvHQ0rsT/UMHGqDJ1gMNJ5k0QA+71EsRO7EAGIlZid8avnTIrMQOYAA3AgKZJxuTFSu25AiDI6RBMoRsD+JcGnIwGxJOAAARgOpWFPKQaoAcbxgS2GMkDCjEkkKwkxyBPyrmeJ4lrh7xJ6DkPIVc7fud9VEgKo67nnkDlHKjL2cnurVwC4xfVIDKANMyZ0+HOt8MZjjuufO3K6nwxyuKudnce9r4TgjKnYz+VH4Xs4PcA73u2MBgRMEkKY/wBJ5VO72cui6yll920d6CGyRiAINaWy9VExyncb3CMGUXEnT13zgkMAPMUS2O9jbTBEHBkmBPgRWN7O3jDruB3gNxJBE7GeVbGiGBBkGPAGV/cGuWzV06sbyx2Os5/T8qmu20fe3jUVH3+1SU/f7eFRrVaRKZA+/wDmiKYoY+/7VMCqVBNVRDZpKKkvnUZLhi2aFf8AhMVM7/rQeJMLjmaWO9qUmqr2lw3vLbAfEMr5jb9vWrVOorQnI3CLgUkcoI8qnZ4K2N4PLvATVztvs0oxuoAV3denVh+tE4O2rKMCkadrhbcbL6AD61aS0oEKIHgKmnDKBsKTkDagCGhX2xA3NRFyNsmi2rfM7x8qAodpcGWtlQRJiCdp8aJ2d7P6MutsnfAAz5dPKKtXkwfGrvB3tSKfQ+mKAJaWBU1GRTVIjNAV+NdgjaMtyxJ3yQOZicVW4C7dYkOG08iyhTvjA6rk7RV2lVzLrWis3dpqKVNNKkD3RQTRmNBLUojINDmRAg84kTJMYJjc1L3WygRgBufMrM7GQwPpSS7pafI5gbcpPgWpwZiI5HGQuYUHveVTfaDC3PLvNk9CIkkkjkQaZTiNzgCIjpBEDk01K4ZmBvmADjGon4hPPFRa5P8ATOBgjO6ggAztB9KE0yxBmMA6Y2VtwduZETUmUAwwkTkGdpOfQOvyqDXhG4EBjMic5CwGBwSaIR+EwDqGYMjYHZs4Kc6CCIM/5gOgYgHGdOCdIpEZkQJkAmAYjqBjDDPlT+9gGYlgCJIBwQVOW2kGRUrTAGTBXIiRBGVI3g7JVE5/2jsgXAyggFQIPJlwQfofWpjjrfurSB3Upqk6QQdQMiNXia1eM4UXE0kzEHUO8A2mYnUfEVzPFcK1sww8jyPkflXR48plNMM5cbbPlc4XjlS6pl/dLECBJgGJ9ST61Y4vtJLqOrlz3tVowJWd1InbxrEJq5wHBtcMAQJAnHM8upqspJ2iZ5eo1PZvh8OzYXaehyQR6gCtcgjOBszDnt+xOKVldKKq4CzmDJ3JmG3kGpEyCrQCWBzGPOWMiDyrlyy/y26sMdTQpmREffIVNTmocO0jMTt5+VTeeX3/AGos+WkSC58KmD9/e1L7/vUrZBHP761PpcJacCKisz4deVORz2ipvfpcL0qvxbbAedHOc1SvPJnkJAp47Ooc6IUqGqqVy9JYhjELBBYASYOOfWqDQK4zWJe7J06jZYrgwhys9BzAq01zA7zZnm39cCOmKgQZaGbGs7tiNIE9efzoDnbfaV9gdK/WrvBe8cd4QfHJ+lPaULdcAgiSRHQma1bQEYx1oAfB8PBkmT97VfIoVqjaqAFc3qp/Em1JiV3I/UVoECqPaERGJOBy+Z5UG0+FvB0DLkHNGmud7McqpyQpJKgY6CSOe0+tXLvEGCQ53uQZkGBjSI6kfKgNJ6fTWe9yG06m/Fie98AadsjBHrVjhL4ZB3gxgaozn7mgqs09ODSqiRahkUZqHppRORuHJ1QOePvpRbvD3SCImR1G/wA6AcGehB+RroAvOqtRMdsQcJcBB0nffUJ+8n5038Pezg/MevOt7RTaKXL+H9phfw17ofHvD0+WKG3B3snSSZHMT+eNhXQaKloo5F9qOeHC3gAADt/UInJ2+XyNIWL/AEbf+obfP9K6DRS0U+Q+1GB/C3juD/uBE+U+fzof8Bej4TueYOIjr5fKujAqUUcx9qOYPZLb+6WcZ7vrRbfDX4EA/MenOt+4uDTWxijnaJ4oxf4O7nunfqPX6/rSThr4Awduo9Odby0QLU3L+K+3GFZ4a5LMymMRkE/Spac/pW57uovw4O4BpW79nw0xgIH70RR9/vWg/ZynkfnSPZ48fp+1TBpQLgZ+/SmbG53NX14EeP36VNeFA5frU2W1UjONskGByrOFo8xW3xzQNI3P5VS91V7NRNvwqhcQqWA1QAsCWznMHl0rcFqkLdPZ6YpVoEapGobkbPz64FO9t8nvGTtnmcY5b1te68KXuqnZ6cUOCurcPdaNIO2JGDtjYCtawjRBVvka6H3dOEo2NMZbB6Gpiy3Q1raKfRRsaZFy2QJg/I1l3uGZ3UEMANznY8hIx/xXUXRiq5pykz/4fAGnFB924nSSPn971rCmApkzHuNq3IBneQMKABG3xEn0o/DJKhsyQJkz1/c1cininCRUU9TC0qYFioxSpUJyDuDB8jXQWhgeQpUqL6Th7olMBSpVLQ8VJhSpUBAikRSpUEaKYilSoVA7owfKo8OO6KelQQkVY4cYpUqBBAKUUqVSZ4pRSpUEQFRIzSpUHGTeHfbzpMKVKgIgU5FKlQsop4wKelU0FFNFKlQCApRT0qDBvjBqqwpUquIpgKSinpU0mikRSpUBKKVKl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5" descr="data:image/jpeg;base64,/9j/4AAQSkZJRgABAQAAAQABAAD/2wCEAAkGBxQSEhUUExQWFRQXGBcYGBgXGBgXFxgYFxgYFx0YHBwcHyggGh0lHBgVITEhJSkrLi4uFx8zODMsNygtLisBCgoKDg0OGhAQGywkICQsLCwsLCwsLCwsLCwsLCwsLCwsLCwsLCwsLCwsLCwsLCwsLCwsLCwsLCwsLCwsLCwsLP/AABEIAKEBOQMBIgACEQEDEQH/xAAaAAACAwEBAAAAAAAAAAAAAAAEBQECAwAG/8QAOxAAAQIEBAMGBQIFBAMBAAAAAQIRAAMhMQQSQVFhcZEFEyKBofAyscHR4UJSBiMzYvEUFXKCkpOiU//EABkBAAMBAQEAAAAAAAAAAAAAAAABAgMEBf/EACURAAICAgICAgIDAQAAAAAAAAABAhESIQMxQVETYSIyFEJxBP/aAAwDAQACEQMRAD8A9fNTWMo0mpvGclCdVp5ZU0hN0IrExjisZLQUpBClK+EJl5ieQHzLCL4LFS5iSoFNHB8AcEXB20hOTq6EbRERKmqUkESJjEAjwyrGo/XG+DKZiAsBn0KUvQkaPEuddopIYdjjweZg2E/dgajoIzUpj9ssTkmUkOiI5oRqNNeqR9HgeYkbn/2H7Q7HR6JQiQI89LA/co/9lH5IMG4RNwR1zfVIjN8qQUNGjoCVJG0R3SdvWJ+degoMaKgQIrDp20OpiokDb5xpmtEsNaNZcIsRKAWKkAilToa6xYoS9zyzKhqVjSZ6ICLBMJ5coKQGNSLubt71jOVIBZIUtxq6mU70v0gcl0Uo2PwmICRCqfLSEipDs3iVavLhA6An+7a6ut4L9BiOsROSgOosPnwEIcViDMLmgFht+Y3TISoO2atHJLb3MVOERs3MHnAuSK2ZTi26A4gxrhezwQa68ToOMWV2cBdrXrx0eN8kT8X2DSbRsIiT2aKeIcm/MaDs3iNNSPSIXLGQ/h+zkiNGjJWAI2/8lCMlYRX7T5TCPqIrJB8f2GJEWaFq5SqeBQ/7vrzjDulAlPiBvWYeX7oClxv2OSIkCE09JGi//bxbf20RgZ5zhTKyAFwVkg025xGa39FPiaHYEdAc7FS0hycvMln2pUngBF8NiZSwWqQW+JVOBBAIPOM5ctbStezIssRkoRQYpCg4RNINmRMIPItWBOzZhUpdS1AxJoXL0NqgjyjeLyV0JBkS0SUROTh84ZRlMN4GmBWWiEi7HelHarO0FTBAHaWDUycishUzE+LmwJFbMas0RJpNDE/Yq1/6iZNPdsFCWXKmZJBOSuwF94aYhKJcpYRlRnB8I1eim4gDybSMP9iYBMqdMQof3OHYElqVrBkjABMtICjmCVJUSSnOFtmOYVSSou9YJTixKzGdhRNmTFAeLJ3gSsIUkoSAnLmTVOjc4dYNQyJyuE5QQGsGteA5WBmMUqGVKgErIOdZQLITlSkIFbs9YPKAEjKSrhmajbRlOSZaRKyePUj6QLiEuCHNjYsQWNXBEZzsRlPiQU7O5fpSM5mIzhg4uxyAi3MexBGLBsUysWruknMvOVfEVKyt3YpWlCX8jDHtSYoJVld7kuSyQ2ZQGmjecDnCpSgS+8OUEH4Q/wAIRooj/MbplhypRzBgACigABAF6jUxbrsi2VmTlLlhSCUqpUZmCszKB8TEO9GsRGUnEE/y1qUlYKQCFEP4g7kXLa6it3jpWGZOVMyhY/07EEWrqAkf9YIXJSopP6kqBcuXAOZrk002POIdDsri5hRiAnNMKGSopC1V8E47/wBqT5Qf2fLDrmg/1CKAlQGUNrrd/LnAipRM0TSsOGGXJRgFpY+K/jJjfAyRKBZX8s1ZrFgGd6sABTaMZqwTN8R2igEAmofzahHl9YE7TWsoWcpTlAKSlRDFw4LGtGiZWFCsqTVIqXDVFQLlyVeIl9BBeNkKXLyAhCTQ+F9dK0hSTpUK2xLlzSw/eOc5zOthlJ1dvw8VxCFyVFaSooBS4JLDMDcmwLX0LaEw1X2avIJYmAJBvk8TEuQ+al2jGbJmIUvMpKkKYEZWYW34xpHHhTt9sFb0B/67Ilak5iCUJSCpXhJcGhPOh2goTpfdIUqYoLVkWTmUNUqI2y6RST2clKVpJdJIIp4gzNW1DY7MNIGVgypkFYyot4atRhfaOlPRSiwnEzlKngZlhJKaZlNaa/GpSH5QbOYOP2pSoudCH+QMCYjCqz953gcEADIWAAWGLqdznPSJHZs1ecqmDxFJIyXCbI+Kg+8YOavGT7TKTlHZpgcUsTFIWCMzFIe1KAbOn1SqBu0Z8xBWUqVkSUnKoks446HfShs8aY3BElMxJCGFwmrggg30ItsTGisOvvPiSrOzjKQzBtSdIyjxYT09eiEnICkYkmXNUlS7EjxqdJY8bvvHLxyhKSvOrN3ihUkggqKRQlmt0hj/ALWUomIQQlKn0chJSzXHk/CIHYroEtSvA6lUSxLk/qc2fSOpyVE0yv8ADvaZxGGlzSkArCjQuzKI+0MyauNTaAezexkSUJQgqSlLs7KZy+sEiRMSaF7nj6+6Rio8fVGqWqs1Uh3rr9/uYotB3+cZ9+oVUPQjTevsxCcS/wCl3/aQftFfx4eiXGRKEK9kvp9j1gHFIV3gtQJuzH4jXa0FjFJch68Qx+28UmyStT5iBwbfr5wviUN2y+O07YCZTsHYUqxLMVWcawRIBCRSrHlYg8tesXm4FmZZFOGjmvkTGa5Uwo8ABIT+p2qRdtKGkPi3bbLnK06AezDMViVKypPdAJYrokq1By1PxafIQwxMpEpM5aAUleZVdSXap52G8D4Ts2cgHJMYqOZToSQVHe5HCCpWDmJQCfHMzKUo2BKgR4XDAgMzhqRbkn+r0ciT8mExBWtpalhkAoQrMgFKAkHKUroavUaxXsVinMBQgHWpdTkneIliYhJASoKy5AteXwp1CUpJclrk7QR2akBLD4QwF9gfrFwadlIMES0SmL+7Qxg0yBO15+WWlqKcB3FmzU0ukQVMEKu2sf4UIT4kgjORXIbU+0ZzVyiUjWRKX3feuom4BcKIoczbfaGElRIGtBR+KXicPLTNloylJOVitiBRnYUNYxkTXGiiLhOjKFeIpC5E30gpIN70AkOZdbkeEts9IlSrEjNspIJLl3oOHziEKdxmetlacoTylzVZ5gWUhJX4CkgAJcVLVfKesZRg26KboavmfxhQP6SA4rXXQRlMwiTXKUlv1W12PGF8vtnMElchQQo/GBT4gHNKB4ZGbm8KVJVd0m7bReLRNoBxWGWBbYulgBUa3ijDT0t5lUGzgAwfIo1u/MVMZTWNQhwLKBQ3qfmIrIVApJ489/OOlUuae/zWLKH7SCaBnD14kt0jNQYsQxFas+tb184l0IJSoaBmrvXgIIlqdx+X6+6XgFKj9Lj30ghEzb57XjOSYIOQhrcbP7t71guWRw968YBlTX1p7vGyFl/f091jOM2mUTjsXlygCpfoB/iFaMWpZJYM6hcE0JT8IG4txgvtGQV5Sn4kmg4FnEL8NLSle1VOcuUklSlVcZizjpGkYxktqwab6LJBUVgOMpZqNVKFUe3xN5RgFulBAYqI2dzcHky3f9hg7BS0hZJIIX6HJLS3/wAq6xkrCZFFRcoClEABmK2zKexBYsB/+ioJYuW/Avz0Y/6gpUE5cxIKhYAZcu+viEMcJiCxcCulg7W2NXhXjJKVK7w5GGcALBL5sjEZUmvhIjUYk5SkJKj8RVWmpuAeoh83GpJSit+xwjJyqQ0xuJSEV+JWz9Tw4REjCsl9btSlXaM8Dh0qSCS/LR/meMTKmKQcpqNDw4faNuNUjR6dI379SQ5Dj1b6GNDPGRSmcAG3J7REsm0YYnCFlZTlJBHCobyjJtXQmR2V2h38pE1KTlUCwNDQtby3gzvH0hZ/D8oyZKJS8rpGlr6Q1IHv7wpPe0Kn5MSHq3S8DzMICXIIpwH0gpQO/wBP8+sZd519+Xr5Qrl/VhvwxdOw2UE5yWD+KvSEysaSXTSgfRi9LN6wx7exFkOzuVctOsJVzQKUd3pwH5jp4eNtXI5+XmldG87GTWrMNmuLm/o8cMdNDDOX+LSg4760O8DGa7A6Vf37vFHFWLmgpqT79I3wS8GSm/Y7wf8AEBSfEHSLkX5x6CR2gFAEEEaR4pCRZqWA3P2Ebdl4gonAO6SoJL6nfhHNycFK4aNIz9npceuijpTnU1byeMcEPDe5Pzb6CO7QVYcCTp716Rph5eVIB0pC4FHC4mrvybpMaPGQAjWkagDrjx/aGIKVqSFUc8LklqXj2EwR4ntBI7xbPRSur19YqIxn/Dk9aXALBWYf8Sz0elWh9Kw4TkykBSmLg0ys7Oz/AJhX2B2SooExSsoJBAZzdwS9tesM5mG7tNDnYKF/EArYWLVoYT7GimJm93UnMbCwDvZxRmd9mhQnGuJ2Y1IoLDxUIGtmPlEYrEFblKFBsz5gzktttAswBKlqBYFw+lQ7jjX5wKKuyZSDpU+WjDy0qVU+FTMVh1OzCoZ3sfu5Cs9SEqToUkvyjyeHTSWBcgkPWpJAgjs3tJMo+IHKdUu7vUljURM4eQTPTA2CCDehVcMaPWKTJITldgeBLWO8Fd0lSa14vXqIzlpGUfFUC5J+dIwsoEEsmpCSNSFH7aRBAoElJFiCo1fyMCYvFspQlpcpZy69akBjTm8GS5iZiMw+dXFGJF4TTSsVAGNXMznImiWzKAKhXxN8upisiepSAoIUt3HgqXTctVhxO8GhSCTlylgXsSQAS4PBusZIAQEJYNoGYgejirExuoJxWiWycFjMxIazGvnb5QwEx4DElAMxYSz1pQBgSzcya8YWJxqgc2Z6u1GY6e9oylwX0Oz0ksjMLf4BrGc2YAlcxdUgE1bn9AOsZI4jy9NennEdtIaUEEFWYgEJo5Lk8q1jKMaLjYu710E/qSnMUuy8t3+Egcn0vBOEKJhIztRJSCwUQU5rcuEYYbsxYCjOSWUQCMzjKmiUljXUsaFzAmEkTA4cBSMynoc00pUEqp+mrsPpHThCQZT2wlc+UFpaYFIND4h0cdfKGCMZLS3iSEqDprQi78WrXiIWKwi0yU/y2CQxBIdlUWo+Xo51iP8Ab5wlFKWZRIBdsstZzKDb8rMITxerByk0MMNi0IJAWjJcF9DY6U08oOllMwFlZgCxZ3Bbc2MJMX2Ytb+FNUgBIURkCXygFr5nJtYQ67LWe7Gb4wPGbOdVebekZzvHTGpSbNZJyUJcaH6RrMmAAkuAATvQV984htCKcPen0gfEAhKkGxSpumn1iYr135Kl9GvZk+XPkpmJcpVUEu9CR5RaYgoqKje589+cBfw1hVSMPKlqYlKatUXJp1hsTGimm2iFJoCTiA1acRUcjtHTCG3ETPw1SpJY6jQ8I8/2niVyk5LZqeR1G3lEy4rehzrHIWdpqBmq2BYe+e0UStmYN0Hv8xbC4cqokU+Z4/mCE4WYn9I2sC3OtOcdq0qPO23ZhnJFafIfmIWgahq/EL82FGgyUWoQ1wfzGU6RldrbctOUOykgNK1JV4qqFE19eUdPTTRwK/8AIkfiNVpzAjUfCeLORypA0uZTR6N75l4dWWj0sg5ggKLlkg2q1SfRoZAQp7CDpCjsAPOp+nrDZ4xpLo6Ls0SI0eMUxpCAxXHj8bLYq1JUsnShJj16jHlsZLzzcgLOTU6DWGij0KJyUoSSHZDpAsEig+sCCUqZmWRQBRSwpmANja8Th8OlACKlIBBBJB8V66RPakqZMKZaSO6LA0GYNWpgDE7AzTNH7iwcs34hd2lMTLmpCEhVDmSRTMoNpcgVg+RKVJUUoVmSbg3B8uD9YW4/Cd3MUu41Luxy2hrsGqA8IapV+1vXT1jfsTAJVMIUrwskgH9T1KebP6RGFl5khIoVJBfat+jQ47MkBPg+IEPXUp/B9IUp+CEF9nS0S5adGzAEirOaVqG2gXtTE5lJSgB1EDMQ4Dluv5jdUwSVAB+7L0b4a6faJklMz4mZwAzU48Kt1jJL8tl2D5lylMk5quy2oQwJ8NLMBC+ZiHWUzGSVKrSlefFn842xswiYmps9TcGnWkVm4cLBUwIAIYnxHLW9KmvSNkiWgqbgJgKVKylAyqzA1Y8GcN9owxkrMtWYZgmj6OwLu1WBHWBMFOUsg5ilJIDA0JDt5BxDLD4goWkl1JPhZy4amZtTzvDC1YGgkeGuU5iARSjDlrGhw8sBICTm1JNCXoAOkNMWpC0EKSyviBHE1tw0N4Fm4TIElJcmhBY1vQ3pCsUk+0FdnIPetoEuaag0bYV9BBWJGaehOiRmPMn7JPWBuzpoQVKVtfzdoNkYPO6qjMXL3o4YcGbprHNNNzL43o0m4lIoTq3o/wBIElgJUtbjKspa7/C/yrDWVgkgMAPmfXmY0EinS8R8a2vZalQvUpK0t+5JbkaPA/ZlZYe4cGGOKkBXAtQi9P8AJ6wvYS1OxAIAd3DjU7H7w8NaBPVG8o3B039fofMxSYMi8wdiQ7Nej+ZpGur/AC97P6RpMSFBvY2iLppjT3ZrKIyj6RnNy5SFWu+zavpGWDmNQ+zt536xbGpzIWBfKoDzBEaTg7yXZMtMwwGLSUhiFJNQU1BqRmT0NBBXeC4NDbj7tCX+G8IpOElS1jKtIPkSon7Qb3zKIIbcfUQOKntdh2GTpoYkmkeOxU3PiAVCgYV4WHNmj02JQ4oWerivkRrt5R5zCrBKwwzZje2jn0jXhbadrZjyv8a9jWVPCmFNyLe/xGsxkup23hdJ7QTmYgbZk2eGGKxAQA4JewFY0pmSdoAx+UkK0IL70ZjzuPOAsUWKkaB246/KDAoTa5OBYgsBwgftCSAAQKEk8izetY0RP+AMlTEA6Fhpf8QBLpm/dUD8eUGzwynFmT1AH4iMFgFTZpA+EUJ02i2C2ej7JH8pHJ4OMUQhgALAARqRGB0IsItSKoi/nCGDLhdjMMnwzD4ZiTlNPjSxIPMCr7Q0WICnrCih6gpvp4VZS/kxtAikVkZVEAn76EjzgjFsgpOhLHUV/MAzUZWUkMoEl7MRvuCNy3Gwi6lpmO4q1b0J22e+44Q2UROBBJ1/VxG8CGVmBFgqm7hr+RaNe8UaEuRvRuXR4rOWSA5tYaeXWGMH7NQxcVdgOAG/z8oJKyklSdHLaM3yP1jHDIALDc9Hf35wJjpx7wBnQlnTZ3qa7kNGPcjOqCZXaZmL8QZ6prStT6WgnBlgrMJhcD+mxcF7k2rCWd3bgoC0jUGrHYFt40mYmYWIXZgWYFjbpWNMdgxrMwqlgMnI2qipSm2YBmi2CkEA5kag0q5uCfIxthcahEtKSpIOQEVr8I05vCvE9okF0uUsHq1emzRdC7HGEwcsXlubAMwA4PFzLqkZQlySWGwOrvdtISSO0CpQGQh3qV7AnaGXZ/8AUmFb5UywpnOvLl6QmgoKlooxNgx4sCzeRJ8o2LAB7ttYm543oIV4CWqbNzhwhAc1AccfXpGiFqnTS3wOw4ndwLAeVYQ0hr2Tg0rdRAy5nG7tUPsNuEODSjGpeIkSwkAJsKUi8sPWMJNNldHJDWjstX5RZKDXaJywJKgM8oPOBZyQQaOPzBktDaxTLU0hbQhaUEFgKABi22/GN0EM3v39otjJLgtcVHlGUs+9/dOsKcS1tFZyAC+hoeGxHGCJanBdnF/vFTLBBGhhbilMmYLkIUN6ZT76wQn4Y/2QxUkAPQN0aAJq0zDdgLFmNdTwgD+GUKOCkZgT4S4PxHxFjWrwWpb16U6Po+3lCeMZZIcIrsvnKHBu9RrzH284USOz0qKqv4nB0hmqSVimhvqDfzgbCBlKBYfKNuNt2zL/AKEtMxmYJObKA2aquV4MxGFztwtAv+sSmaQpwzAEjSDJcxyDVtXDNxjbZyqjCV2ekKz1CuH2jTGSB3ahq1+IgxoCx0xgrgkn8QXZdJHnEyissmpzBhzcP0aPW4TDBCAkWHqdzAHYmDypzKHiPoPZho7Q5MIIq0cI545UQaIsI3y+6QMmCYQwOZAQqhJYOlSw7bsoMRUfCRBswwHKk50LT+6xJbxpLh2qBo/GJbqSLRiVvW6TfVlb0sQ7VY8YDKihXEXG4PyO2+jkvFCtSaFwacW2BKajzBvE4jEkgBbUsoEfOxf/AKnnGoBKsp8YAO44fcV9Y3ShpbkElVXb5ekJETsqnAd6ai7B6NXg3IAVjftATaHOVJGtAABS3u5OghDsKxCGAcCwVbjw1dvWFExJD1clT8nf6Qf/AKgrluSXFCLXtTSoPmIFxYoDsw6/YiBoHtFSnQh+Bvz5xkKJfr/mJzVDDfy4RMqxDPtrVvfSESbzlDOlyKISa6kJb6wMsHIFXJJYPdRsPlBEyWoMpSVMlLW/tb0Lxn/qkUyir/tPJqVcveKT0BOGkqTMStQAACnq9SCHPEkw3w0uYqXMKUP3hRLTyBLk8N4ntBaRJTlc+KmZny1JowO3JoW43HTQnKCyQMtvEzW4UJry85yvoGqGkyf3aO4lqcD+osfrJuB/aLeTQz/h2QmhBsCSGIDk0IPJ6cTHlEz2QALmg+/lHtf4dICCAQWyuQaHwjgKiCekJDTLSlDETFAXjRWm0VUmOdfRbIVQRMtXvyjQiMymnvjGhJM1TC3tooskW91EaIDj3wisxP8AnrEtPwBlMNRSny1gNAykg247H36QwIp74CAMUGWGe3P3aCtFRMJs4mxYaaknbhyjEpChyqOO44xaegggixPkDy3MCYhZyLIvkUXFwWLV0taM1E1UlWhlgzRtNOW3l8mjpuFBN6XVXbUHeEP8MTFqw0pRJWSnM553PlrD5q3oG5P53huMY7kQ3WysySQAwoepbXlaFvaI/mJza0owtpDZQqa18tY8/wDxApQUCxIbQdDFcUpPka8HPzStWyO7UFOWLGjjR6dIYhSiD8NRxgHA4xBSCTXjp1gqZiUpD098I6mYxoiXOpe1+B2gWY6nILVFLu2jRSWVKJ0+nE8YMlS2Tqws9+fMwdDWzXs6YShiGI0d7wSDACgpIBFzSJwPaec5VjKt24HiNuRiey0w4mKqBjiImEWiUwW8DJMGQhi1YhHiMWpAKEKZTlSlA0DGiNnY140h2uPOKAzKqn4lH9QsTU7c+jRnySxplxNpGIUshK1qUAbEuDrUbxbE4J501mDE7iiatbbnFMgFfCCG0NCeFn2TxcvDRCQZ5dTOVpZqnwksOpc7wo8xoee2NtA1hwH2cf8AGHyVJb4gxSdeDmFvcMkqTXxNwby8rvFTJSXoz1HMaag672sDG/ZkzGYMrVp9uGlG301Ji2JQCk6X+/39Y4pcM1dPLlXVqbmpJoRhez86coLgO4DAg1N9qcqtAx2Lko6+EjzoRygjslYC2LVBrxNIbo7Al3JWX0zMKjMNH3ER/t0pKkgIf9ROrO4L+fpCEmdipTy1uQKU3UXDgV2+UKsFhjmcD4WLFnY61b030sGpUKh6Akjzv/mMTiSnw5UKL+Bag6kvdnoReMs8vxKa8lFS0BgsrCqOUgENcXq9nhRMnhyG2B/5B/fkYYJkKKilSmJqXDEg1dzC8pBSsC6STWhIduti0Pj42nbQpNNUWkeIv+lIYczr8497/D6CMPLCwQoJYvdhb0aPAypqWSObtrHt/wCFZqlSWW7gkMp3FLV5mNOToSHoah2jptW0rFLi7cYsoC7+6Rza6KLJV76RCj76xUNoXiSn31jRMkhNPfGICKaxZere7xze+kJ1YGKyw3P+YGxd03atrPb6GCyiw96fmAMQCZnBIFLhzWElS2BlNSCK1HnT8xWZLSUl7EGgpprTXhEzVHWz02HlGGJWRLUoGoCiPJJMSpVaQ3L0WweCCEhKWAFgKAcBwjWXJ4wu7CxK5mHlTFGpS5bmfxBwWwclgK1s0Q1JJZbJs0mTQlyaAX9+7x5ztKepYC3I/aNAL+b0gnF4zvS6ap+FPE6q5DSLKkP0/Dx08fGouzCcr0Zf6JDJUAUkgE5TStXYg8Yu6HFCongznyAjfBpJQBs46QTJkgfeNGyUgXD4Y622Fg++8GTEuGi5EcUwmzVKjJabDav5jz2IX/MUoGjV5F2hv2pOyINakMOA1jzmKOXmQ5HA2HSKiTJnoOycXnSyqmoB3b6tB8IOz5mRCAR4jXrb0h+LQmi4l0mGHdwuSIa5YkoRqEBycOlzTVzSgO/FW0GrgOTPTW9DQcS/i6Rlyq6NImhwaeKWBt+kG5/5HeCgkZnAq5c7Je3mfkYHGISNSQL/ANxOvlFxiEgGpuCePD5Rio0VYOrCgpBqklLkWIG1Kv8AaA50kuXBD8ODl6edQ1eMNFT018RNjzAsPkesQMQnVRLOq13oB5AiNozkiWhUJR/QFfCS+rhh5dYY9kSynM4ArLNmNRljTvkt8R+A/wD03rSLysRLq6jVINf7S/Xhwik23sT6CCna9R5oNPR4wxCQQoNRQSkHUJU6ldI1OMllmUxV4wWswavHhAeGWkBIMxwcxYpZ6EFzccoslIBMspcFgRR6+XCMcRKoC7EFwdtNeG20HTEyl5DnILFILVYWeAP9uBIPfZio/qSwp8hGfxPKystD2VMl4lJCvDMFjUgOaB9jt0jDs7sRB+NAUUqF9Al3fm4GU7PaBuz1qllfjQQvw2NCl6kbV+UbzsSkqSylXKVHMQCNDzsM3CNaYrTM8ZLyTF5UgBJbKAEslgx86F7Pdrwy7AnnPMSbnxCjcCDyAT6wMJsq+ay2ervZ/oTYtFJOJTJUVpIIByqS1We6NvlSB7RMez06UXpGoSPfvhGWajjn5ezE5rEVekc7pGhdSRFSb+946Yknh7McRTr9YoRI9+sZqIJ1ofv9o5wkcP8AMQDWvu/3hdiKg3NvZ+0Ah1KJ/SaDyo/zgrGz8ocVJLAHc/5gVAIS1HJelq7QOqphVInuqCMpsjwqTcEehcEfONTMPlCztPtIykKUGKmISCWBIBVU6Ch52jJXVCbROA7uWlEtJ8I8IuzirPZ704GAcclU4hJ/pipH7msDwhd2T2j3kqVYUS+wUbcSbnQDpDSRiXOUO/FJBpRzRg/1jqjx497MXK9FVBCCkE6hmD7mwtZoJQjMxYgVfflFUy3LusHoNbOGimJFDnObZCakg0+He9a6s0aMlBSZqbAu2wKvkDGqCDa1eooYwlYgOQVBw3hFAH0GpNC/yEEIS1B6e+MKhomJjEuQnxMSWsK3OvAGI70uzMCWBuGdn4aBjuIkuxfj5Cpi+D+g9nrAU/AlS62f5Q/kmgLbinAkPfhEENmo7M2lyzPFJioUnCEqHAk/QfKHAEZBfw6OpiCK/qpzpFpKtCXNC7MGU7fIwNlI2TDfKfYhQmHfu8SUefmIdxuD6wslYSYkN4KWvw4cPWG5iMsFjFvcr2To3tq+cX7ldaJ4Vt1FfODssS0FgATJK6sE2pU3rW1b2O0U7lVfCm1Km9eHKnCGZREZILHYLI7LmqS4TLII3IqCeH4iT2LO/ajd82u1vSPRdlI/ljmfmYNCInJjo8cnsSf+1HHxG9OHCw3iB2HPp4UcfF9h8o9kURJTwgyY6PFDsOfTwI1fxfb6Rf8A2Wf+xGx8XOvDyj2IREBMGTFR45XY0/8AYip/dpVuVxxpFP8AZp5/Qm/7vfWPaFEVKYebDE8eexZ37EX/AHab+6x03sWe39NB0+K+lNqDWPY5IhoM2FA2AlKTKQFXCQDrUNGwT5RtLMaFLxmMHcvam8Qoe+sEFEV7uEtACBJfhHBBcvBndxOWChUKcZh1EoYOA/DQRkrCzGcX225mHWWIUGgklLTChCrDLSCVMEjax4QtxS1LSRYEEcWtyFIZY7EmYf7RYb8YEWKRrBYqjKcvQrwWF7qWlCQSEgsdvo9eggiTh8pJ/UouWDDgPIa6wXKFBF8sXZnRlli3w1NNLVPClTyjcIjVKYVjoAEsrHiQyQaJU3UgP0jdAU9RTeortx120gpKItlhWNRB+64cvfWJCOHu8EkRbLA2UkCFPCI7rhXXjBeWKqTCsdAShHNGihEERQHJEOqQnTD1oQxFr0isdHRKGcq8W1jo6AC41jvfpER0Axx2V/TTzPzMHCOjok0RCojeJjoAZEVEdHQCOX9ogx0dAIkRSOjoAIEER0dEsCxtFBEx0AECOVEx0AEQJ2t/SXy+ojo6GD6Eot0jObZXnHR0anOVw3wiNjHR0DA00iY6OgAsLRoLR0dElEoi6oiOgKI0MUmRMdAAIIhOkdHRYkcmH0dHQh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55936617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personal.umich.edu/%7Ejbourj/images/money/darwin1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0000"/>
          <a:stretch/>
        </p:blipFill>
        <p:spPr bwMode="auto">
          <a:xfrm>
            <a:off x="229931" y="1628800"/>
            <a:ext cx="4259539" cy="22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s://encrypted-tbn3.gstatic.com/images?q=tbn:ANd9GcQvD_zk37ZAJ7Kw06jZKyAf2_aIpHSpG_x9_ZbvYjHqFMbd6Sf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843" y="4259932"/>
            <a:ext cx="4162965" cy="2196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67544" y="201761"/>
            <a:ext cx="7920880" cy="1600200"/>
          </a:xfrm>
        </p:spPr>
        <p:txBody>
          <a:bodyPr>
            <a:normAutofit/>
          </a:bodyPr>
          <a:lstStyle/>
          <a:p>
            <a:pPr algn="ctr"/>
            <a:r>
              <a:rPr lang="en-US" sz="4400" b="1" dirty="0" smtClean="0">
                <a:latin typeface="Times New Roman" panose="02020603050405020304" pitchFamily="18" charset="0"/>
                <a:cs typeface="Times New Roman" panose="02020603050405020304" pitchFamily="18" charset="0"/>
              </a:rPr>
              <a:t>£10 Note (Charles Darwin)</a:t>
            </a:r>
            <a:br>
              <a:rPr lang="en-US" sz="4400" b="1" dirty="0" smtClean="0">
                <a:latin typeface="Times New Roman" panose="02020603050405020304" pitchFamily="18" charset="0"/>
                <a:cs typeface="Times New Roman" panose="02020603050405020304" pitchFamily="18" charset="0"/>
              </a:rPr>
            </a:b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36096" y="1600200"/>
            <a:ext cx="4250703" cy="4525963"/>
          </a:xfrm>
        </p:spPr>
        <p:txBody>
          <a:bodyPr/>
          <a:lstStyle/>
          <a:p>
            <a:pPr marL="0" indent="0">
              <a:buNone/>
            </a:pPr>
            <a:r>
              <a:rPr lang="en-US" dirty="0"/>
              <a:t>The current £10 note features Charles Darwin, the Victorian naturalist who developed the theory of evolution. Also pictured is an illustration of Darwin 's own magnifying lens and the flora and fauna that he may have come across on his travels.</a:t>
            </a:r>
            <a:endParaRPr lang="ru-RU" dirty="0"/>
          </a:p>
        </p:txBody>
      </p:sp>
    </p:spTree>
    <p:extLst>
      <p:ext uri="{BB962C8B-B14F-4D97-AF65-F5344CB8AC3E}">
        <p14:creationId xmlns:p14="http://schemas.microsoft.com/office/powerpoint/2010/main" xmlns="" val="9186128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umich.edu/%7Ejbourj/images/money/smith122.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0000"/>
          <a:stretch/>
        </p:blipFill>
        <p:spPr bwMode="auto">
          <a:xfrm>
            <a:off x="323527" y="4149080"/>
            <a:ext cx="4202747" cy="22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personal.umich.edu/%7Ejbourj/images/money/smith122.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0000"/>
          <a:stretch/>
        </p:blipFill>
        <p:spPr bwMode="auto">
          <a:xfrm>
            <a:off x="347193" y="1628800"/>
            <a:ext cx="4202745" cy="223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39552" y="620688"/>
            <a:ext cx="7501880" cy="1368152"/>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£20 </a:t>
            </a:r>
            <a:r>
              <a:rPr lang="en-US" b="1" dirty="0">
                <a:latin typeface="Times New Roman" panose="02020603050405020304" pitchFamily="18" charset="0"/>
                <a:cs typeface="Times New Roman" panose="02020603050405020304" pitchFamily="18" charset="0"/>
              </a:rPr>
              <a:t>Note </a:t>
            </a:r>
            <a:r>
              <a:rPr lang="en-US" b="1" dirty="0" smtClean="0">
                <a:latin typeface="Times New Roman" panose="02020603050405020304" pitchFamily="18" charset="0"/>
                <a:cs typeface="Times New Roman" panose="02020603050405020304" pitchFamily="18" charset="0"/>
              </a:rPr>
              <a:t>(Edward Elgar)</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5004048" y="1268760"/>
            <a:ext cx="3727376" cy="4822304"/>
          </a:xfrm>
        </p:spPr>
        <p:txBody>
          <a:bodyPr/>
          <a:lstStyle/>
          <a:p>
            <a:pPr marL="0" indent="0">
              <a:buNone/>
            </a:pPr>
            <a:r>
              <a:rPr lang="en-US" dirty="0"/>
              <a:t>The current £20 note features Sir Edward Elgar, a British composer whose orchestral works include </a:t>
            </a:r>
            <a:r>
              <a:rPr lang="en-US" i="1" dirty="0"/>
              <a:t>Enigma Variations</a:t>
            </a:r>
            <a:r>
              <a:rPr lang="en-US" dirty="0"/>
              <a:t> (1896) and five </a:t>
            </a:r>
            <a:r>
              <a:rPr lang="en-US" i="1" dirty="0"/>
              <a:t>Pomp and Circumstance</a:t>
            </a:r>
            <a:r>
              <a:rPr lang="en-US" dirty="0"/>
              <a:t> marches (1901–1930).</a:t>
            </a:r>
            <a:endParaRPr lang="ru-RU" dirty="0"/>
          </a:p>
        </p:txBody>
      </p:sp>
    </p:spTree>
    <p:extLst>
      <p:ext uri="{BB962C8B-B14F-4D97-AF65-F5344CB8AC3E}">
        <p14:creationId xmlns:p14="http://schemas.microsoft.com/office/powerpoint/2010/main" xmlns="" val="73864750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276</TotalTime>
  <Words>446</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English Banknotes</vt:lpstr>
      <vt:lpstr>What money do they use in England?</vt:lpstr>
      <vt:lpstr>Слайд 3</vt:lpstr>
      <vt:lpstr>Banknotes</vt:lpstr>
      <vt:lpstr>Слайд 5</vt:lpstr>
      <vt:lpstr>Слайд 6</vt:lpstr>
      <vt:lpstr>£5 Note (Elizabeth Fry) </vt:lpstr>
      <vt:lpstr>£10 Note (Charles Darwin) </vt:lpstr>
      <vt:lpstr>£20 Note (Edward Elgar) </vt:lpstr>
      <vt:lpstr>£50 Note (Matthew Boulton and James Watt)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Banknotes</dc:title>
  <dc:creator>Наталья Вячеславовна</dc:creator>
  <cp:lastModifiedBy>user</cp:lastModifiedBy>
  <cp:revision>15</cp:revision>
  <dcterms:created xsi:type="dcterms:W3CDTF">2015-02-06T07:17:39Z</dcterms:created>
  <dcterms:modified xsi:type="dcterms:W3CDTF">2015-11-10T20:14:17Z</dcterms:modified>
</cp:coreProperties>
</file>