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69"/>
  </p:notesMasterIdLst>
  <p:sldIdLst>
    <p:sldId id="321" r:id="rId2"/>
    <p:sldId id="256" r:id="rId3"/>
    <p:sldId id="257" r:id="rId4"/>
    <p:sldId id="258" r:id="rId5"/>
    <p:sldId id="259" r:id="rId6"/>
    <p:sldId id="260" r:id="rId7"/>
    <p:sldId id="304" r:id="rId8"/>
    <p:sldId id="305" r:id="rId9"/>
    <p:sldId id="301" r:id="rId10"/>
    <p:sldId id="261" r:id="rId11"/>
    <p:sldId id="262" r:id="rId12"/>
    <p:sldId id="276" r:id="rId13"/>
    <p:sldId id="277" r:id="rId14"/>
    <p:sldId id="278" r:id="rId15"/>
    <p:sldId id="279" r:id="rId16"/>
    <p:sldId id="280" r:id="rId17"/>
    <p:sldId id="281" r:id="rId18"/>
    <p:sldId id="263" r:id="rId19"/>
    <p:sldId id="308" r:id="rId20"/>
    <p:sldId id="309" r:id="rId21"/>
    <p:sldId id="314" r:id="rId22"/>
    <p:sldId id="316" r:id="rId23"/>
    <p:sldId id="315" r:id="rId24"/>
    <p:sldId id="264" r:id="rId25"/>
    <p:sldId id="296" r:id="rId26"/>
    <p:sldId id="297" r:id="rId27"/>
    <p:sldId id="298" r:id="rId28"/>
    <p:sldId id="299" r:id="rId29"/>
    <p:sldId id="265" r:id="rId30"/>
    <p:sldId id="266" r:id="rId31"/>
    <p:sldId id="290" r:id="rId32"/>
    <p:sldId id="291" r:id="rId33"/>
    <p:sldId id="267" r:id="rId34"/>
    <p:sldId id="282" r:id="rId35"/>
    <p:sldId id="283" r:id="rId36"/>
    <p:sldId id="284" r:id="rId37"/>
    <p:sldId id="285" r:id="rId38"/>
    <p:sldId id="318" r:id="rId39"/>
    <p:sldId id="319" r:id="rId40"/>
    <p:sldId id="320" r:id="rId41"/>
    <p:sldId id="268" r:id="rId42"/>
    <p:sldId id="300" r:id="rId43"/>
    <p:sldId id="286" r:id="rId44"/>
    <p:sldId id="287" r:id="rId45"/>
    <p:sldId id="288" r:id="rId46"/>
    <p:sldId id="292" r:id="rId47"/>
    <p:sldId id="293" r:id="rId48"/>
    <p:sldId id="294" r:id="rId49"/>
    <p:sldId id="295" r:id="rId50"/>
    <p:sldId id="311" r:id="rId51"/>
    <p:sldId id="302" r:id="rId52"/>
    <p:sldId id="306" r:id="rId53"/>
    <p:sldId id="307" r:id="rId54"/>
    <p:sldId id="317" r:id="rId55"/>
    <p:sldId id="269" r:id="rId56"/>
    <p:sldId id="312" r:id="rId57"/>
    <p:sldId id="313" r:id="rId58"/>
    <p:sldId id="270" r:id="rId59"/>
    <p:sldId id="271" r:id="rId60"/>
    <p:sldId id="310" r:id="rId61"/>
    <p:sldId id="272" r:id="rId62"/>
    <p:sldId id="273" r:id="rId63"/>
    <p:sldId id="303" r:id="rId64"/>
    <p:sldId id="289" r:id="rId65"/>
    <p:sldId id="274" r:id="rId66"/>
    <p:sldId id="322" r:id="rId67"/>
    <p:sldId id="275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14" autoAdjust="0"/>
  </p:normalViewPr>
  <p:slideViewPr>
    <p:cSldViewPr>
      <p:cViewPr varScale="1">
        <p:scale>
          <a:sx n="68" d="100"/>
          <a:sy n="68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CAD74-0A9A-4D18-9626-7E734A7243BE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5A43F-D860-46F0-9051-377057BF3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78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5A43F-D860-46F0-9051-377057BF3F4E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789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79996BF-FCDB-44FF-B2EB-D6FF03601D86}" type="datetimeFigureOut">
              <a:rPr lang="ru-RU" smtClean="0"/>
              <a:t>31.03.2016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3F62D56-703A-46B6-91C9-2245D315EB7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udrost.ru/avtor/belinskiy-vissarion.html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1196752"/>
            <a:ext cx="871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cap="all" dirty="0" smtClean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latin typeface="Times New Roman"/>
                <a:ea typeface="Times New Roman"/>
                <a:cs typeface="+mj-cs"/>
              </a:rPr>
              <a:t>       Формы  </a:t>
            </a:r>
            <a:r>
              <a:rPr lang="ru-RU" sz="4000" b="1" cap="all" dirty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latin typeface="Times New Roman"/>
                <a:ea typeface="Times New Roman"/>
                <a:cs typeface="+mj-cs"/>
              </a:rPr>
              <a:t>организации  и </a:t>
            </a:r>
            <a:r>
              <a:rPr lang="ru-RU" sz="4000" b="1" cap="all" dirty="0" smtClean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latin typeface="Times New Roman"/>
                <a:ea typeface="Times New Roman"/>
                <a:cs typeface="+mj-cs"/>
              </a:rPr>
              <a:t>  проведения  внеклассных                     мероприятий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3779912" y="4509120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Выполнила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Асанова   Э.Л. , учитель начальных классов               МКОУ «Бахчисарайская СОШ №1»</a:t>
            </a:r>
          </a:p>
        </p:txBody>
      </p:sp>
    </p:spTree>
    <p:extLst>
      <p:ext uri="{BB962C8B-B14F-4D97-AF65-F5344CB8AC3E}">
        <p14:creationId xmlns:p14="http://schemas.microsoft.com/office/powerpoint/2010/main" val="107308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КВН (клуб веселых и находчивых</a:t>
            </a:r>
            <a:r>
              <a:rPr lang="ru-RU" b="1" dirty="0"/>
              <a:t>)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КВН 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клуб веселых и находчивых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это соревнование двух или нескольких команд  из 10—13 человек. Команды можно формировать из одного или нескольких классов, остальные участники — болельщики.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оценки результатов конкурсов избирается жюри (3— 5 человек).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Каждая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команда готовит приветствие для соперников и домашнее задание.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Перед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каждым конкурсом ведущий подробно, четко объясняет условия конкурса и количество очков за правильный, оригинальный ответ.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жюри разрабатываются условия: максимальное количество баллов за каждый конкурс, критерии подведения итогов, время объявления результатов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25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Структура 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КВН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069160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—   приветствие команд;  </a:t>
            </a:r>
          </a:p>
          <a:p>
            <a:pPr hangingPunct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  разминка;                                                                                     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—   конкурсы; </a:t>
            </a:r>
          </a:p>
          <a:p>
            <a:pPr hangingPunct="0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—   конкурс капитанов; </a:t>
            </a:r>
          </a:p>
          <a:p>
            <a:pPr hangingPunct="0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—   конкурс на лучшее домашнее задание.  </a:t>
            </a:r>
          </a:p>
          <a:p>
            <a:pPr marL="36576" indent="0" hangingPunct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болельщиков организуются специальные конкурсы,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тем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самым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они могут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принести дополнительные баллы своим командам.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Тематика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 содержание конкурсов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могут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быть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самыми разнообразными: </a:t>
            </a:r>
            <a:r>
              <a:rPr lang="ru-RU" sz="3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литературный, математический, исторический, экологический курсы и др., или комплексного характера, из разных областей знаний.</a:t>
            </a:r>
          </a:p>
          <a:p>
            <a:pPr hangingPunct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48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84976" cy="6480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HT\Desktop\DSC_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8712968" cy="648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44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HT\Desktop\DSC_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892899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44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HT\Desktop\DSC_0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8856983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7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HT\Desktop\DSC_0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" y="116632"/>
            <a:ext cx="846144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4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T\Desktop\DSC_0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" y="260648"/>
            <a:ext cx="871296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83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HT\Desktop\DSC_0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Конкурсы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Конкурсы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это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личные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командные соревнования, имеющие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целью выделить наилучших участников, исполнителей работы.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может быть самостоятельной формой работы, например: </a:t>
            </a:r>
            <a: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музыкальный, фольклорный, танцевальный, поэтический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или развлекательного характера в виде </a:t>
            </a:r>
            <a: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конкурса </a:t>
            </a: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частушек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др. Конкурсы могут быть составной частью праздников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брэйн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-рингов и других форм).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8254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71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Конкурс «Страна, в которой бы я хотел побывать »</a:t>
            </a:r>
            <a:endParaRPr lang="ru-RU" sz="3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HT\Desktop\ФОТО\14428326450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576064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38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/>
                <a:latin typeface="Times New Roman"/>
                <a:ea typeface="Times New Roman"/>
              </a:rPr>
              <a:t>Формы  организации  и проведения </a:t>
            </a:r>
            <a:r>
              <a:rPr lang="ru-RU" sz="3600" b="1" dirty="0" smtClean="0">
                <a:effectLst/>
                <a:latin typeface="Times"/>
                <a:ea typeface="Times New Roman"/>
              </a:rPr>
              <a:t> </a:t>
            </a:r>
            <a:r>
              <a:rPr lang="ru-RU" sz="3600" b="1" dirty="0" smtClean="0">
                <a:effectLst/>
                <a:latin typeface="Times New Roman"/>
                <a:ea typeface="Times New Roman"/>
              </a:rPr>
              <a:t>внеклассных мероприятий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050" y="1700808"/>
            <a:ext cx="8531438" cy="4968552"/>
          </a:xfrm>
        </p:spPr>
        <p:txBody>
          <a:bodyPr>
            <a:normAutofit/>
          </a:bodyPr>
          <a:lstStyle/>
          <a:p>
            <a:pPr algn="ctr" hangingPunct="0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Наш ученик - это не только школьник, но и прежде всего человек с многогранными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интересами, запросами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стремлениями.                                                          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Каким он будет, когда вырастет?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 hangingPunct="0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Это не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праздный вопрос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вопрос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жизни.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            Воспитать  гражданина  целеустремленного ,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убежденного, творчески мыслящего, доброго и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отзывчивого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- это долг каждого учителя-воспитателя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hangingPunct="0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Решить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эту  задачу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поможет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хорошо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продуманная система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работы  с  ребятами  во  внеурочное 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врем</a:t>
            </a:r>
            <a:r>
              <a:rPr lang="ru-RU" sz="2600" b="1" dirty="0"/>
              <a:t>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91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Конкурс «</a:t>
            </a:r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очиняем сказку»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HT\Desktop\ФОТО\14434646265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85698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8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Конкурс инсценированной басни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HT\Desktop\ФОТО\144794396726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20891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55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HT\Desktop\ФОТО\144794486739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40060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80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HT\Desktop\ФОТО\14479447684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4006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46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Викторина 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/>
          <a:lstStyle/>
          <a:p>
            <a:r>
              <a:rPr lang="ru-RU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познавательная игра, состоящая из вопросов и ответов на темы из различных областей науки, техники, литературы и искусства. Имеет большое значение для расширения образовательного кругозора учащихся. Широко используется в работе с детьми разных возрастных групп. Особенностью викторины является подбор вопросов с учетом возраста детей и уровня их знаний.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7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05273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ТЕМАТИЧЕСКАЯ  ВИКТОРИНА  КО  ДНЮ  ЗАЩИТНИКОВ  ОТЕЧЕСТВА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7467600" cy="47853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HT\Desktop\KeH6mgtJ0E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85698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31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HT\Desktop\WaMB5x9Vr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88"/>
            <a:ext cx="8856984" cy="652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2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HT\Desktop\3tIHGy9Dq1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54000"/>
            <a:ext cx="8820596" cy="648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81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HT\Desktop\BOZy3BQtjC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8288"/>
            <a:ext cx="8928991" cy="647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15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Дискуссия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72608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Дискуссия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организация обмена мнениями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 учащимися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Предполагает деление класса на группы 4—5, 6—10 человек, члены которых выступают в роли ведущих или участников. Основным условием подготовки участников и дискуссии является: ознакомление каждого с информацией, которая имеется у других участников; поощрение разных подходов в обсуждении; допускаются различные несовпадения мнений и предложений; представление возможности критиковать и отвергать любое высказывание, мнение или решение; побуждение учащихся к поиску группового соглашения в виде общего мнения или решения. Дискуссия может проходить в форме дебатов, заседания группы экспертов, «круглого стола», форума.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78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1143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Формы  внеклассных  мероприятий</a:t>
            </a:r>
            <a:endParaRPr lang="ru-RU" sz="4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4006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*Классные часы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*праздники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*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поэтические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*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интеллектуальные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* предметные гостиные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* КВН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*посиделки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разговоры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душам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*конкурсы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* викторины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*дискуссии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*экскурсии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*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-ринги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94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дискуссии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5328592"/>
          </a:xfrm>
        </p:spPr>
        <p:txBody>
          <a:bodyPr>
            <a:normAutofit fontScale="92500" lnSpcReduction="20000"/>
          </a:bodyPr>
          <a:lstStyle/>
          <a:p>
            <a:pPr lvl="0" hangingPunct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Выбор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Подготовительная работа (анкетирование, опрос, интервью). </a:t>
            </a:r>
          </a:p>
          <a:p>
            <a:pPr lvl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Подбор литературы по теме, высказываний великих людей, оформление выставок, стенгазет.  </a:t>
            </a:r>
          </a:p>
          <a:p>
            <a:pPr lvl="0"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основных вопросов для обсуждения.  </a:t>
            </a:r>
          </a:p>
          <a:p>
            <a:pPr lvl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Приветствие (напоминание о спорной ситуации). </a:t>
            </a:r>
          </a:p>
          <a:p>
            <a:pPr lvl="0" hangingPunct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Принятие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ведения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дискуссии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Основная часть (последовательное вынесение вопросов для обсуждения, подведение итогов по каждому вопросу, анализ анкет или сочинений, обзор различных точек зрения на данную проблему).  </a:t>
            </a:r>
          </a:p>
          <a:p>
            <a:pPr lvl="0" hangingPunct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Подведение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итогов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908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«КОМУ  В  3-А  ЖИТЬ  ХОРОШО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T\Desktop\IMG_20160323_130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0206"/>
            <a:ext cx="8784976" cy="572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39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HT\Desktop\IMG_20160323_1301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6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Праздники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640960" cy="5328592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Праздник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массовое мероприятие, посвященное датам и событиям общенародного, общешкольного или классного характера или проводимое в соответствии с традициями образовательного учреждения. Если праздник посвящен торжественным датам, то он включает в себя 2 части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торжественную часть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виде поздравлений, приветствий, подведение итогов; 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концерт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развлекательного характера; показ спектаклей, сольные выступления, игры, пародии, аттракционы. </a:t>
            </a:r>
          </a:p>
        </p:txBody>
      </p:sp>
    </p:spTree>
    <p:extLst>
      <p:ext uri="{BB962C8B-B14F-4D97-AF65-F5344CB8AC3E}">
        <p14:creationId xmlns:p14="http://schemas.microsoft.com/office/powerpoint/2010/main" val="14387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8501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ДЕНЬ  ЗАЩИТНИКОВ  ОТЕЧЕСТВА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712968" cy="5688632"/>
          </a:xfrm>
        </p:spPr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«ДВА КАПИТАНА»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T\Desktop\IMG_20160220_111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56895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4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8 МАРТА «БАЛ  ЗОЛУШЕК»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HT\Desktop\IMG_20160303_172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6924"/>
            <a:ext cx="8748464" cy="583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8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HT\Desktop\IMG_20160303_1723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40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11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467600" cy="56494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HT\Desktop\IMG_20160303_1724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29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74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«ОСЕНЬ - СЛАВНАЯ ПОРА»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HT\Desktop\ФОТО\фотоотчет\IMG_20141130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78497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73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HT\Desktop\ФОТО\фотоотчет\IMG_20141130_0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27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Классный час</a:t>
            </a:r>
            <a:endParaRPr lang="ru-RU" sz="4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Классный час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основная форма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работы  классного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руководителя,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где школьники  под  руководством  классного  руководителя включаются   в  специально   организованную   деятельность, способствующую   формированию   системы  отношений к  окружающему миру, друг к другу, к самому себе. </a:t>
            </a:r>
          </a:p>
        </p:txBody>
      </p:sp>
    </p:spTree>
    <p:extLst>
      <p:ext uri="{BB962C8B-B14F-4D97-AF65-F5344CB8AC3E}">
        <p14:creationId xmlns:p14="http://schemas.microsoft.com/office/powerpoint/2010/main" val="13288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HT\Desktop\ФОТО\фотоотчет\IMG_20141130_00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48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Экскурсии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выход, поездка, коллективное посещение достопримечательных мест. Может быть учебного или культурно-просветительского характера. Требуется предварительная подготовка как со стороны организаторов, так и со стороны участников.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8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ЭКСКУРСИЯ В ТЕАТР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HT\Desktop\ФОТО\фотоотчет\141492415084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1296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0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ПАРК МИНИАТЮР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HT\Desktop\IMG_20160316_162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25352"/>
            <a:ext cx="8712968" cy="56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1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HT\Desktop\IMG_20160316_1629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1"/>
            <a:ext cx="88214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64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HT\Desktop\IMG_20160316_161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78" y="116632"/>
            <a:ext cx="878497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07524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ЭКСКУРСИЯ  В  ГЕНБАНК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HT\Desktop\IMG_20160324_151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82891"/>
            <a:ext cx="8928992" cy="595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9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HT\Desktop\IMG_20160324_1456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65" y="188640"/>
            <a:ext cx="878491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5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HT\Desktop\IMG_20160324_150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8337"/>
            <a:ext cx="8631017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2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HT\Desktop\IMG_20160324_1502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04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Функции классного часа</a:t>
            </a:r>
            <a:endParaRPr lang="ru-RU" sz="4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733256"/>
          </a:xfrm>
        </p:spPr>
        <p:txBody>
          <a:bodyPr>
            <a:normAutofit fontScale="92500" lnSpcReduction="20000"/>
          </a:bodyPr>
          <a:lstStyle/>
          <a:p>
            <a:r>
              <a:rPr lang="ru-RU" i="1" u="sng" dirty="0"/>
              <a:t>Просветительска</a:t>
            </a:r>
            <a:r>
              <a:rPr lang="ru-RU" i="1" dirty="0"/>
              <a:t>я</a:t>
            </a:r>
            <a:r>
              <a:rPr lang="ru-RU" dirty="0"/>
              <a:t> – классный час расширяет круг тех знаний учащихся, которые не нашли отражения в учебных программах.</a:t>
            </a:r>
          </a:p>
          <a:p>
            <a:r>
              <a:rPr lang="ru-RU" i="1" u="sng" dirty="0"/>
              <a:t>Ориентирующая</a:t>
            </a:r>
            <a:r>
              <a:rPr lang="ru-RU" u="sng" dirty="0"/>
              <a:t> </a:t>
            </a:r>
            <a:r>
              <a:rPr lang="ru-RU" dirty="0"/>
              <a:t>- классный час формирует ценностные ориентации у учащихся, определенное отношение к окружающему миру, </a:t>
            </a:r>
            <a:r>
              <a:rPr lang="ru-RU" dirty="0" smtClean="0"/>
              <a:t> к </a:t>
            </a:r>
            <a:r>
              <a:rPr lang="ru-RU" dirty="0"/>
              <a:t>тому, что в нем происходит.</a:t>
            </a:r>
          </a:p>
          <a:p>
            <a:r>
              <a:rPr lang="ru-RU" i="1" u="sng" dirty="0"/>
              <a:t>Направляющая</a:t>
            </a:r>
            <a:r>
              <a:rPr lang="ru-RU" u="sng" dirty="0"/>
              <a:t> </a:t>
            </a:r>
            <a:r>
              <a:rPr lang="ru-RU" dirty="0"/>
              <a:t>– классный час помогает теоретические знания перевести в область практики, направить учащихся на реальные практические дела.</a:t>
            </a:r>
          </a:p>
          <a:p>
            <a:r>
              <a:rPr lang="ru-RU" i="1" u="sng" dirty="0"/>
              <a:t>Формирующая</a:t>
            </a:r>
            <a:r>
              <a:rPr lang="ru-RU" dirty="0"/>
              <a:t> – классный час способствует формированию основных умений и навыков (за счет разнообразия деятельности), укрепляет отношения в детском коллективе.</a:t>
            </a:r>
          </a:p>
        </p:txBody>
      </p:sp>
    </p:spTree>
    <p:extLst>
      <p:ext uri="{BB962C8B-B14F-4D97-AF65-F5344CB8AC3E}">
        <p14:creationId xmlns:p14="http://schemas.microsoft.com/office/powerpoint/2010/main" val="139330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4180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ЭКСКУРСИЯ НА ПОЧТУ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HT\Desktop\ФОТО\144619730362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78497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85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ЭКСКУРСИЯ В МУЗЕЙ 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HT\Desktop\ФОТО\14174249993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1296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76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ЭКСКУРСИЯ  В  КРЫМСКОТАТАРСКУЮ   ДЕТСКУЮ БИБЛИОТЕКУ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HT\Desktop\ФОТО\14315915854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8497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0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HT\Desktop\ФОТО\14315945578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5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7809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ЭКСКУРСИЯ В «РЕЗИДЕНЦИЮ ДЕДА МОРОЗА»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HT\Desktop\ФОТО\IMG_20151226_1042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4824536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40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-ринг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14116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-ринг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организуется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три тура, в каждом туре игра идет до трех очков. На размышления над вопросами дается одна минута. После второго тура выбывает команда, набравшая меньшее количество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очков.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Победительницей считается команда, победившая в последнем туре.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вступления в игру определяют с помощью жеребьевки. В перерывах между турами организуют музыкальные или игровые паузы.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46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648072"/>
          </a:xfrm>
        </p:spPr>
        <p:txBody>
          <a:bodyPr>
            <a:noAutofit/>
          </a:bodyPr>
          <a:lstStyle/>
          <a:p>
            <a:r>
              <a:rPr lang="ru-RU" sz="29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БРЕЙН-РИНГ ПО ТВОРЧЕСТВУ Г.Х.АНДЕРСЕНА</a:t>
            </a:r>
            <a:endParaRPr lang="ru-RU" sz="29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HT\Desktop\ФОТО\14470738341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5527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3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НАГРАДА ПОБЕДИТЕЛЯМ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HT\Desktop\ФОТО\145069290417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85698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87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Игра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— соревнование, состязание между детьми по заранее согласованным и определенным правилам. Форма организации игр носит разнообразный характер, это: </a:t>
            </a:r>
            <a:r>
              <a:rPr lang="ru-RU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дидактическая, ролевая, деловая, имитационно-моделирующая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В практике широко используются игры интеллектуального и развлекательного характера</a:t>
            </a:r>
          </a:p>
        </p:txBody>
      </p:sp>
    </p:spTree>
    <p:extLst>
      <p:ext uri="{BB962C8B-B14F-4D97-AF65-F5344CB8AC3E}">
        <p14:creationId xmlns:p14="http://schemas.microsoft.com/office/powerpoint/2010/main" val="126057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Ролевая игра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en-US" dirty="0" err="1" smtClean="0"/>
              <a:t>Выбор</a:t>
            </a:r>
            <a:r>
              <a:rPr lang="en-US" dirty="0" smtClean="0"/>
              <a:t> </a:t>
            </a:r>
            <a:r>
              <a:rPr lang="en-US" dirty="0" err="1"/>
              <a:t>темы</a:t>
            </a:r>
            <a:r>
              <a:rPr lang="en-US" dirty="0"/>
              <a:t>.</a:t>
            </a:r>
            <a:endParaRPr lang="ru-RU" dirty="0"/>
          </a:p>
          <a:p>
            <a:pPr lvl="0" hangingPunct="0"/>
            <a:r>
              <a:rPr lang="en-US" dirty="0" err="1" smtClean="0"/>
              <a:t>Распределение</a:t>
            </a:r>
            <a:r>
              <a:rPr lang="en-US" dirty="0" smtClean="0"/>
              <a:t> </a:t>
            </a:r>
            <a:r>
              <a:rPr lang="en-US" dirty="0" err="1"/>
              <a:t>ролей</a:t>
            </a:r>
            <a:r>
              <a:rPr lang="en-US" dirty="0"/>
              <a:t>. </a:t>
            </a:r>
            <a:endParaRPr lang="ru-RU" dirty="0"/>
          </a:p>
          <a:p>
            <a:pPr lvl="0" hangingPunct="0"/>
            <a:r>
              <a:rPr lang="en-US" dirty="0" err="1"/>
              <a:t>Определение</a:t>
            </a:r>
            <a:r>
              <a:rPr lang="en-US" dirty="0"/>
              <a:t> </a:t>
            </a:r>
            <a:r>
              <a:rPr lang="en-US" dirty="0" err="1"/>
              <a:t>функций</a:t>
            </a:r>
            <a:r>
              <a:rPr lang="en-US" dirty="0"/>
              <a:t> </a:t>
            </a:r>
            <a:r>
              <a:rPr lang="en-US" dirty="0" err="1"/>
              <a:t>каждой</a:t>
            </a:r>
            <a:r>
              <a:rPr lang="en-US" dirty="0"/>
              <a:t> </a:t>
            </a:r>
            <a:r>
              <a:rPr lang="en-US" dirty="0" err="1"/>
              <a:t>роли</a:t>
            </a:r>
            <a:r>
              <a:rPr lang="en-US" dirty="0"/>
              <a:t>.  </a:t>
            </a:r>
            <a:endParaRPr lang="ru-RU" dirty="0"/>
          </a:p>
          <a:p>
            <a:pPr lvl="0" hangingPunct="0"/>
            <a:r>
              <a:rPr lang="ru-RU" dirty="0"/>
              <a:t>Правила и стимулирующие факторы, которые создают соревновательный эффект.  </a:t>
            </a:r>
          </a:p>
          <a:p>
            <a:pPr lvl="0" hangingPunct="0"/>
            <a:r>
              <a:rPr lang="ru-RU" dirty="0"/>
              <a:t>Обыгрывание проблемных ситуаций в соответствии с ролью. </a:t>
            </a:r>
          </a:p>
          <a:p>
            <a:pPr lvl="0" hangingPunct="0"/>
            <a:r>
              <a:rPr lang="en-US" dirty="0" err="1"/>
              <a:t>Подведение</a:t>
            </a:r>
            <a:r>
              <a:rPr lang="en-US" dirty="0"/>
              <a:t> </a:t>
            </a:r>
            <a:r>
              <a:rPr lang="en-US" dirty="0" err="1"/>
              <a:t>итогов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51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63272" cy="936104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в тематике  классных часов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8352928" cy="5400600"/>
          </a:xfrm>
        </p:spPr>
        <p:txBody>
          <a:bodyPr>
            <a:normAutofit/>
          </a:bodyPr>
          <a:lstStyle/>
          <a:p>
            <a:pPr marL="36576" indent="0">
              <a:lnSpc>
                <a:spcPct val="150000"/>
              </a:lnSpc>
              <a:buNone/>
            </a:pPr>
            <a:r>
              <a:rPr lang="ru-RU" dirty="0" smtClean="0"/>
              <a:t>*Гражданско-патриотическое </a:t>
            </a:r>
            <a:r>
              <a:rPr lang="ru-RU" dirty="0"/>
              <a:t>воспитание. </a:t>
            </a:r>
            <a:r>
              <a:rPr lang="ru-RU" dirty="0" smtClean="0"/>
              <a:t> *Нравственное </a:t>
            </a:r>
            <a:r>
              <a:rPr lang="ru-RU" dirty="0"/>
              <a:t>воспитание. </a:t>
            </a:r>
            <a:r>
              <a:rPr lang="ru-RU" dirty="0" smtClean="0"/>
              <a:t>                           *Экологическое </a:t>
            </a:r>
            <a:r>
              <a:rPr lang="ru-RU" dirty="0"/>
              <a:t>воспитание. </a:t>
            </a:r>
            <a:r>
              <a:rPr lang="ru-RU" dirty="0" smtClean="0"/>
              <a:t>                             *Физическое </a:t>
            </a:r>
            <a:r>
              <a:rPr lang="ru-RU" dirty="0"/>
              <a:t>воспитание и здоровый образ </a:t>
            </a:r>
            <a:r>
              <a:rPr lang="ru-RU" dirty="0" smtClean="0"/>
              <a:t> жизни</a:t>
            </a:r>
            <a:r>
              <a:rPr lang="ru-RU" dirty="0"/>
              <a:t>. </a:t>
            </a:r>
            <a:r>
              <a:rPr lang="ru-RU" dirty="0" smtClean="0"/>
              <a:t>                                                                   *Трудовое воспитание.                                     *Эстетическое воспитание.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94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«ИССЛЕДОВАТЕЛИ»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HT\Desktop\ФОТО\14437049524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1296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94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Игра-путешествие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5400600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en-US" dirty="0"/>
              <a:t> </a:t>
            </a:r>
            <a:endParaRPr lang="ru-RU" dirty="0"/>
          </a:p>
          <a:p>
            <a:pPr lvl="0" hangingPunct="0"/>
            <a:r>
              <a:rPr lang="ru-RU" dirty="0"/>
              <a:t>Подготовка участников к восприятию игры-путешествия. </a:t>
            </a:r>
          </a:p>
          <a:p>
            <a:pPr lvl="0" hangingPunct="0"/>
            <a:r>
              <a:rPr lang="ru-RU" dirty="0"/>
              <a:t>Сбор-старт (правила игры, способ оценки результатов деятельности команды на этапах).  </a:t>
            </a:r>
          </a:p>
          <a:p>
            <a:pPr lvl="0" hangingPunct="0"/>
            <a:r>
              <a:rPr lang="en-US" dirty="0" err="1"/>
              <a:t>Движение</a:t>
            </a:r>
            <a:r>
              <a:rPr lang="en-US" dirty="0"/>
              <a:t> </a:t>
            </a:r>
            <a:r>
              <a:rPr lang="en-US" dirty="0" err="1"/>
              <a:t>команд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маршруту</a:t>
            </a:r>
            <a:r>
              <a:rPr lang="en-US"/>
              <a:t>. </a:t>
            </a:r>
            <a:r>
              <a:rPr lang="en-US" dirty="0"/>
              <a:t> </a:t>
            </a:r>
            <a:endParaRPr lang="ru-RU" dirty="0"/>
          </a:p>
          <a:p>
            <a:pPr lvl="0" hangingPunct="0"/>
            <a:r>
              <a:rPr lang="ru-RU" dirty="0"/>
              <a:t>Участие команд в организуемой на этапах деятельности. </a:t>
            </a:r>
          </a:p>
          <a:p>
            <a:pPr lvl="0" hangingPunct="0"/>
            <a:r>
              <a:rPr lang="ru-RU" dirty="0"/>
              <a:t>Сбор-финиш (подведение итогов, награждение победителей).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14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51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51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гостиные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616624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Повысить интерес к знаниям, расширить кругозор учащихся помогут предметные гостиные</a:t>
            </a:r>
            <a:r>
              <a:rPr lang="ru-RU" sz="34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Например, литературные гостиные, где предметом разговора может стать творчество любого писателя, не очень хорошо известного детям; географические, где в форме путешествия (заочного) происходит знакомство с различными странами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Что характерно для гостиных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hangingPunct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Расстановка стульев так, чтобы дети видели друг друга в лицо; наличие эмблем предмета, ярких высказываний по тематике, интересных ребусов, кроссвордов. Выбираются ведущие (2-3 человека). Гости (ребята) входят в гостиную, произнося какие-то крылатые выражения по тому или иному предмету. В гостиной могут заслушиваться какие-то сообщения согласно ее тематике и проводиться диалоги, небольшие дискуссий по затронутой проблеме ну и, конечно, должно быть что-то развлекательное, например, игра «Угадай-ка».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420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КЛУБ  «ЮНЫЕ БОТАНИКИ»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C:\Users\HT\Desktop\ФОТО\141758451834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64096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14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ЛИТЕРАТУРНАЯ   ГОСТИНАЯ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HT\Desktop\IMG_20160323_130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784976" cy="597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55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33670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Детский </a:t>
            </a:r>
            <a:r>
              <a:rPr lang="ru-RU" sz="4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коллектив </a:t>
            </a:r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это маленькая страна,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            в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которой необходимо построить жизнь так,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          чтобы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каждый чувствовал необходимость и потребность другого.</a:t>
            </a:r>
          </a:p>
        </p:txBody>
      </p:sp>
    </p:spTree>
    <p:extLst>
      <p:ext uri="{BB962C8B-B14F-4D97-AF65-F5344CB8AC3E}">
        <p14:creationId xmlns:p14="http://schemas.microsoft.com/office/powerpoint/2010/main" val="350880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424936" cy="4929411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Воспитание — великое дело: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им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решается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участь человека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4800" b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Белинский </a:t>
            </a:r>
            <a:r>
              <a:rPr lang="ru-RU" sz="4800" b="1" u="sng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В. Г.</a:t>
            </a:r>
            <a:endParaRPr lang="ru-RU" sz="4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41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6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СПАСИБО         ЗА  ВНИМАНИЕ !</a:t>
            </a:r>
            <a:endParaRPr lang="ru-RU" sz="6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15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70609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КЛАССНЫЙ ЧАС «МОЙ  ПРАДЕД- ГЕРОЙ»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C:\Users\HT\Desktop\ФОТО\14250212481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129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08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HT\Desktop\ФОТО\142553996836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98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72008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ПРОФИЛАКТИКА  ПРАВОНАРУШЕНИЙ</a:t>
            </a:r>
            <a:endParaRPr lang="ru-RU" sz="3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HT\Desktop\ФОТО\фотоотчет\141657369948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885698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0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402</TotalTime>
  <Words>1008</Words>
  <Application>Microsoft Office PowerPoint</Application>
  <PresentationFormat>Экран (4:3)</PresentationFormat>
  <Paragraphs>96</Paragraphs>
  <Slides>67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Техническая</vt:lpstr>
      <vt:lpstr>Презентация PowerPoint</vt:lpstr>
      <vt:lpstr>Формы  организации  и проведения  внеклассных мероприятий</vt:lpstr>
      <vt:lpstr>Формы  внеклассных  мероприятий</vt:lpstr>
      <vt:lpstr>       Классный час</vt:lpstr>
      <vt:lpstr>Функции классного часа</vt:lpstr>
      <vt:lpstr>  Основные направления в тематике  классных часов</vt:lpstr>
      <vt:lpstr>КЛАССНЫЙ ЧАС «МОЙ  ПРАДЕД- ГЕРОЙ»</vt:lpstr>
      <vt:lpstr>Презентация PowerPoint</vt:lpstr>
      <vt:lpstr> ПРОФИЛАКТИКА  ПРАВОНАРУШЕНИЙ</vt:lpstr>
      <vt:lpstr>КВН (клуб веселых и находчивых) </vt:lpstr>
      <vt:lpstr>       Структура КВН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Конкурсы</vt:lpstr>
      <vt:lpstr> Конкурс «Страна, в которой бы я хотел побывать »</vt:lpstr>
      <vt:lpstr>  Конкурс «Сочиняем сказку»</vt:lpstr>
      <vt:lpstr>    Конкурс инсценированной басни</vt:lpstr>
      <vt:lpstr>Презентация PowerPoint</vt:lpstr>
      <vt:lpstr>Презентация PowerPoint</vt:lpstr>
      <vt:lpstr>            Викторина </vt:lpstr>
      <vt:lpstr> ТЕМАТИЧЕСКАЯ  ВИКТОРИНА  КО  ДНЮ  ЗАЩИТНИКОВ  ОТЕЧЕСТВА</vt:lpstr>
      <vt:lpstr>Презентация PowerPoint</vt:lpstr>
      <vt:lpstr>Презентация PowerPoint</vt:lpstr>
      <vt:lpstr>Презентация PowerPoint</vt:lpstr>
      <vt:lpstr>             Дискуссия</vt:lpstr>
      <vt:lpstr>        Структура дискуссии</vt:lpstr>
      <vt:lpstr>«КОМУ  В  3-А  ЖИТЬ  ХОРОШО?»</vt:lpstr>
      <vt:lpstr>Презентация PowerPoint</vt:lpstr>
      <vt:lpstr>           Праздники</vt:lpstr>
      <vt:lpstr>ДЕНЬ  ЗАЩИТНИКОВ  ОТЕЧЕСТВА</vt:lpstr>
      <vt:lpstr>  8 МАРТА «БАЛ  ЗОЛУШЕК»</vt:lpstr>
      <vt:lpstr>Презентация PowerPoint</vt:lpstr>
      <vt:lpstr>Презентация PowerPoint</vt:lpstr>
      <vt:lpstr>           «ОСЕНЬ - СЛАВНАЯ ПОРА»</vt:lpstr>
      <vt:lpstr>Презентация PowerPoint</vt:lpstr>
      <vt:lpstr>Презентация PowerPoint</vt:lpstr>
      <vt:lpstr>             Экскурсии</vt:lpstr>
      <vt:lpstr>        ЭКСКУРСИЯ В ТЕАТР</vt:lpstr>
      <vt:lpstr>         ПАРК МИНИАТЮР</vt:lpstr>
      <vt:lpstr>Презентация PowerPoint</vt:lpstr>
      <vt:lpstr>Презентация PowerPoint</vt:lpstr>
      <vt:lpstr>   ЭКСКУРСИЯ  В  ГЕНБАНК</vt:lpstr>
      <vt:lpstr>Презентация PowerPoint</vt:lpstr>
      <vt:lpstr>Презентация PowerPoint</vt:lpstr>
      <vt:lpstr>Презентация PowerPoint</vt:lpstr>
      <vt:lpstr>        ЭКСКУРСИЯ НА ПОЧТУ</vt:lpstr>
      <vt:lpstr>ЭКСКУРСИЯ В МУЗЕЙ </vt:lpstr>
      <vt:lpstr>           ЭКСКУРСИЯ  В  КРЫМСКОТАТАРСКУЮ   ДЕТСКУЮ БИБЛИОТЕКУ</vt:lpstr>
      <vt:lpstr>Презентация PowerPoint</vt:lpstr>
      <vt:lpstr>ЭКСКУРСИЯ В «РЕЗИДЕНЦИЮ ДЕДА МОРОЗА»</vt:lpstr>
      <vt:lpstr>         Брейн-ринг</vt:lpstr>
      <vt:lpstr>БРЕЙН-РИНГ ПО ТВОРЧЕСТВУ Г.Х.АНДЕРСЕНА</vt:lpstr>
      <vt:lpstr>       НАГРАДА ПОБЕДИТЕЛЯМ</vt:lpstr>
      <vt:lpstr>                 Игра</vt:lpstr>
      <vt:lpstr>            Ролевая игра</vt:lpstr>
      <vt:lpstr>     «ИССЛЕДОВАТЕЛИ»</vt:lpstr>
      <vt:lpstr>        Игра-путешествие</vt:lpstr>
      <vt:lpstr>       Предметные гостиные </vt:lpstr>
      <vt:lpstr>     КЛУБ  «ЮНЫЕ БОТАНИКИ»</vt:lpstr>
      <vt:lpstr>    ЛИТЕРАТУРНАЯ   ГОСТИНАЯ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организации и проведения внеклассных мероприятий</dc:title>
  <dc:creator>HT</dc:creator>
  <cp:lastModifiedBy>HT</cp:lastModifiedBy>
  <cp:revision>42</cp:revision>
  <dcterms:created xsi:type="dcterms:W3CDTF">2016-03-29T14:58:35Z</dcterms:created>
  <dcterms:modified xsi:type="dcterms:W3CDTF">2016-03-31T00:25:03Z</dcterms:modified>
</cp:coreProperties>
</file>