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1F66-90F4-4524-8FE9-6D924A5E7295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854E-AD1B-40CA-BDD8-321F21721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02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1F66-90F4-4524-8FE9-6D924A5E7295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854E-AD1B-40CA-BDD8-321F21721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30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1F66-90F4-4524-8FE9-6D924A5E7295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854E-AD1B-40CA-BDD8-321F21721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69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1F66-90F4-4524-8FE9-6D924A5E7295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854E-AD1B-40CA-BDD8-321F21721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974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1F66-90F4-4524-8FE9-6D924A5E7295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854E-AD1B-40CA-BDD8-321F21721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69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1F66-90F4-4524-8FE9-6D924A5E7295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854E-AD1B-40CA-BDD8-321F21721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05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1F66-90F4-4524-8FE9-6D924A5E7295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854E-AD1B-40CA-BDD8-321F21721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857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1F66-90F4-4524-8FE9-6D924A5E7295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854E-AD1B-40CA-BDD8-321F21721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454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1F66-90F4-4524-8FE9-6D924A5E7295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854E-AD1B-40CA-BDD8-321F21721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46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1F66-90F4-4524-8FE9-6D924A5E7295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854E-AD1B-40CA-BDD8-321F21721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56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1F66-90F4-4524-8FE9-6D924A5E7295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854E-AD1B-40CA-BDD8-321F21721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377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7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71F66-90F4-4524-8FE9-6D924A5E7295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854E-AD1B-40CA-BDD8-321F21721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90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sz="2700" spc="-5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/>
            </a:r>
            <a:br>
              <a:rPr lang="en-US" sz="2700" spc="-50" dirty="0" smtClean="0">
                <a:effectLst/>
                <a:latin typeface="Comic Sans MS" pitchFamily="66" charset="0"/>
                <a:ea typeface="Times New Roman"/>
                <a:cs typeface="Times New Roman"/>
              </a:rPr>
            </a:br>
            <a:r>
              <a:rPr lang="en-US" sz="2700" spc="-50" dirty="0">
                <a:latin typeface="Comic Sans MS" pitchFamily="66" charset="0"/>
                <a:ea typeface="Times New Roman"/>
                <a:cs typeface="Times New Roman"/>
              </a:rPr>
              <a:t/>
            </a:r>
            <a:br>
              <a:rPr lang="en-US" sz="2700" spc="-50" dirty="0">
                <a:latin typeface="Comic Sans MS" pitchFamily="66" charset="0"/>
                <a:ea typeface="Times New Roman"/>
                <a:cs typeface="Times New Roman"/>
              </a:rPr>
            </a:br>
            <a:r>
              <a:rPr lang="en-US" sz="2700" spc="-50" dirty="0" smtClean="0">
                <a:latin typeface="Comic Sans MS" pitchFamily="66" charset="0"/>
                <a:ea typeface="Times New Roman"/>
                <a:cs typeface="Times New Roman"/>
              </a:rPr>
              <a:t/>
            </a:r>
            <a:br>
              <a:rPr lang="en-US" sz="2700" spc="-50" dirty="0" smtClean="0">
                <a:latin typeface="Comic Sans MS" pitchFamily="66" charset="0"/>
                <a:ea typeface="Times New Roman"/>
                <a:cs typeface="Times New Roman"/>
              </a:rPr>
            </a:br>
            <a:r>
              <a:rPr lang="en-US" sz="2700" spc="-50" dirty="0" smtClean="0">
                <a:latin typeface="Comic Sans MS" pitchFamily="66" charset="0"/>
                <a:ea typeface="Times New Roman"/>
                <a:cs typeface="Times New Roman"/>
              </a:rPr>
              <a:t/>
            </a:r>
            <a:br>
              <a:rPr lang="en-US" sz="2700" spc="-50" dirty="0" smtClean="0">
                <a:latin typeface="Comic Sans MS" pitchFamily="66" charset="0"/>
                <a:ea typeface="Times New Roman"/>
                <a:cs typeface="Times New Roman"/>
              </a:rPr>
            </a:br>
            <a:r>
              <a:rPr lang="en-US" sz="2700" spc="-50" dirty="0">
                <a:latin typeface="Comic Sans MS" pitchFamily="66" charset="0"/>
                <a:ea typeface="Times New Roman"/>
                <a:cs typeface="Times New Roman"/>
              </a:rPr>
              <a:t/>
            </a:r>
            <a:br>
              <a:rPr lang="en-US" sz="2700" spc="-50" dirty="0">
                <a:latin typeface="Comic Sans MS" pitchFamily="66" charset="0"/>
                <a:ea typeface="Times New Roman"/>
                <a:cs typeface="Times New Roman"/>
              </a:rPr>
            </a:br>
            <a:r>
              <a:rPr lang="en-US" sz="2700" spc="-50" dirty="0" smtClean="0">
                <a:latin typeface="Comic Sans MS" pitchFamily="66" charset="0"/>
                <a:ea typeface="Times New Roman"/>
                <a:cs typeface="Times New Roman"/>
              </a:rPr>
              <a:t/>
            </a:r>
            <a:br>
              <a:rPr lang="en-US" sz="2700" spc="-50" dirty="0" smtClean="0">
                <a:latin typeface="Comic Sans MS" pitchFamily="66" charset="0"/>
                <a:ea typeface="Times New Roman"/>
                <a:cs typeface="Times New Roman"/>
              </a:rPr>
            </a:br>
            <a:r>
              <a:rPr lang="en-US" sz="2700" spc="-50" dirty="0">
                <a:latin typeface="Comic Sans MS" pitchFamily="66" charset="0"/>
                <a:ea typeface="Times New Roman"/>
                <a:cs typeface="Times New Roman"/>
              </a:rPr>
              <a:t/>
            </a:r>
            <a:br>
              <a:rPr lang="en-US" sz="2700" spc="-50" dirty="0">
                <a:latin typeface="Comic Sans MS" pitchFamily="66" charset="0"/>
                <a:ea typeface="Times New Roman"/>
                <a:cs typeface="Times New Roman"/>
              </a:rPr>
            </a:br>
            <a:r>
              <a:rPr lang="en-US" sz="2700" spc="-50" dirty="0" smtClean="0">
                <a:latin typeface="Comic Sans MS" pitchFamily="66" charset="0"/>
                <a:ea typeface="Times New Roman"/>
                <a:cs typeface="Times New Roman"/>
              </a:rPr>
              <a:t/>
            </a:r>
            <a:br>
              <a:rPr lang="en-US" sz="2700" spc="-50" dirty="0" smtClean="0">
                <a:latin typeface="Comic Sans MS" pitchFamily="66" charset="0"/>
                <a:ea typeface="Times New Roman"/>
                <a:cs typeface="Times New Roman"/>
              </a:rPr>
            </a:br>
            <a:r>
              <a:rPr lang="en-US" sz="2700" spc="-50" dirty="0" smtClean="0">
                <a:solidFill>
                  <a:srgbClr val="C0000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Complete the sentences with the correct word.</a:t>
            </a:r>
            <a:r>
              <a:rPr lang="en-US" sz="4800" spc="-50" dirty="0" smtClean="0">
                <a:solidFill>
                  <a:srgbClr val="C00000"/>
                </a:solidFill>
                <a:effectLst/>
                <a:latin typeface="Lucida Sans Unicode"/>
                <a:ea typeface="Times New Roman"/>
                <a:cs typeface="Times New Roman"/>
              </a:rPr>
              <a:t> </a:t>
            </a:r>
            <a:r>
              <a:rPr lang="en-US" sz="4800" spc="-50" dirty="0" smtClean="0">
                <a:effectLst/>
                <a:latin typeface="Lucida Sans Unicode"/>
                <a:ea typeface="Times New Roman"/>
                <a:cs typeface="Times New Roman"/>
              </a:rPr>
              <a:t/>
            </a:r>
            <a:br>
              <a:rPr lang="en-US" sz="4800" spc="-50" dirty="0" smtClean="0">
                <a:effectLst/>
                <a:latin typeface="Lucida Sans Unicode"/>
                <a:ea typeface="Times New Roman"/>
                <a:cs typeface="Times New Roman"/>
              </a:rPr>
            </a:br>
            <a:r>
              <a:rPr lang="en-US" sz="4800" b="1" spc="-50" dirty="0" smtClean="0">
                <a:solidFill>
                  <a:srgbClr val="7030A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• </a:t>
            </a:r>
            <a:r>
              <a:rPr lang="en-US" sz="2700" b="1" spc="-50" dirty="0" smtClean="0">
                <a:solidFill>
                  <a:srgbClr val="7030A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Room • class • name • Science • pen • new • pencil• Tuesdays • subject • years</a:t>
            </a:r>
            <a:br>
              <a:rPr lang="en-US" sz="2700" b="1" spc="-50" dirty="0" smtClean="0">
                <a:solidFill>
                  <a:srgbClr val="7030A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</a:br>
            <a:r>
              <a:rPr lang="en-US" sz="2700" b="1" i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rebuchet MS"/>
              </a:rPr>
              <a:t>e.g.</a:t>
            </a:r>
            <a:r>
              <a:rPr lang="en-US" sz="2700" b="1" spc="-50" dirty="0" smtClean="0">
                <a:solidFill>
                  <a:schemeClr val="accent3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	The English class is in</a:t>
            </a:r>
            <a:r>
              <a:rPr lang="en-US" sz="2700" b="1" i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rebuchet MS"/>
              </a:rPr>
              <a:t> </a:t>
            </a:r>
            <a:r>
              <a:rPr lang="en-US" sz="2700" b="1" i="1" u="sng" dirty="0" smtClean="0">
                <a:solidFill>
                  <a:srgbClr val="7030A0"/>
                </a:solidFill>
                <a:effectLst/>
                <a:latin typeface="Comic Sans MS" pitchFamily="66" charset="0"/>
                <a:ea typeface="Times New Roman"/>
                <a:cs typeface="Trebuchet MS"/>
              </a:rPr>
              <a:t>Room</a:t>
            </a:r>
            <a:r>
              <a:rPr lang="en-US" sz="2700" i="1" dirty="0" smtClean="0">
                <a:effectLst/>
                <a:latin typeface="Comic Sans MS" pitchFamily="66" charset="0"/>
                <a:ea typeface="Times New Roman"/>
                <a:cs typeface="Trebuchet MS"/>
              </a:rPr>
              <a:t> </a:t>
            </a:r>
            <a:r>
              <a:rPr lang="en-US" sz="2700" b="1" i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rebuchet MS"/>
              </a:rPr>
              <a:t>C.</a:t>
            </a:r>
            <a:r>
              <a:rPr lang="ru-RU" sz="8800" dirty="0" smtClean="0">
                <a:ea typeface="Calibri"/>
                <a:cs typeface="Times New Roman"/>
              </a:rPr>
              <a:t/>
            </a:r>
            <a:br>
              <a:rPr lang="ru-RU" sz="8800" dirty="0" smtClean="0">
                <a:ea typeface="Calibri"/>
                <a:cs typeface="Times New Roman"/>
              </a:rPr>
            </a:br>
            <a:r>
              <a:rPr lang="ru-RU" sz="6600" dirty="0" smtClean="0">
                <a:ea typeface="Calibri"/>
                <a:cs typeface="Times New Roman"/>
              </a:rPr>
              <a:t/>
            </a:r>
            <a:br>
              <a:rPr lang="ru-RU" sz="6600" dirty="0" smtClean="0">
                <a:ea typeface="Calibri"/>
                <a:cs typeface="Times New Roman"/>
              </a:rPr>
            </a:br>
            <a:r>
              <a:rPr lang="ru-RU" sz="5400" dirty="0" smtClean="0">
                <a:ea typeface="Calibri"/>
                <a:cs typeface="Times New Roman"/>
              </a:rPr>
              <a:t/>
            </a:r>
            <a:br>
              <a:rPr lang="ru-RU" sz="5400" dirty="0" smtClean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-1620688" y="2621022"/>
            <a:ext cx="6912768" cy="4751175"/>
          </a:xfrm>
        </p:spPr>
        <p:txBody>
          <a:bodyPr>
            <a:normAutofit/>
          </a:bodyPr>
          <a:lstStyle/>
          <a:p>
            <a:pPr marL="2286000" lvl="4" indent="-457200">
              <a:lnSpc>
                <a:spcPts val="1585"/>
              </a:lnSpc>
              <a:spcBef>
                <a:spcPts val="900"/>
              </a:spcBef>
              <a:buFont typeface="+mj-lt"/>
              <a:buAutoNum type="arabicPeriod"/>
              <a:tabLst>
                <a:tab pos="314325" algn="l"/>
                <a:tab pos="1183005" algn="l"/>
              </a:tabLst>
            </a:pPr>
            <a:r>
              <a:rPr lang="en-US" sz="2000" b="1" spc="-50" dirty="0" err="1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The______case</a:t>
            </a:r>
            <a:r>
              <a:rPr lang="en-US" sz="2000" b="1" spc="-5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 is </a:t>
            </a:r>
            <a:r>
              <a:rPr lang="en-US" sz="2000" b="1" spc="-5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  </a:t>
            </a:r>
            <a:r>
              <a:rPr lang="en-US" sz="2000" b="1" spc="-5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 blue.</a:t>
            </a:r>
          </a:p>
          <a:p>
            <a:pPr marL="2286000" lvl="4" indent="-457200">
              <a:lnSpc>
                <a:spcPts val="1585"/>
              </a:lnSpc>
              <a:spcBef>
                <a:spcPts val="900"/>
              </a:spcBef>
              <a:buFont typeface="+mj-lt"/>
              <a:buAutoNum type="arabicPeriod"/>
              <a:tabLst>
                <a:tab pos="314325" algn="l"/>
                <a:tab pos="1183005" algn="l"/>
              </a:tabLst>
            </a:pPr>
            <a:endParaRPr lang="en-US" sz="20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ea typeface="Times New Roman"/>
              <a:cs typeface="Times New Roman"/>
            </a:endParaRPr>
          </a:p>
          <a:p>
            <a:pPr marL="2286000" lvl="4" indent="-457200">
              <a:lnSpc>
                <a:spcPts val="1585"/>
              </a:lnSpc>
              <a:spcBef>
                <a:spcPts val="900"/>
              </a:spcBef>
              <a:buFont typeface="+mj-lt"/>
              <a:buAutoNum type="arabicPeriod"/>
              <a:tabLst>
                <a:tab pos="314325" algn="l"/>
                <a:tab pos="1183005" algn="l"/>
              </a:tabLst>
            </a:pPr>
            <a:r>
              <a:rPr lang="en-US" sz="2000" b="1" spc="-5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Sue is </a:t>
            </a:r>
            <a:r>
              <a:rPr lang="ru-RU" sz="2000" b="1" spc="-5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17</a:t>
            </a:r>
            <a:r>
              <a:rPr lang="en-US" sz="2000" b="1" spc="-5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_____</a:t>
            </a:r>
            <a:r>
              <a:rPr lang="ru-RU" sz="2000" b="1" spc="-5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	</a:t>
            </a:r>
            <a:r>
              <a:rPr lang="en-US" sz="2000" b="1" spc="-5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old.</a:t>
            </a:r>
          </a:p>
          <a:p>
            <a:pPr marL="2286000" lvl="4" indent="-457200">
              <a:lnSpc>
                <a:spcPts val="1585"/>
              </a:lnSpc>
              <a:spcBef>
                <a:spcPts val="900"/>
              </a:spcBef>
              <a:buFont typeface="+mj-lt"/>
              <a:buAutoNum type="arabicPeriod"/>
              <a:tabLst>
                <a:tab pos="314325" algn="l"/>
                <a:tab pos="1183005" algn="l"/>
              </a:tabLst>
            </a:pPr>
            <a:endParaRPr lang="ru-RU" sz="20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2286000" lvl="4" indent="-457200">
              <a:lnSpc>
                <a:spcPts val="1585"/>
              </a:lnSpc>
              <a:buFont typeface="+mj-lt"/>
              <a:buAutoNum type="arabicPeriod"/>
              <a:tabLst>
                <a:tab pos="323850" algn="l"/>
                <a:tab pos="2256155" algn="r"/>
              </a:tabLst>
            </a:pPr>
            <a:r>
              <a:rPr lang="en-US" sz="2000" b="1" spc="-5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Is the Art lesson </a:t>
            </a:r>
            <a:r>
              <a:rPr lang="en-US" sz="2000" b="1" spc="-50" dirty="0" err="1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in______B</a:t>
            </a:r>
            <a:r>
              <a:rPr lang="en-US" sz="2000" b="1" spc="-5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?</a:t>
            </a:r>
          </a:p>
          <a:p>
            <a:pPr marL="2286000" lvl="4" indent="-457200">
              <a:lnSpc>
                <a:spcPts val="1585"/>
              </a:lnSpc>
              <a:buFont typeface="+mj-lt"/>
              <a:buAutoNum type="arabicPeriod"/>
              <a:tabLst>
                <a:tab pos="323850" algn="l"/>
                <a:tab pos="2256155" algn="r"/>
              </a:tabLst>
            </a:pPr>
            <a:endParaRPr lang="ru-RU" sz="20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2286000" lvl="4" indent="-457200">
              <a:lnSpc>
                <a:spcPts val="1585"/>
              </a:lnSpc>
              <a:buFont typeface="+mj-lt"/>
              <a:buAutoNum type="arabicPeriod"/>
              <a:tabLst>
                <a:tab pos="314325" algn="l"/>
                <a:tab pos="1391285" algn="l"/>
              </a:tabLst>
            </a:pPr>
            <a:r>
              <a:rPr lang="en-US" sz="2000" b="1" spc="-5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Anna </a:t>
            </a:r>
            <a:r>
              <a:rPr lang="en-US" sz="2000" b="1" spc="-50" dirty="0" err="1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is______to</a:t>
            </a:r>
            <a:r>
              <a:rPr lang="en-US" sz="2000" b="1" spc="-5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 the school.</a:t>
            </a:r>
          </a:p>
          <a:p>
            <a:pPr marL="2286000" lvl="4" indent="-457200">
              <a:lnSpc>
                <a:spcPts val="1585"/>
              </a:lnSpc>
              <a:buFont typeface="+mj-lt"/>
              <a:buAutoNum type="arabicPeriod"/>
              <a:tabLst>
                <a:tab pos="314325" algn="l"/>
                <a:tab pos="1391285" algn="l"/>
              </a:tabLst>
            </a:pPr>
            <a:endParaRPr lang="en-US" sz="2000" b="1" spc="-50" dirty="0">
              <a:solidFill>
                <a:schemeClr val="bg2">
                  <a:lumMod val="25000"/>
                </a:schemeClr>
              </a:solidFill>
              <a:latin typeface="Comic Sans MS" pitchFamily="66" charset="0"/>
              <a:ea typeface="Times New Roman"/>
              <a:cs typeface="Times New Roman"/>
            </a:endParaRPr>
          </a:p>
          <a:p>
            <a:pPr marL="2286000" lvl="4" indent="-457200">
              <a:lnSpc>
                <a:spcPts val="1585"/>
              </a:lnSpc>
              <a:buFont typeface="+mj-lt"/>
              <a:buAutoNum type="arabicPeriod"/>
              <a:tabLst>
                <a:tab pos="314325" algn="l"/>
                <a:tab pos="1391285" algn="l"/>
              </a:tabLst>
            </a:pPr>
            <a:r>
              <a:rPr lang="en-US" sz="2000" b="1" spc="-50" dirty="0" err="1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My_______is</a:t>
            </a:r>
            <a:r>
              <a:rPr lang="en-US" sz="2000" b="1" spc="-5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 Mark.</a:t>
            </a:r>
          </a:p>
          <a:p>
            <a:pPr marL="1828800" lvl="4" indent="0">
              <a:lnSpc>
                <a:spcPts val="1585"/>
              </a:lnSpc>
              <a:buNone/>
              <a:tabLst>
                <a:tab pos="316865" algn="l"/>
                <a:tab pos="1121410" algn="l"/>
              </a:tabLst>
            </a:pPr>
            <a:endParaRPr lang="ru-RU" sz="20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699792" y="2565809"/>
            <a:ext cx="6552728" cy="4525963"/>
          </a:xfrm>
        </p:spPr>
        <p:txBody>
          <a:bodyPr>
            <a:normAutofit/>
          </a:bodyPr>
          <a:lstStyle/>
          <a:p>
            <a:pPr marL="2286000" lvl="4" indent="-457200">
              <a:lnSpc>
                <a:spcPts val="1585"/>
              </a:lnSpc>
              <a:buFont typeface="+mj-lt"/>
              <a:buAutoNum type="arabicPeriod"/>
              <a:tabLst>
                <a:tab pos="317500" algn="l"/>
                <a:tab pos="2325370" algn="r"/>
              </a:tabLst>
            </a:pPr>
            <a:r>
              <a:rPr lang="en-US" sz="2000" b="1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What's your </a:t>
            </a:r>
            <a:r>
              <a:rPr lang="en-US" sz="2000" b="1" spc="-50" dirty="0" err="1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favourite</a:t>
            </a:r>
            <a:r>
              <a:rPr lang="en-US" sz="2000" b="1" spc="-50" dirty="0" smtClean="0">
                <a:solidFill>
                  <a:srgbClr val="002060"/>
                </a:solidFill>
                <a:latin typeface="Comic Sans MS" pitchFamily="66" charset="0"/>
                <a:ea typeface="Times New Roman"/>
                <a:cs typeface="Times New Roman"/>
              </a:rPr>
              <a:t>___</a:t>
            </a:r>
            <a:r>
              <a:rPr lang="ru-RU" sz="2000" b="1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	?</a:t>
            </a:r>
            <a:endParaRPr lang="en-US" sz="2000" b="1" spc="-50" dirty="0" smtClean="0">
              <a:solidFill>
                <a:srgbClr val="002060"/>
              </a:solidFill>
              <a:effectLst/>
              <a:latin typeface="Comic Sans MS" pitchFamily="66" charset="0"/>
              <a:ea typeface="Times New Roman"/>
              <a:cs typeface="Times New Roman"/>
            </a:endParaRPr>
          </a:p>
          <a:p>
            <a:pPr marL="2286000" lvl="4" indent="-457200">
              <a:lnSpc>
                <a:spcPts val="1585"/>
              </a:lnSpc>
              <a:buFont typeface="+mj-lt"/>
              <a:buAutoNum type="arabicPeriod"/>
              <a:tabLst>
                <a:tab pos="317500" algn="l"/>
                <a:tab pos="2325370" algn="r"/>
              </a:tabLst>
            </a:pPr>
            <a:endParaRPr lang="ru-RU" sz="2000" b="1" dirty="0" smtClean="0">
              <a:solidFill>
                <a:srgbClr val="00206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2286000" lvl="4" indent="-457200">
              <a:lnSpc>
                <a:spcPts val="1585"/>
              </a:lnSpc>
              <a:buFont typeface="+mj-lt"/>
              <a:buAutoNum type="arabicPeriod"/>
              <a:tabLst>
                <a:tab pos="317500" algn="l"/>
                <a:tab pos="1977390" algn="l"/>
              </a:tabLst>
            </a:pPr>
            <a:r>
              <a:rPr lang="en-US" sz="2000" b="1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My PE class is on____</a:t>
            </a:r>
          </a:p>
          <a:p>
            <a:pPr marL="2286000" lvl="4" indent="-457200">
              <a:lnSpc>
                <a:spcPts val="1585"/>
              </a:lnSpc>
              <a:buFont typeface="+mj-lt"/>
              <a:buAutoNum type="arabicPeriod"/>
              <a:tabLst>
                <a:tab pos="317500" algn="l"/>
                <a:tab pos="1977390" algn="l"/>
              </a:tabLst>
            </a:pPr>
            <a:endParaRPr lang="en-US" sz="2000" b="1" spc="-50" dirty="0">
              <a:solidFill>
                <a:srgbClr val="002060"/>
              </a:solidFill>
              <a:latin typeface="Comic Sans MS" pitchFamily="66" charset="0"/>
              <a:ea typeface="Times New Roman"/>
              <a:cs typeface="Times New Roman"/>
            </a:endParaRPr>
          </a:p>
          <a:p>
            <a:pPr marL="1828800" lvl="4" indent="0">
              <a:lnSpc>
                <a:spcPts val="1585"/>
              </a:lnSpc>
              <a:buNone/>
              <a:tabLst>
                <a:tab pos="317500" algn="l"/>
                <a:tab pos="1977390" algn="l"/>
              </a:tabLst>
            </a:pPr>
            <a:r>
              <a:rPr lang="en-US" sz="2000" b="1" spc="-50" dirty="0">
                <a:solidFill>
                  <a:srgbClr val="002060"/>
                </a:solidFill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en-US" sz="2000" b="1" spc="-50" dirty="0" smtClean="0">
                <a:solidFill>
                  <a:srgbClr val="002060"/>
                </a:solidFill>
                <a:latin typeface="Comic Sans MS" pitchFamily="66" charset="0"/>
                <a:ea typeface="Times New Roman"/>
                <a:cs typeface="Times New Roman"/>
              </a:rPr>
              <a:t>    </a:t>
            </a:r>
            <a:r>
              <a:rPr lang="en-US" sz="2000" b="1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and Wednesdays.</a:t>
            </a:r>
          </a:p>
          <a:p>
            <a:pPr marL="2286000" lvl="4" indent="-457200">
              <a:lnSpc>
                <a:spcPts val="1585"/>
              </a:lnSpc>
              <a:buFont typeface="+mj-lt"/>
              <a:buAutoNum type="arabicPeriod"/>
              <a:tabLst>
                <a:tab pos="317500" algn="l"/>
                <a:tab pos="1977390" algn="l"/>
              </a:tabLst>
            </a:pPr>
            <a:endParaRPr lang="ru-RU" sz="2000" b="1" dirty="0" smtClean="0">
              <a:solidFill>
                <a:srgbClr val="00206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1828800" lvl="4" indent="0">
              <a:lnSpc>
                <a:spcPts val="1585"/>
              </a:lnSpc>
              <a:buNone/>
              <a:tabLst>
                <a:tab pos="315595" algn="l"/>
                <a:tab pos="1193165" algn="l"/>
              </a:tabLst>
            </a:pPr>
            <a:r>
              <a:rPr lang="en-US" sz="2000" b="1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3. </a:t>
            </a:r>
            <a:r>
              <a:rPr lang="en-US" sz="2000" b="1" spc="-50" dirty="0" err="1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The_______class</a:t>
            </a:r>
            <a:r>
              <a:rPr lang="en-US" sz="2000" b="1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 is in Room F.</a:t>
            </a:r>
          </a:p>
          <a:p>
            <a:pPr marL="2286000" lvl="4" indent="-457200">
              <a:lnSpc>
                <a:spcPts val="1585"/>
              </a:lnSpc>
              <a:buFont typeface="+mj-lt"/>
              <a:buAutoNum type="arabicPeriod"/>
              <a:tabLst>
                <a:tab pos="315595" algn="l"/>
                <a:tab pos="1193165" algn="l"/>
              </a:tabLst>
            </a:pPr>
            <a:endParaRPr lang="ru-RU" sz="2000" b="1" dirty="0" smtClean="0">
              <a:solidFill>
                <a:srgbClr val="00206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1828800" lvl="4" indent="0">
              <a:lnSpc>
                <a:spcPts val="1585"/>
              </a:lnSpc>
              <a:buNone/>
              <a:tabLst>
                <a:tab pos="315595" algn="l"/>
                <a:tab pos="1193165" algn="l"/>
              </a:tabLst>
            </a:pPr>
            <a:r>
              <a:rPr lang="en-US" sz="2000" b="1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4.  </a:t>
            </a:r>
            <a:r>
              <a:rPr lang="en-US" sz="2000" b="1" spc="-50" dirty="0" err="1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The______is</a:t>
            </a:r>
            <a:r>
              <a:rPr lang="en-US" sz="2000" b="1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 on the desk.</a:t>
            </a:r>
          </a:p>
          <a:p>
            <a:pPr marL="1828800" lvl="4" indent="0">
              <a:lnSpc>
                <a:spcPts val="1585"/>
              </a:lnSpc>
              <a:buNone/>
              <a:tabLst>
                <a:tab pos="315595" algn="l"/>
                <a:tab pos="1193165" algn="l"/>
              </a:tabLst>
            </a:pPr>
            <a:endParaRPr lang="ru-RU" sz="2000" b="1" dirty="0" smtClean="0">
              <a:solidFill>
                <a:srgbClr val="00206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1828800" lvl="4" indent="0">
              <a:lnSpc>
                <a:spcPts val="1585"/>
              </a:lnSpc>
              <a:buNone/>
              <a:tabLst>
                <a:tab pos="322580" algn="l"/>
                <a:tab pos="1391920" algn="l"/>
              </a:tabLst>
            </a:pPr>
            <a:r>
              <a:rPr lang="en-US" sz="2000" b="1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5. History_______</a:t>
            </a:r>
            <a:r>
              <a:rPr lang="ru-RU" sz="2000" b="1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	</a:t>
            </a:r>
            <a:r>
              <a:rPr lang="en-US" sz="2000" b="1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is on </a:t>
            </a:r>
          </a:p>
          <a:p>
            <a:pPr marL="1828800" lvl="4" indent="0">
              <a:lnSpc>
                <a:spcPts val="1585"/>
              </a:lnSpc>
              <a:buNone/>
              <a:tabLst>
                <a:tab pos="322580" algn="l"/>
                <a:tab pos="1391920" algn="l"/>
              </a:tabLst>
            </a:pPr>
            <a:endParaRPr lang="en-US" sz="2000" b="1" spc="-50" dirty="0">
              <a:solidFill>
                <a:srgbClr val="002060"/>
              </a:solidFill>
              <a:latin typeface="Comic Sans MS" pitchFamily="66" charset="0"/>
              <a:ea typeface="Times New Roman"/>
              <a:cs typeface="Times New Roman"/>
            </a:endParaRPr>
          </a:p>
          <a:p>
            <a:pPr marL="1828800" lvl="4" indent="0">
              <a:lnSpc>
                <a:spcPts val="1585"/>
              </a:lnSpc>
              <a:buNone/>
              <a:tabLst>
                <a:tab pos="322580" algn="l"/>
                <a:tab pos="1391920" algn="l"/>
              </a:tabLst>
            </a:pPr>
            <a:r>
              <a:rPr lang="en-US" sz="2000" b="1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       Tuesdays.</a:t>
            </a:r>
            <a:endParaRPr lang="ru-RU" sz="2000" b="1" dirty="0" smtClean="0">
              <a:solidFill>
                <a:srgbClr val="00206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48880"/>
            <a:ext cx="11588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88643"/>
            <a:ext cx="11461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204" y="4149080"/>
            <a:ext cx="89058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303" y="4653135"/>
            <a:ext cx="10795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633" y="2246291"/>
            <a:ext cx="140811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11" y="2780928"/>
            <a:ext cx="16764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399" y="3620036"/>
            <a:ext cx="864096" cy="365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88601"/>
            <a:ext cx="155416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483" y="4468961"/>
            <a:ext cx="8477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900" y="4973015"/>
            <a:ext cx="10493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00" y="3628406"/>
            <a:ext cx="109061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627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5400">
              <a:lnSpc>
                <a:spcPts val="2410"/>
              </a:lnSpc>
              <a:spcBef>
                <a:spcPts val="1200"/>
              </a:spcBef>
              <a:spcAft>
                <a:spcPts val="0"/>
              </a:spcAft>
              <a:tabLst>
                <a:tab pos="231140" algn="l"/>
              </a:tabLst>
            </a:pPr>
            <a:r>
              <a:rPr lang="en-US" sz="2800" spc="-50" dirty="0" smtClean="0">
                <a:solidFill>
                  <a:srgbClr val="C0000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Underline the correct item,</a:t>
            </a:r>
            <a:br>
              <a:rPr lang="en-US" sz="2800" spc="-50" dirty="0" smtClean="0">
                <a:solidFill>
                  <a:srgbClr val="C0000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rgbClr val="C00000"/>
                </a:solidFill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Comic Sans MS" pitchFamily="66" charset="0"/>
                <a:ea typeface="Calibri"/>
                <a:cs typeface="Times New Roman"/>
              </a:rPr>
            </a:br>
            <a:r>
              <a:rPr lang="en-US" sz="2800" spc="-50" dirty="0" smtClean="0">
                <a:solidFill>
                  <a:srgbClr val="C0000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e.g.	This </a:t>
            </a:r>
            <a:r>
              <a:rPr lang="en-US" sz="2800" b="1" u="sng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a</a:t>
            </a:r>
            <a:r>
              <a:rPr lang="en-US" sz="2800" spc="-50" dirty="0" smtClean="0">
                <a:solidFill>
                  <a:srgbClr val="C0000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/an notebook.</a:t>
            </a:r>
            <a:r>
              <a:rPr lang="ru-RU" sz="2800" dirty="0" smtClean="0">
                <a:solidFill>
                  <a:srgbClr val="C00000"/>
                </a:solidFill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Comic Sans MS" pitchFamily="66" charset="0"/>
                <a:ea typeface="Calibri"/>
                <a:cs typeface="Times New Roman"/>
              </a:rPr>
            </a:br>
            <a:endParaRPr lang="ru-RU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589240"/>
          </a:xfrm>
        </p:spPr>
        <p:txBody>
          <a:bodyPr/>
          <a:lstStyle/>
          <a:p>
            <a:pPr marL="2286000" lvl="4" indent="-457200">
              <a:lnSpc>
                <a:spcPts val="1585"/>
              </a:lnSpc>
              <a:spcBef>
                <a:spcPts val="300"/>
              </a:spcBef>
              <a:buFont typeface="+mj-lt"/>
              <a:buAutoNum type="arabicPeriod"/>
              <a:tabLst>
                <a:tab pos="340995" algn="l"/>
              </a:tabLst>
            </a:pPr>
            <a:r>
              <a:rPr lang="en-US" b="1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Damien 's/'re in Class 2C.</a:t>
            </a:r>
          </a:p>
          <a:p>
            <a:pPr marL="2343150" lvl="4" indent="-514350">
              <a:lnSpc>
                <a:spcPts val="1585"/>
              </a:lnSpc>
              <a:spcBef>
                <a:spcPts val="300"/>
              </a:spcBef>
              <a:buFont typeface="+mj-lt"/>
              <a:buAutoNum type="arabicPeriod"/>
              <a:tabLst>
                <a:tab pos="340995" algn="l"/>
              </a:tabLst>
            </a:pPr>
            <a:endParaRPr lang="ru-RU" sz="2800" b="1" dirty="0">
              <a:solidFill>
                <a:srgbClr val="00206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2286000" lvl="4" indent="-457200">
              <a:lnSpc>
                <a:spcPts val="1585"/>
              </a:lnSpc>
              <a:buFont typeface="+mj-lt"/>
              <a:buAutoNum type="arabicPeriod"/>
              <a:tabLst>
                <a:tab pos="345440" algn="l"/>
              </a:tabLst>
            </a:pPr>
            <a:r>
              <a:rPr lang="en-US" b="1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It's an/a notebook.</a:t>
            </a:r>
          </a:p>
          <a:p>
            <a:pPr marL="2343150" lvl="4" indent="-514350">
              <a:lnSpc>
                <a:spcPts val="1585"/>
              </a:lnSpc>
              <a:buFont typeface="+mj-lt"/>
              <a:buAutoNum type="arabicPeriod"/>
              <a:tabLst>
                <a:tab pos="345440" algn="l"/>
              </a:tabLst>
            </a:pPr>
            <a:endParaRPr lang="ru-RU" sz="2800" b="1" dirty="0">
              <a:solidFill>
                <a:srgbClr val="00206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2286000" lvl="4" indent="-457200">
              <a:lnSpc>
                <a:spcPts val="1585"/>
              </a:lnSpc>
              <a:buFont typeface="+mj-lt"/>
              <a:buAutoNum type="arabicPeriod"/>
              <a:tabLst>
                <a:tab pos="342900" algn="l"/>
              </a:tabLst>
            </a:pPr>
            <a:r>
              <a:rPr lang="en-US" b="1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I 're/'m in primary school.</a:t>
            </a:r>
          </a:p>
          <a:p>
            <a:pPr marL="2343150" lvl="4" indent="-514350">
              <a:lnSpc>
                <a:spcPts val="1585"/>
              </a:lnSpc>
              <a:buFont typeface="+mj-lt"/>
              <a:buAutoNum type="arabicPeriod"/>
              <a:tabLst>
                <a:tab pos="342900" algn="l"/>
              </a:tabLst>
            </a:pPr>
            <a:endParaRPr lang="ru-RU" sz="2800" b="1" dirty="0">
              <a:solidFill>
                <a:srgbClr val="00206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2286000" lvl="4" indent="-457200">
              <a:lnSpc>
                <a:spcPts val="1585"/>
              </a:lnSpc>
              <a:buFont typeface="+mj-lt"/>
              <a:buAutoNum type="arabicPeriod"/>
              <a:tabLst>
                <a:tab pos="334010" algn="l"/>
              </a:tabLst>
            </a:pPr>
            <a:r>
              <a:rPr lang="en-US" b="1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This is an/a eraser.</a:t>
            </a:r>
          </a:p>
          <a:p>
            <a:pPr marL="2343150" lvl="4" indent="-514350">
              <a:lnSpc>
                <a:spcPts val="1585"/>
              </a:lnSpc>
              <a:buFont typeface="+mj-lt"/>
              <a:buAutoNum type="arabicPeriod"/>
              <a:tabLst>
                <a:tab pos="334010" algn="l"/>
              </a:tabLst>
            </a:pPr>
            <a:endParaRPr lang="ru-RU" sz="2800" b="1" dirty="0">
              <a:solidFill>
                <a:srgbClr val="00206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2286000" lvl="4" indent="-457200">
              <a:lnSpc>
                <a:spcPts val="1585"/>
              </a:lnSpc>
              <a:buFont typeface="+mj-lt"/>
              <a:buAutoNum type="arabicPeriod"/>
              <a:tabLst>
                <a:tab pos="338455" algn="l"/>
              </a:tabLst>
            </a:pPr>
            <a:r>
              <a:rPr lang="en-US" b="1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You 'm/'re in Grade 8.</a:t>
            </a:r>
          </a:p>
          <a:p>
            <a:pPr marL="2343150" lvl="4" indent="-514350">
              <a:lnSpc>
                <a:spcPts val="1585"/>
              </a:lnSpc>
              <a:buFont typeface="+mj-lt"/>
              <a:buAutoNum type="arabicPeriod"/>
              <a:tabLst>
                <a:tab pos="338455" algn="l"/>
              </a:tabLst>
            </a:pPr>
            <a:endParaRPr lang="ru-RU" sz="2800" b="1" dirty="0">
              <a:solidFill>
                <a:srgbClr val="00206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2286000" lvl="4" indent="-457200">
              <a:lnSpc>
                <a:spcPts val="1585"/>
              </a:lnSpc>
              <a:buFont typeface="+mj-lt"/>
              <a:buAutoNum type="arabicPeriod"/>
              <a:tabLst>
                <a:tab pos="324485" algn="l"/>
              </a:tabLst>
            </a:pPr>
            <a:r>
              <a:rPr lang="en-US" b="1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Rita 'm/'s my best friend.</a:t>
            </a:r>
          </a:p>
          <a:p>
            <a:pPr marL="2343150" lvl="4" indent="-514350">
              <a:lnSpc>
                <a:spcPts val="1585"/>
              </a:lnSpc>
              <a:buFont typeface="+mj-lt"/>
              <a:buAutoNum type="arabicPeriod"/>
              <a:tabLst>
                <a:tab pos="324485" algn="l"/>
              </a:tabLst>
            </a:pPr>
            <a:endParaRPr lang="ru-RU" sz="2800" b="1" dirty="0">
              <a:solidFill>
                <a:srgbClr val="00206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2286000" lvl="4" indent="-457200">
              <a:lnSpc>
                <a:spcPts val="1585"/>
              </a:lnSpc>
              <a:buFont typeface="+mj-lt"/>
              <a:buAutoNum type="arabicPeriod"/>
              <a:tabLst>
                <a:tab pos="315595" algn="l"/>
              </a:tabLst>
            </a:pPr>
            <a:r>
              <a:rPr lang="en-US" b="1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This is an/a atlas.</a:t>
            </a:r>
          </a:p>
          <a:p>
            <a:pPr marL="2343150" lvl="4" indent="-514350">
              <a:lnSpc>
                <a:spcPts val="1585"/>
              </a:lnSpc>
              <a:buFont typeface="+mj-lt"/>
              <a:buAutoNum type="arabicPeriod"/>
              <a:tabLst>
                <a:tab pos="315595" algn="l"/>
              </a:tabLst>
            </a:pPr>
            <a:endParaRPr lang="ru-RU" sz="2800" b="1" dirty="0">
              <a:solidFill>
                <a:srgbClr val="00206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2286000" lvl="4" indent="-457200">
              <a:lnSpc>
                <a:spcPts val="1585"/>
              </a:lnSpc>
              <a:buFont typeface="+mj-lt"/>
              <a:buAutoNum type="arabicPeriod"/>
              <a:tabLst>
                <a:tab pos="324485" algn="l"/>
              </a:tabLst>
            </a:pPr>
            <a:r>
              <a:rPr lang="en-US" b="1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Lyn am/is not new to the school.</a:t>
            </a:r>
          </a:p>
          <a:p>
            <a:pPr marL="2343150" lvl="4" indent="-514350">
              <a:lnSpc>
                <a:spcPts val="1585"/>
              </a:lnSpc>
              <a:buFont typeface="+mj-lt"/>
              <a:buAutoNum type="arabicPeriod"/>
              <a:tabLst>
                <a:tab pos="324485" algn="l"/>
              </a:tabLst>
            </a:pPr>
            <a:endParaRPr lang="ru-RU" sz="2800" b="1" dirty="0">
              <a:solidFill>
                <a:srgbClr val="00206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2286000" lvl="4" indent="-457200">
              <a:lnSpc>
                <a:spcPts val="1585"/>
              </a:lnSpc>
              <a:buFont typeface="+mj-lt"/>
              <a:buAutoNum type="arabicPeriod"/>
              <a:tabLst>
                <a:tab pos="317500" algn="l"/>
              </a:tabLst>
            </a:pPr>
            <a:r>
              <a:rPr lang="en-US" b="1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Mary and Betty is/are in the same class.</a:t>
            </a:r>
          </a:p>
          <a:p>
            <a:pPr marL="2343150" lvl="4" indent="-514350">
              <a:lnSpc>
                <a:spcPts val="1585"/>
              </a:lnSpc>
              <a:buFont typeface="+mj-lt"/>
              <a:buAutoNum type="arabicPeriod"/>
              <a:tabLst>
                <a:tab pos="317500" algn="l"/>
              </a:tabLst>
            </a:pPr>
            <a:endParaRPr lang="ru-RU" sz="2800" b="1" dirty="0">
              <a:solidFill>
                <a:srgbClr val="00206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2286000" lvl="4" indent="-457200">
              <a:lnSpc>
                <a:spcPts val="1585"/>
              </a:lnSpc>
              <a:buFont typeface="+mj-lt"/>
              <a:buAutoNum type="arabicPeriod"/>
              <a:tabLst>
                <a:tab pos="322580" algn="l"/>
              </a:tabLst>
            </a:pPr>
            <a:r>
              <a:rPr lang="en-US" b="1" spc="-50" dirty="0" smtClean="0">
                <a:solidFill>
                  <a:srgbClr val="00206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It's an/a ruler.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91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5400">
              <a:lnSpc>
                <a:spcPct val="115000"/>
              </a:lnSpc>
              <a:spcAft>
                <a:spcPts val="1200"/>
              </a:spcAft>
            </a:pPr>
            <a:r>
              <a:rPr lang="en-US" sz="2800" spc="-50" dirty="0" smtClean="0">
                <a:solidFill>
                  <a:srgbClr val="C0000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/>
            </a:r>
            <a:br>
              <a:rPr lang="en-US" sz="2800" spc="-50" dirty="0" smtClean="0">
                <a:solidFill>
                  <a:srgbClr val="C0000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</a:br>
            <a:r>
              <a:rPr lang="en-US" sz="2800" spc="-50" dirty="0" smtClean="0">
                <a:solidFill>
                  <a:srgbClr val="C0000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Choose the correct item.</a:t>
            </a:r>
            <a:r>
              <a:rPr lang="ru-RU" sz="2800" dirty="0" smtClean="0"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Comic Sans MS" pitchFamily="66" charset="0"/>
                <a:ea typeface="Calibri"/>
                <a:cs typeface="Times New Roman"/>
              </a:rPr>
            </a:br>
            <a:r>
              <a:rPr lang="en-US" sz="2800" i="1" dirty="0" smtClean="0">
                <a:effectLst/>
                <a:latin typeface="Comic Sans MS" pitchFamily="66" charset="0"/>
                <a:ea typeface="Times New Roman"/>
                <a:cs typeface="Trebuchet MS"/>
              </a:rPr>
              <a:t>e.g.</a:t>
            </a:r>
            <a:r>
              <a:rPr lang="en-US" sz="2800" spc="-5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 It's	blue school bag.</a:t>
            </a:r>
            <a:r>
              <a:rPr lang="ru-RU" sz="2400" spc="-5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en-US" sz="2400" spc="-5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    </a:t>
            </a:r>
            <a:r>
              <a:rPr lang="ru-RU" sz="2400" b="1" spc="-50" dirty="0" smtClean="0">
                <a:solidFill>
                  <a:srgbClr val="0070C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а</a:t>
            </a:r>
            <a:r>
              <a:rPr lang="en-US" sz="2400" b="1" spc="-50" dirty="0" smtClean="0">
                <a:solidFill>
                  <a:srgbClr val="0070C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/</a:t>
            </a:r>
            <a:r>
              <a:rPr lang="ru-RU" sz="2400" spc="-50" dirty="0" smtClean="0">
                <a:solidFill>
                  <a:srgbClr val="0070C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en-US" sz="2400" spc="-5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an</a:t>
            </a:r>
            <a:r>
              <a:rPr lang="ru-RU" sz="3600" dirty="0" smtClean="0">
                <a:ea typeface="Calibri"/>
                <a:cs typeface="Times New Roman"/>
              </a:rPr>
              <a:t/>
            </a:r>
            <a:br>
              <a:rPr lang="ru-RU" sz="3600" dirty="0" smtClean="0">
                <a:ea typeface="Calibri"/>
                <a:cs typeface="Times New Roman"/>
              </a:rPr>
            </a:br>
            <a:r>
              <a:rPr lang="ru-RU" sz="2800" dirty="0" smtClean="0"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Comic Sans MS" pitchFamily="66" charset="0"/>
                <a:ea typeface="Calibri"/>
                <a:cs typeface="Times New Roman"/>
              </a:rPr>
            </a:b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260648" y="1628800"/>
            <a:ext cx="10081120" cy="4525963"/>
          </a:xfrm>
        </p:spPr>
        <p:txBody>
          <a:bodyPr>
            <a:normAutofit/>
          </a:bodyPr>
          <a:lstStyle/>
          <a:p>
            <a:pPr marL="2343150" lvl="4" indent="-514350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  <a:tabLst>
                <a:tab pos="260985" algn="l"/>
                <a:tab pos="1152525" algn="l"/>
              </a:tabLst>
            </a:pPr>
            <a:r>
              <a:rPr lang="en-US" sz="2800" spc="-5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This is_____</a:t>
            </a:r>
            <a:r>
              <a:rPr lang="ru-RU" sz="2800" spc="-5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	</a:t>
            </a:r>
            <a:r>
              <a:rPr lang="en-US" sz="2800" spc="-5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orange.                           </a:t>
            </a:r>
            <a:r>
              <a:rPr lang="en-US" sz="2800" spc="-50" dirty="0" smtClean="0">
                <a:solidFill>
                  <a:srgbClr val="7030A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An/a</a:t>
            </a:r>
            <a:endParaRPr lang="ru-RU" sz="2800" dirty="0">
              <a:latin typeface="Comic Sans MS" pitchFamily="66" charset="0"/>
              <a:ea typeface="Calibri"/>
              <a:cs typeface="Times New Roman"/>
            </a:endParaRPr>
          </a:p>
          <a:p>
            <a:pPr marL="2343150" lvl="4" indent="-51435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tabLst>
                <a:tab pos="267970" algn="l"/>
                <a:tab pos="1056640" algn="l"/>
              </a:tabLst>
            </a:pPr>
            <a:r>
              <a:rPr lang="en-US" sz="2800" spc="-5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John______	new to the school.        </a:t>
            </a:r>
            <a:r>
              <a:rPr lang="en-US" sz="2800" spc="-50" dirty="0" smtClean="0">
                <a:solidFill>
                  <a:srgbClr val="7030A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'm</a:t>
            </a:r>
            <a:r>
              <a:rPr lang="en-US" sz="2800" spc="-50" dirty="0" smtClean="0">
                <a:solidFill>
                  <a:srgbClr val="7030A0"/>
                </a:solidFill>
                <a:latin typeface="Comic Sans MS" pitchFamily="66" charset="0"/>
                <a:ea typeface="Times New Roman"/>
                <a:cs typeface="Times New Roman"/>
              </a:rPr>
              <a:t>/</a:t>
            </a:r>
            <a:r>
              <a:rPr lang="ru-RU" sz="2800" spc="-50" dirty="0" smtClean="0">
                <a:solidFill>
                  <a:srgbClr val="7030A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en-US" sz="2800" spc="-50" dirty="0" smtClean="0">
                <a:solidFill>
                  <a:srgbClr val="7030A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's</a:t>
            </a:r>
            <a:endParaRPr lang="en-US" sz="2800" dirty="0">
              <a:solidFill>
                <a:srgbClr val="7030A0"/>
              </a:solidFill>
              <a:latin typeface="Comic Sans MS" pitchFamily="66" charset="0"/>
              <a:ea typeface="Times New Roman"/>
              <a:cs typeface="Times New Roman"/>
            </a:endParaRPr>
          </a:p>
          <a:p>
            <a:pPr marL="2343150" lvl="4" indent="-51435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tabLst>
                <a:tab pos="267970" algn="l"/>
                <a:tab pos="1056640" algn="l"/>
              </a:tabLst>
            </a:pPr>
            <a:r>
              <a:rPr lang="en-US" sz="2800" spc="-5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Tim and </a:t>
            </a:r>
            <a:r>
              <a:rPr lang="en-US" sz="2800" spc="-50" dirty="0" err="1" smtClean="0">
                <a:effectLst/>
                <a:latin typeface="Comic Sans MS" pitchFamily="66" charset="0"/>
                <a:ea typeface="Times New Roman"/>
                <a:cs typeface="Times New Roman"/>
              </a:rPr>
              <a:t>Wendy______in</a:t>
            </a:r>
            <a:r>
              <a:rPr lang="en-US" sz="2800" spc="-5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 the same Science class. </a:t>
            </a:r>
            <a:r>
              <a:rPr lang="en-US" sz="2800" spc="-50" dirty="0" smtClean="0">
                <a:solidFill>
                  <a:srgbClr val="7030A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Are/</a:t>
            </a:r>
            <a:r>
              <a:rPr lang="ru-RU" sz="2800" spc="-50" dirty="0" smtClean="0">
                <a:solidFill>
                  <a:srgbClr val="7030A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en-US" sz="2800" spc="-50" dirty="0" smtClean="0">
                <a:solidFill>
                  <a:srgbClr val="7030A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is</a:t>
            </a:r>
            <a:endParaRPr lang="en-US" sz="2800" dirty="0">
              <a:solidFill>
                <a:srgbClr val="7030A0"/>
              </a:solidFill>
              <a:latin typeface="Comic Sans MS" pitchFamily="66" charset="0"/>
              <a:ea typeface="Times New Roman"/>
              <a:cs typeface="Times New Roman"/>
            </a:endParaRPr>
          </a:p>
          <a:p>
            <a:pPr marL="2343150" lvl="4" indent="-51435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tabLst>
                <a:tab pos="262890" algn="l"/>
                <a:tab pos="1502410" algn="l"/>
              </a:tabLst>
            </a:pPr>
            <a:r>
              <a:rPr lang="en-US" sz="2800" spc="-5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Bill....14 years old. </a:t>
            </a:r>
            <a:r>
              <a:rPr lang="en-US" sz="2800" spc="-50" dirty="0" smtClean="0">
                <a:solidFill>
                  <a:srgbClr val="7030A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are /is</a:t>
            </a:r>
            <a:endParaRPr lang="ru-RU" sz="2800" dirty="0" smtClean="0">
              <a:solidFill>
                <a:srgbClr val="7030A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514350" indent="-514350" algn="ctr">
              <a:lnSpc>
                <a:spcPts val="1600"/>
              </a:lnSpc>
              <a:spcAft>
                <a:spcPts val="300"/>
              </a:spcAft>
              <a:buFont typeface="+mj-lt"/>
              <a:buAutoNum type="arabicPeriod"/>
            </a:pPr>
            <a:endParaRPr lang="ru-RU" sz="2800" dirty="0" smtClean="0">
              <a:latin typeface="Comic Sans MS" pitchFamily="66" charset="0"/>
              <a:ea typeface="Calibri"/>
              <a:cs typeface="Times New Roman"/>
            </a:endParaRPr>
          </a:p>
          <a:p>
            <a:pPr marL="12700" indent="0">
              <a:lnSpc>
                <a:spcPts val="1600"/>
              </a:lnSpc>
              <a:spcBef>
                <a:spcPts val="300"/>
              </a:spcBef>
              <a:buNone/>
            </a:pPr>
            <a:r>
              <a:rPr lang="en-US" sz="2800" spc="-50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                  5.  The _____are in the pencil case. </a:t>
            </a:r>
            <a:r>
              <a:rPr lang="en-US" sz="2800" spc="-50" dirty="0" smtClean="0">
                <a:solidFill>
                  <a:srgbClr val="7030A0"/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Ruler/rulers</a:t>
            </a:r>
            <a:endParaRPr lang="ru-RU" sz="2800" dirty="0">
              <a:solidFill>
                <a:srgbClr val="7030A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803910" algn="l"/>
              </a:tabLst>
            </a:pPr>
            <a:endParaRPr lang="ru-RU" sz="4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13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spc="-50" dirty="0" smtClean="0">
                <a:solidFill>
                  <a:srgbClr val="C00000"/>
                </a:solidFill>
                <a:effectLst/>
                <a:latin typeface="Comic Sans MS" pitchFamily="66" charset="0"/>
                <a:ea typeface="Times New Roman"/>
              </a:rPr>
              <a:t>Choose the correct response.</a:t>
            </a:r>
            <a:endParaRPr lang="ru-RU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07721239"/>
              </p:ext>
            </p:extLst>
          </p:nvPr>
        </p:nvGraphicFramePr>
        <p:xfrm>
          <a:off x="107504" y="1412776"/>
          <a:ext cx="4032448" cy="50863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2448"/>
              </a:tblGrid>
              <a:tr h="465768"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spc="-50" dirty="0"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How are you? </a:t>
                      </a:r>
                      <a:endParaRPr lang="ru-RU" sz="2400" dirty="0"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05028"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9860" algn="l"/>
                        </a:tabLst>
                      </a:pPr>
                      <a:r>
                        <a:rPr lang="en-US" sz="2400" spc="-50" dirty="0">
                          <a:effectLst/>
                          <a:latin typeface="Comic Sans MS" pitchFamily="66" charset="0"/>
                        </a:rPr>
                        <a:t>How old are you? </a:t>
                      </a:r>
                      <a:r>
                        <a:rPr lang="ru-RU" sz="2400" spc="-50" dirty="0">
                          <a:effectLst/>
                          <a:latin typeface="Comic Sans MS" pitchFamily="66" charset="0"/>
                        </a:rPr>
                        <a:t>	</a:t>
                      </a:r>
                      <a:endParaRPr lang="ru-RU" sz="24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05028"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9860" algn="l"/>
                        </a:tabLst>
                      </a:pPr>
                      <a:r>
                        <a:rPr lang="en-US" sz="2400" spc="-50" dirty="0">
                          <a:solidFill>
                            <a:srgbClr val="00B050"/>
                          </a:solidFill>
                          <a:effectLst/>
                          <a:latin typeface="Comic Sans MS" pitchFamily="66" charset="0"/>
                        </a:rPr>
                        <a:t>Let's go to the lesson together. </a:t>
                      </a:r>
                      <a:r>
                        <a:rPr lang="en-US" sz="2400" spc="-50" dirty="0">
                          <a:effectLst/>
                          <a:latin typeface="Comic Sans MS" pitchFamily="66" charset="0"/>
                        </a:rPr>
                        <a:t>	</a:t>
                      </a:r>
                      <a:endParaRPr lang="ru-RU" sz="24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05028"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9860" algn="l"/>
                        </a:tabLst>
                      </a:pPr>
                      <a:r>
                        <a:rPr lang="en-US" sz="2400" spc="-50">
                          <a:effectLst/>
                          <a:latin typeface="Comic Sans MS" pitchFamily="66" charset="0"/>
                        </a:rPr>
                        <a:t>Hello. My name's Wendy. </a:t>
                      </a:r>
                      <a:r>
                        <a:rPr lang="ru-RU" sz="2400" spc="-50">
                          <a:effectLst/>
                          <a:latin typeface="Comic Sans MS" pitchFamily="66" charset="0"/>
                        </a:rPr>
                        <a:t>	</a:t>
                      </a:r>
                      <a:endParaRPr lang="ru-RU" sz="240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07837"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51125" algn="l"/>
                          <a:tab pos="2687955" algn="l"/>
                        </a:tabLst>
                      </a:pPr>
                      <a:r>
                        <a:rPr lang="en-US" sz="2400" spc="-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How do you spell your name? </a:t>
                      </a:r>
                      <a:r>
                        <a:rPr lang="en-US" sz="2400" spc="-50" dirty="0">
                          <a:effectLst/>
                          <a:latin typeface="Comic Sans MS" pitchFamily="66" charset="0"/>
                        </a:rPr>
                        <a:t>		</a:t>
                      </a:r>
                      <a:endParaRPr lang="ru-RU" sz="24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6803"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7955" algn="l"/>
                        </a:tabLst>
                      </a:pPr>
                      <a:r>
                        <a:rPr lang="en-US" sz="2400" spc="-50">
                          <a:effectLst/>
                          <a:latin typeface="Comic Sans MS" pitchFamily="66" charset="0"/>
                        </a:rPr>
                        <a:t>Nice to meet you, Betty. 	</a:t>
                      </a:r>
                      <a:endParaRPr lang="ru-RU" sz="240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05028"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92400" algn="l"/>
                        </a:tabLst>
                      </a:pPr>
                      <a:r>
                        <a:rPr lang="en-US" sz="2400" spc="-50" dirty="0"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Where is the Science lesson? </a:t>
                      </a:r>
                      <a:r>
                        <a:rPr lang="en-US" sz="2400" spc="-50" dirty="0">
                          <a:effectLst/>
                          <a:latin typeface="Comic Sans MS" pitchFamily="66" charset="0"/>
                        </a:rPr>
                        <a:t>	</a:t>
                      </a:r>
                      <a:endParaRPr lang="ru-RU" sz="24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3440094"/>
              </p:ext>
            </p:extLst>
          </p:nvPr>
        </p:nvGraphicFramePr>
        <p:xfrm>
          <a:off x="4860032" y="1412776"/>
          <a:ext cx="4176464" cy="4968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6464"/>
              </a:tblGrid>
              <a:tr h="659072">
                <a:tc>
                  <a:txBody>
                    <a:bodyPr/>
                    <a:lstStyle/>
                    <a:p>
                      <a:pPr marL="10160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spc="-50" dirty="0"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Hi, my name's Betty.</a:t>
                      </a:r>
                      <a:endParaRPr lang="ru-RU" sz="2400" dirty="0"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88836">
                <a:tc>
                  <a:txBody>
                    <a:bodyPr/>
                    <a:lstStyle/>
                    <a:p>
                      <a:pPr marL="10160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spc="-50">
                          <a:effectLst/>
                          <a:latin typeface="Comic Sans MS" pitchFamily="66" charset="0"/>
                        </a:rPr>
                        <a:t>I'm fourteen.</a:t>
                      </a:r>
                      <a:endParaRPr lang="ru-RU" sz="240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03719">
                <a:tc>
                  <a:txBody>
                    <a:bodyPr/>
                    <a:lstStyle/>
                    <a:p>
                      <a:pPr marL="10160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spc="-5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It's in Room D.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97340">
                <a:tc>
                  <a:txBody>
                    <a:bodyPr/>
                    <a:lstStyle/>
                    <a:p>
                      <a:pPr marL="10160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spc="-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Nice to meet you, too</a:t>
                      </a: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18601">
                <a:tc>
                  <a:txBody>
                    <a:bodyPr/>
                    <a:lstStyle/>
                    <a:p>
                      <a:pPr marL="10160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spc="-50" dirty="0"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OK, great!</a:t>
                      </a:r>
                      <a:endParaRPr lang="ru-RU" sz="2400" dirty="0"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88836">
                <a:tc>
                  <a:txBody>
                    <a:bodyPr/>
                    <a:lstStyle/>
                    <a:p>
                      <a:pPr marL="10160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spc="-50" dirty="0"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It's B-E-T-T-Y.</a:t>
                      </a:r>
                      <a:endParaRPr lang="ru-RU" sz="2400" dirty="0"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12147">
                <a:tc>
                  <a:txBody>
                    <a:bodyPr/>
                    <a:lstStyle/>
                    <a:p>
                      <a:pPr marL="10160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spc="-50" dirty="0">
                          <a:effectLst/>
                          <a:latin typeface="Comic Sans MS" pitchFamily="66" charset="0"/>
                        </a:rPr>
                        <a:t>I'm fine, thanks.</a:t>
                      </a:r>
                      <a:endParaRPr lang="ru-RU" sz="24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>
            <a:off x="2339752" y="1628800"/>
            <a:ext cx="2520280" cy="41044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483768" y="2132856"/>
            <a:ext cx="2376264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347864" y="1772816"/>
            <a:ext cx="1512168" cy="19082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923928" y="4581128"/>
            <a:ext cx="194421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3419872" y="3681028"/>
            <a:ext cx="1476164" cy="17641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3059832" y="3068960"/>
            <a:ext cx="3168352" cy="30243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339752" y="2996952"/>
            <a:ext cx="3744416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65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</a:rPr>
              <a:t>Read the text and underline the correct word.</a:t>
            </a:r>
            <a:endParaRPr lang="ru-RU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/>
          </a:bodyPr>
          <a:lstStyle/>
          <a:p>
            <a:r>
              <a:rPr lang="en-US" sz="3100" dirty="0" smtClean="0">
                <a:latin typeface="Comic Sans MS" pitchFamily="66" charset="0"/>
              </a:rPr>
              <a:t>Hi Mark!</a:t>
            </a:r>
          </a:p>
          <a:p>
            <a:r>
              <a:rPr lang="en-US" sz="3100" dirty="0" smtClean="0">
                <a:latin typeface="Comic Sans MS" pitchFamily="66" charset="0"/>
              </a:rPr>
              <a:t>How are you? My name's Betty and I'm 9 years old. I'm from England and l go to Green School. I'm new to the school. My </a:t>
            </a:r>
            <a:r>
              <a:rPr lang="en-US" sz="3100" dirty="0" err="1" smtClean="0">
                <a:latin typeface="Comic Sans MS" pitchFamily="66" charset="0"/>
              </a:rPr>
              <a:t>favourite</a:t>
            </a:r>
            <a:r>
              <a:rPr lang="en-US" sz="3100" dirty="0" smtClean="0">
                <a:latin typeface="Comic Sans MS" pitchFamily="66" charset="0"/>
              </a:rPr>
              <a:t> subject is Art and l also like PE and English. My lunch break is from 12:30 to 1:30 every day. Bill and John are in my PE class, but they aren't in my Art and English classes. My English lesson is on Thursdays.</a:t>
            </a:r>
          </a:p>
          <a:p>
            <a:r>
              <a:rPr lang="en-US" sz="3100" dirty="0">
                <a:latin typeface="Comic Sans MS" pitchFamily="66" charset="0"/>
              </a:rPr>
              <a:t>W</a:t>
            </a:r>
            <a:r>
              <a:rPr lang="en-US" sz="3100" dirty="0" smtClean="0">
                <a:latin typeface="Comic Sans MS" pitchFamily="66" charset="0"/>
              </a:rPr>
              <a:t>ell, that's about it. Please write soon and tell me about your school. Bye for now, Betty</a:t>
            </a:r>
            <a:r>
              <a:rPr lang="ru-RU" sz="3100" smtClean="0">
                <a:latin typeface="Comic Sans MS" pitchFamily="66" charset="0"/>
              </a:rPr>
              <a:t>.</a:t>
            </a:r>
            <a:endParaRPr lang="en-US" sz="3100" dirty="0" smtClean="0">
              <a:latin typeface="Comic Sans MS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02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</a:rPr>
              <a:t>Read the text and underline the correct word.</a:t>
            </a:r>
            <a:endParaRPr lang="ru-RU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325" y="836712"/>
            <a:ext cx="8892480" cy="6165304"/>
          </a:xfrm>
        </p:spPr>
        <p:txBody>
          <a:bodyPr>
            <a:normAutofit/>
          </a:bodyPr>
          <a:lstStyle/>
          <a:p>
            <a:r>
              <a:rPr lang="en-US" sz="3100" dirty="0" smtClean="0">
                <a:solidFill>
                  <a:srgbClr val="7030A0"/>
                </a:solidFill>
                <a:latin typeface="Comic Sans MS" pitchFamily="66" charset="0"/>
              </a:rPr>
              <a:t>e.g.	</a:t>
            </a:r>
            <a:r>
              <a:rPr lang="en-US" sz="3100" b="1" u="sng" dirty="0" smtClean="0">
                <a:solidFill>
                  <a:srgbClr val="7030A0"/>
                </a:solidFill>
                <a:latin typeface="Comic Sans MS" pitchFamily="66" charset="0"/>
              </a:rPr>
              <a:t>Bill</a:t>
            </a:r>
            <a:r>
              <a:rPr lang="en-US" sz="3100" dirty="0" smtClean="0">
                <a:solidFill>
                  <a:srgbClr val="7030A0"/>
                </a:solidFill>
                <a:latin typeface="Comic Sans MS" pitchFamily="66" charset="0"/>
              </a:rPr>
              <a:t>/Mark is in Betty's PE 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>
                <a:latin typeface="Comic Sans MS" pitchFamily="66" charset="0"/>
              </a:rPr>
              <a:t>	Betty's </a:t>
            </a:r>
            <a:r>
              <a:rPr lang="en-US" sz="3100" b="1" dirty="0" smtClean="0">
                <a:latin typeface="Comic Sans MS" pitchFamily="66" charset="0"/>
              </a:rPr>
              <a:t>9/10 </a:t>
            </a:r>
            <a:r>
              <a:rPr lang="en-US" sz="3100" dirty="0" smtClean="0">
                <a:latin typeface="Comic Sans MS" pitchFamily="66" charset="0"/>
              </a:rPr>
              <a:t>years 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>
                <a:latin typeface="Comic Sans MS" pitchFamily="66" charset="0"/>
              </a:rPr>
              <a:t>	Betty is at </a:t>
            </a:r>
            <a:r>
              <a:rPr lang="en-US" sz="3100" b="1" dirty="0" smtClean="0">
                <a:latin typeface="Comic Sans MS" pitchFamily="66" charset="0"/>
              </a:rPr>
              <a:t>Green/Red </a:t>
            </a:r>
            <a:r>
              <a:rPr lang="en-US" sz="3100" dirty="0" smtClean="0">
                <a:latin typeface="Comic Sans MS" pitchFamily="66" charset="0"/>
              </a:rPr>
              <a:t>School.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>
                <a:latin typeface="Comic Sans MS" pitchFamily="66" charset="0"/>
              </a:rPr>
              <a:t>	Betty's </a:t>
            </a:r>
            <a:r>
              <a:rPr lang="en-US" sz="3100" b="1" dirty="0" smtClean="0">
                <a:latin typeface="Comic Sans MS" pitchFamily="66" charset="0"/>
              </a:rPr>
              <a:t>new/old</a:t>
            </a:r>
            <a:r>
              <a:rPr lang="en-US" sz="3100" dirty="0" smtClean="0">
                <a:latin typeface="Comic Sans MS" pitchFamily="66" charset="0"/>
              </a:rPr>
              <a:t> to the school.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dirty="0" smtClean="0">
                <a:latin typeface="Comic Sans MS" pitchFamily="66" charset="0"/>
              </a:rPr>
              <a:t>	PE/Art </a:t>
            </a:r>
            <a:r>
              <a:rPr lang="en-US" sz="3100" dirty="0" smtClean="0">
                <a:latin typeface="Comic Sans MS" pitchFamily="66" charset="0"/>
              </a:rPr>
              <a:t>is Betty's </a:t>
            </a:r>
            <a:r>
              <a:rPr lang="en-US" sz="3100" dirty="0" err="1" smtClean="0">
                <a:latin typeface="Comic Sans MS" pitchFamily="66" charset="0"/>
              </a:rPr>
              <a:t>favourite</a:t>
            </a:r>
            <a:r>
              <a:rPr lang="en-US" sz="3100" dirty="0" smtClean="0">
                <a:latin typeface="Comic Sans MS" pitchFamily="66" charset="0"/>
              </a:rPr>
              <a:t> subject.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>
                <a:latin typeface="Comic Sans MS" pitchFamily="66" charset="0"/>
              </a:rPr>
              <a:t>	The lunch break is at </a:t>
            </a:r>
            <a:r>
              <a:rPr lang="en-US" sz="3100" b="1" dirty="0" smtClean="0">
                <a:latin typeface="Comic Sans MS" pitchFamily="66" charset="0"/>
              </a:rPr>
              <a:t>12:30/1:30</a:t>
            </a:r>
            <a:r>
              <a:rPr lang="en-US" sz="3100" dirty="0" smtClean="0">
                <a:latin typeface="Comic Sans MS" pitchFamily="66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>
                <a:latin typeface="Comic Sans MS" pitchFamily="66" charset="0"/>
              </a:rPr>
              <a:t>	John is in </a:t>
            </a:r>
            <a:r>
              <a:rPr lang="en-US" sz="3100" b="1" dirty="0" smtClean="0">
                <a:latin typeface="Comic Sans MS" pitchFamily="66" charset="0"/>
              </a:rPr>
              <a:t>Art/PE</a:t>
            </a:r>
            <a:r>
              <a:rPr lang="en-US" sz="3100" dirty="0" smtClean="0">
                <a:latin typeface="Comic Sans MS" pitchFamily="66" charset="0"/>
              </a:rPr>
              <a:t> class with Betty.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>
                <a:latin typeface="Comic Sans MS" pitchFamily="66" charset="0"/>
              </a:rPr>
              <a:t>	The English lesson is on </a:t>
            </a:r>
            <a:r>
              <a:rPr lang="en-US" sz="3100" b="1" dirty="0" smtClean="0">
                <a:latin typeface="Comic Sans MS" pitchFamily="66" charset="0"/>
              </a:rPr>
              <a:t>Fridays/Thursdays</a:t>
            </a:r>
            <a:r>
              <a:rPr lang="en-US" sz="3100" dirty="0" smtClean="0">
                <a:latin typeface="Comic Sans MS" pitchFamily="66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75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145016" cy="293833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Comic Sans MS" pitchFamily="66" charset="0"/>
              </a:rPr>
            </a:b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74303" y="256730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ru-RU" sz="3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54075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2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292</Words>
  <Application>Microsoft Office PowerPoint</Application>
  <PresentationFormat>Экран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   Complete the sentences with the correct word.  • Room • class • name • Science • pen • new • pencil• Tuesdays • subject • years e.g. The English class is in Room C.   </vt:lpstr>
      <vt:lpstr>Underline the correct item,  e.g. This a/an notebook. </vt:lpstr>
      <vt:lpstr> Choose the correct item. e.g. It's blue school bag.     а/ an  </vt:lpstr>
      <vt:lpstr>Choose the correct response.</vt:lpstr>
      <vt:lpstr>Read the text and underline the correct word.</vt:lpstr>
      <vt:lpstr>Read the text and underline the correct word.</vt:lpstr>
      <vt:lpstr>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 the sentences with the correct word.  • Room • class • name • Science • pen • new • pencil• Tuesdays • subject • years e.g. The English class is in Room C.</dc:title>
  <dc:creator>111</dc:creator>
  <cp:lastModifiedBy>111</cp:lastModifiedBy>
  <cp:revision>17</cp:revision>
  <dcterms:created xsi:type="dcterms:W3CDTF">2013-09-27T17:40:19Z</dcterms:created>
  <dcterms:modified xsi:type="dcterms:W3CDTF">2013-10-31T14:47:36Z</dcterms:modified>
</cp:coreProperties>
</file>