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3" r:id="rId9"/>
    <p:sldId id="262" r:id="rId10"/>
    <p:sldId id="267" r:id="rId11"/>
    <p:sldId id="265" r:id="rId12"/>
    <p:sldId id="268" r:id="rId13"/>
    <p:sldId id="270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B1D42-8B64-43AF-96B8-5FA22D696755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4E96-040F-4C4A-B250-70125D71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ебенок играет на пиани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342900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28" name="Picture 4" descr="Картинки по запросу ребенок играет на скрипк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34290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32" name="Picture 8" descr="Картинки по запросу ребенок играет на гитаре"/>
          <p:cNvPicPr>
            <a:picLocks noChangeAspect="1" noChangeArrowheads="1"/>
          </p:cNvPicPr>
          <p:nvPr/>
        </p:nvPicPr>
        <p:blipFill>
          <a:blip r:embed="rId4"/>
          <a:srcRect l="11138" t="3440" r="3465" b="1949"/>
          <a:stretch>
            <a:fillRect/>
          </a:stretch>
        </p:blipFill>
        <p:spPr bwMode="auto">
          <a:xfrm>
            <a:off x="0" y="3571876"/>
            <a:ext cx="4429124" cy="328612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0" y="3071810"/>
            <a:ext cx="9144000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ОПЫТ РАБОТЫ С ОДАРЕННЫМИ ДЕТЬМИ</a:t>
            </a:r>
            <a:endParaRPr lang="ru-RU" sz="2800" b="1" dirty="0">
              <a:solidFill>
                <a:srgbClr val="00B05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429124" y="4857760"/>
            <a:ext cx="47148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b="1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Презентацию</a:t>
            </a:r>
            <a:r>
              <a:rPr lang="uk-UA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подготовила</a:t>
            </a:r>
            <a:r>
              <a:rPr lang="uk-UA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 музыки и МХК</a:t>
            </a:r>
            <a:endParaRPr lang="en-US" sz="2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МКОУ «Бахчисарайской средней</a:t>
            </a:r>
            <a:endParaRPr lang="en-US" sz="2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общеобразовательной школы № 1»</a:t>
            </a:r>
            <a:endParaRPr lang="en-US" sz="2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Зиядинова</a:t>
            </a:r>
            <a:r>
              <a:rPr kumimoji="0" lang="ru-RU" sz="2000" b="1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Эльвира Анисимовна</a:t>
            </a:r>
            <a:endParaRPr kumimoji="0" lang="ru-RU" sz="2000" b="0" i="0" u="none" strike="noStrike" cap="none" normalizeH="0" baseline="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5102016_2050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550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usical-notes--pad--white-rose--flower-bud_31419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 descr="Концерт На свете каждый миг мелодия родится Вокальный ансамбль учащихся 7-Б класса.JPG"/>
          <p:cNvPicPr>
            <a:picLocks noChangeAspect="1"/>
          </p:cNvPicPr>
          <p:nvPr/>
        </p:nvPicPr>
        <p:blipFill>
          <a:blip r:embed="rId3" cstate="print"/>
          <a:srcRect l="10156"/>
          <a:stretch>
            <a:fillRect/>
          </a:stretch>
        </p:blipFill>
        <p:spPr>
          <a:xfrm>
            <a:off x="410298" y="500042"/>
            <a:ext cx="8519388" cy="600501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714744" y="0"/>
            <a:ext cx="542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ИСКУССТВА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xrest.ru/schemes/00/01/c0/d4/%D0%92%D0%B4%D0%BE%D1%85%D0%BD%D0%B5%D0%B2%D0%B5%D0%BD%D0%B8%D0%B5-1.jpg"/>
          <p:cNvPicPr>
            <a:picLocks noChangeAspect="1" noChangeArrowheads="1"/>
          </p:cNvPicPr>
          <p:nvPr/>
        </p:nvPicPr>
        <p:blipFill>
          <a:blip r:embed="rId2"/>
          <a:srcRect b="21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DSCF1878.JPG"/>
          <p:cNvPicPr>
            <a:picLocks noChangeAspect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>
          <a:xfrm>
            <a:off x="214282" y="428604"/>
            <a:ext cx="8643998" cy="60007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357290" y="0"/>
            <a:ext cx="7286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ИСКУССТВА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18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7150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5984" y="0"/>
            <a:ext cx="542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ИСКУССТВА</a:t>
            </a:r>
            <a:endParaRPr lang="ru-RU" sz="40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F1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4000" cy="57150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2285984" y="285728"/>
            <a:ext cx="542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ИСКУССТВА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2744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rcRect t="7291" b="72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1785926"/>
            <a:ext cx="75009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8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ЗА  </a:t>
            </a:r>
          </a:p>
          <a:p>
            <a:pPr algn="ctr"/>
            <a:r>
              <a:rPr lang="ru-RU" sz="8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ВНИМАНИЕ!</a:t>
            </a:r>
            <a:endParaRPr lang="ru-RU" sz="8800" b="1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oboi-na-stol.com/pub/original_images/oboi-na-stol.com-86459-cvety-roza-noty-oboi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t="12500"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4400" dirty="0" smtClean="0">
                <a:ln>
                  <a:solidFill>
                    <a:srgbClr val="002060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выявить способных и одаренных детей, проявляющих интерес к предмету;</a:t>
            </a:r>
          </a:p>
          <a:p>
            <a:pPr lvl="0">
              <a:buFont typeface="Wingdings" pitchFamily="2" charset="2"/>
              <a:buChar char="Ø"/>
            </a:pPr>
            <a:r>
              <a:rPr lang="ru-RU" sz="4400" dirty="0" smtClean="0">
                <a:ln>
                  <a:solidFill>
                    <a:srgbClr val="002060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использовать индивидуальный подход в работе с одаренными учащимися на уроках музыки  с учетом возрастных и индивидуальных особенностей детей;</a:t>
            </a:r>
          </a:p>
          <a:p>
            <a:pPr lvl="0">
              <a:buFont typeface="Wingdings" pitchFamily="2" charset="2"/>
              <a:buChar char="Ø"/>
            </a:pPr>
            <a:r>
              <a:rPr lang="ru-RU" sz="4400" dirty="0" smtClean="0">
                <a:ln>
                  <a:solidFill>
                    <a:srgbClr val="002060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развивать творческие способности учащихся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 smtClean="0">
              <a:ln>
                <a:solidFill>
                  <a:srgbClr val="002060"/>
                </a:solidFill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0"/>
            <a:ext cx="3786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ln>
                  <a:solidFill>
                    <a:srgbClr val="00B0F0"/>
                  </a:solidFill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8000" b="1" dirty="0">
              <a:ln>
                <a:solidFill>
                  <a:srgbClr val="00B0F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wpapers.ru/wallpapers/Music/12254/PREV_%D0%92%D0%BE%D0%B7%D0%B4%D1%83%D1%88%D0%BD%D1%8B%D0%B5-%D0%BD%D0%BE%D1%82%D1%8B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214290"/>
            <a:ext cx="592932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Одарённость – это системное, развивающееся в течение жизни качество психики, которое определяет</a:t>
            </a:r>
            <a:r>
              <a:rPr kumimoji="0" lang="en-US" sz="3600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достижения</a:t>
            </a:r>
            <a:endParaRPr kumimoji="0" lang="ru-RU" sz="3600" i="0" u="none" strike="noStrike" cap="none" normalizeH="0" baseline="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2052" name="Picture 4" descr="Картинки по запросу музыкальные инструменты и де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643314"/>
            <a:ext cx="3571900" cy="292893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4" name="Picture 6" descr="Картинки по запросу музыкальные инструменты и де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14290"/>
            <a:ext cx="3000397" cy="292513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000496" y="3214686"/>
            <a:ext cx="5143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человеком более высоких результатов в одном или нескольких видах деятельности по сравнению с другими людьми.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868" y="1"/>
            <a:ext cx="557213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Одарённый ребёнок – это ребёнок, который выделяется </a:t>
            </a: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яркими,</a:t>
            </a:r>
            <a:r>
              <a:rPr lang="en-US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очевидными</a:t>
            </a:r>
            <a:r>
              <a:rPr lang="ru-RU" sz="4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иногда выдающимися </a:t>
            </a: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достижениями</a:t>
            </a:r>
            <a:r>
              <a:rPr lang="en-US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(или </a:t>
            </a:r>
            <a:r>
              <a:rPr lang="ru-RU" sz="4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внутренние </a:t>
            </a:r>
            <a:r>
              <a:rPr lang="ru-RU" sz="4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предпосылки для таких достижений) в том или ином </a:t>
            </a: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 </a:t>
            </a:r>
            <a:r>
              <a:rPr lang="ru-RU" sz="4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</a:p>
          <a:p>
            <a:endParaRPr lang="ru-RU" sz="3600" dirty="0"/>
          </a:p>
        </p:txBody>
      </p:sp>
      <p:pic>
        <p:nvPicPr>
          <p:cNvPr id="17412" name="Picture 4" descr="Картинки по запросу дети играют на музыкальных инструментах"/>
          <p:cNvPicPr>
            <a:picLocks noChangeAspect="1" noChangeArrowheads="1"/>
          </p:cNvPicPr>
          <p:nvPr/>
        </p:nvPicPr>
        <p:blipFill>
          <a:blip r:embed="rId2"/>
          <a:srcRect l="11250" r="7500"/>
          <a:stretch>
            <a:fillRect/>
          </a:stretch>
        </p:blipFill>
        <p:spPr bwMode="auto">
          <a:xfrm>
            <a:off x="0" y="3500439"/>
            <a:ext cx="3714744" cy="335756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414" name="Picture 6" descr="Картинки по запросу дети играют на музыкальных инструментах"/>
          <p:cNvPicPr>
            <a:picLocks noChangeAspect="1" noChangeArrowheads="1"/>
          </p:cNvPicPr>
          <p:nvPr/>
        </p:nvPicPr>
        <p:blipFill>
          <a:blip r:embed="rId3"/>
          <a:srcRect l="12526" r="9185"/>
          <a:stretch>
            <a:fillRect/>
          </a:stretch>
        </p:blipFill>
        <p:spPr bwMode="auto">
          <a:xfrm>
            <a:off x="0" y="0"/>
            <a:ext cx="3714744" cy="335756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onday.ru/images/tmp/8/4/original/8453EJHcbrXnNrS69Zw0x2H8WF7j0myF3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r="68750" b="193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571500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Музыкально - одарённые дети эмоционально восприимчивы к музыке. Как правило, у них вырабатываются свои музыкальные предпочтения, свои музыкальные приоритеты. Некоторые произведения им нравятся, и они готовы их слушать снова и снова, а к другим они равнодушны. </a:t>
            </a:r>
            <a:endParaRPr kumimoji="0" lang="ru-RU" sz="3600" b="0" i="0" u="none" strike="noStrike" cap="none" normalizeH="0" baseline="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дети играют на музыкальных инструментах"/>
          <p:cNvPicPr>
            <a:picLocks noChangeAspect="1" noChangeArrowheads="1"/>
          </p:cNvPicPr>
          <p:nvPr/>
        </p:nvPicPr>
        <p:blipFill>
          <a:blip r:embed="rId3"/>
          <a:srcRect l="10416" t="7246" r="16898" b="1449"/>
          <a:stretch>
            <a:fillRect/>
          </a:stretch>
        </p:blipFill>
        <p:spPr bwMode="auto">
          <a:xfrm>
            <a:off x="5637181" y="1428736"/>
            <a:ext cx="3506819" cy="35719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fonday.ru/images/tmp/8/4/original/8453EJHcbrXnNrS69Zw0x2H8WF7j0myF3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r="68750" b="193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://azbuka-uma.by/sites/default/files/images/duhovie.jpg"/>
          <p:cNvPicPr>
            <a:picLocks noChangeAspect="1" noChangeArrowheads="1"/>
          </p:cNvPicPr>
          <p:nvPr/>
        </p:nvPicPr>
        <p:blipFill>
          <a:blip r:embed="rId3"/>
          <a:srcRect l="9258" r="5556"/>
          <a:stretch>
            <a:fillRect/>
          </a:stretch>
        </p:blipFill>
        <p:spPr bwMode="auto">
          <a:xfrm>
            <a:off x="0" y="357166"/>
            <a:ext cx="3286148" cy="321468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286116" y="357166"/>
            <a:ext cx="58578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Одним из методов выявления в классе одарённых детей является наблюдение. 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подходе к одарённому ребёнку нельзя обойтись без наблюдений за его </a:t>
            </a:r>
            <a:r>
              <a:rPr lang="ru-RU" sz="32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индиви-дуальными</a:t>
            </a:r>
            <a:r>
              <a:rPr lang="ru-RU" sz="3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проявлениями.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5762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судить о его одарённости, нужно выявить то сочетание психологических свойств, которое присуще именно ему, то есть, нужна целостная характеристика, получаемая путём разносторонних наблюдений.</a:t>
            </a:r>
            <a:endParaRPr lang="ru-RU" sz="32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89b4381f9b55358bdddd4d836a1050f.jpg"/>
          <p:cNvPicPr>
            <a:picLocks noChangeAspect="1"/>
          </p:cNvPicPr>
          <p:nvPr/>
        </p:nvPicPr>
        <p:blipFill>
          <a:blip r:embed="rId2"/>
          <a:srcRect l="43750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  <p:pic>
        <p:nvPicPr>
          <p:cNvPr id="21506" name="Picture 2" descr="C:\Documents and Settings\Admin\Рабочий стол\маме\DSCF1880.JPG"/>
          <p:cNvPicPr>
            <a:picLocks noChangeAspect="1" noChangeArrowheads="1"/>
          </p:cNvPicPr>
          <p:nvPr/>
        </p:nvPicPr>
        <p:blipFill>
          <a:blip r:embed="rId3"/>
          <a:srcRect l="42187" t="19618" r="32666" b="3559"/>
          <a:stretch>
            <a:fillRect/>
          </a:stretch>
        </p:blipFill>
        <p:spPr bwMode="auto">
          <a:xfrm>
            <a:off x="0" y="0"/>
            <a:ext cx="4203306" cy="685800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214810" y="2000240"/>
            <a:ext cx="4929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</a:p>
          <a:p>
            <a:pPr algn="ctr"/>
            <a:r>
              <a:rPr lang="ru-RU" sz="4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ОДАРЕННЫМИ ДЕТЬМИ</a:t>
            </a:r>
            <a:endParaRPr lang="ru-RU" sz="4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453EJHcbrXnNrS69Zw0x2H8WF7j0myF3.jpg"/>
          <p:cNvPicPr>
            <a:picLocks noChangeAspect="1"/>
          </p:cNvPicPr>
          <p:nvPr/>
        </p:nvPicPr>
        <p:blipFill>
          <a:blip r:embed="rId2"/>
          <a:srcRect l="2343" r="390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8" name="Picture 2" descr="C:\Documents and Settings\Admin\Рабочий стол\маме\Концерт На свете каждый миг мелодия родится Сергиенко София 3 кл исполняет Концерт для скрипки.PNG"/>
          <p:cNvPicPr>
            <a:picLocks noChangeAspect="1" noChangeArrowheads="1"/>
          </p:cNvPicPr>
          <p:nvPr/>
        </p:nvPicPr>
        <p:blipFill>
          <a:blip r:embed="rId3"/>
          <a:srcRect l="35669" t="5747" r="34971"/>
          <a:stretch>
            <a:fillRect/>
          </a:stretch>
        </p:blipFill>
        <p:spPr bwMode="auto">
          <a:xfrm>
            <a:off x="500034" y="785794"/>
            <a:ext cx="3685809" cy="585789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Концерт На свете каждый миг мелодия родится Чурина Марина исполняет Мазурку Щуровского.JPG"/>
          <p:cNvPicPr>
            <a:picLocks noChangeAspect="1"/>
          </p:cNvPicPr>
          <p:nvPr/>
        </p:nvPicPr>
        <p:blipFill>
          <a:blip r:embed="rId4" cstate="print"/>
          <a:srcRect l="36718" r="17969"/>
          <a:stretch>
            <a:fillRect/>
          </a:stretch>
        </p:blipFill>
        <p:spPr>
          <a:xfrm>
            <a:off x="4643438" y="500042"/>
            <a:ext cx="4286248" cy="559613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6150114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ИСКУССТВА</a:t>
            </a:r>
            <a:endParaRPr lang="ru-RU" sz="4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8453EJHcbrXnNrS69Zw0x2H8WF7j0myF3.jpg"/>
          <p:cNvPicPr>
            <a:picLocks noChangeAspect="1"/>
          </p:cNvPicPr>
          <p:nvPr/>
        </p:nvPicPr>
        <p:blipFill>
          <a:blip r:embed="rId2"/>
          <a:srcRect l="2343" r="390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482" name="Picture 2" descr="C:\Documents and Settings\Admin\Рабочий стол\маме\DSCF1874.JPG"/>
          <p:cNvPicPr>
            <a:picLocks noChangeAspect="1" noChangeArrowheads="1"/>
          </p:cNvPicPr>
          <p:nvPr/>
        </p:nvPicPr>
        <p:blipFill>
          <a:blip r:embed="rId3"/>
          <a:srcRect l="30469" t="18750" r="19726"/>
          <a:stretch>
            <a:fillRect/>
          </a:stretch>
        </p:blipFill>
        <p:spPr bwMode="auto">
          <a:xfrm>
            <a:off x="1000100" y="285728"/>
            <a:ext cx="7215238" cy="59293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857356" y="6211669"/>
            <a:ext cx="542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ИСКУССТВА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244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90</cp:revision>
  <dcterms:created xsi:type="dcterms:W3CDTF">2016-10-24T18:36:58Z</dcterms:created>
  <dcterms:modified xsi:type="dcterms:W3CDTF">2017-01-18T14:36:43Z</dcterms:modified>
</cp:coreProperties>
</file>