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9.png" ContentType="image/png"/>
  <Override PartName="/ppt/media/image1.png" ContentType="image/png"/>
  <Override PartName="/ppt/media/image2.png" ContentType="image/png"/>
  <Override PartName="/ppt/media/image17.jpeg" ContentType="image/jpe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jpeg" ContentType="image/jpeg"/>
  <Override PartName="/ppt/media/image18.png" ContentType="image/png"/>
  <Override PartName="/ppt/media/image22.png" ContentType="image/png"/>
  <Override PartName="/ppt/media/image19.jpeg" ContentType="image/jpeg"/>
  <Override PartName="/ppt/media/image20.png" ContentType="image/png"/>
  <Override PartName="/ppt/media/image21.png" ContentType="image/png"/>
  <Override PartName="/ppt/media/image23.png" ContentType="image/png"/>
  <Override PartName="/ppt/media/image24.png" ContentType="image/png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.png"/><Relationship Id="rId3" Type="http://schemas.openxmlformats.org/officeDocument/2006/relationships/image" Target="../media/image8.png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0.png"/><Relationship Id="rId3" Type="http://schemas.openxmlformats.org/officeDocument/2006/relationships/image" Target="../media/image11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5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6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2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3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17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18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54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55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" descr=""/>
          <p:cNvPicPr/>
          <p:nvPr/>
        </p:nvPicPr>
        <p:blipFill>
          <a:blip r:embed="rId2"/>
          <a:stretch/>
        </p:blipFill>
        <p:spPr>
          <a:xfrm>
            <a:off x="0" y="0"/>
            <a:ext cx="9141120" cy="685152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" descr=""/>
          <p:cNvPicPr/>
          <p:nvPr/>
        </p:nvPicPr>
        <p:blipFill>
          <a:blip r:embed="rId2"/>
          <a:stretch/>
        </p:blipFill>
        <p:spPr>
          <a:xfrm>
            <a:off x="0" y="0"/>
            <a:ext cx="9141120" cy="6851520"/>
          </a:xfrm>
          <a:prstGeom prst="rect">
            <a:avLst/>
          </a:prstGeom>
          <a:ln>
            <a:noFill/>
          </a:ln>
        </p:spPr>
      </p:pic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c5d1d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ustomShape 1"/>
          <p:cNvSpPr/>
          <p:nvPr/>
        </p:nvSpPr>
        <p:spPr>
          <a:xfrm>
            <a:off x="0" y="6705720"/>
            <a:ext cx="9142920" cy="15120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5" name="CustomShape 2"/>
          <p:cNvSpPr/>
          <p:nvPr/>
        </p:nvSpPr>
        <p:spPr>
          <a:xfrm>
            <a:off x="0" y="0"/>
            <a:ext cx="9142920" cy="139212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" name="CustomShape 3"/>
          <p:cNvSpPr/>
          <p:nvPr/>
        </p:nvSpPr>
        <p:spPr>
          <a:xfrm>
            <a:off x="0" y="0"/>
            <a:ext cx="151200" cy="685692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7" name="CustomShape 4"/>
          <p:cNvSpPr/>
          <p:nvPr/>
        </p:nvSpPr>
        <p:spPr>
          <a:xfrm>
            <a:off x="8991720" y="0"/>
            <a:ext cx="151200" cy="685692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8" name="CustomShape 5"/>
          <p:cNvSpPr/>
          <p:nvPr/>
        </p:nvSpPr>
        <p:spPr>
          <a:xfrm>
            <a:off x="149400" y="6388560"/>
            <a:ext cx="8831880" cy="30852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9" name="CustomShape 6"/>
          <p:cNvSpPr/>
          <p:nvPr/>
        </p:nvSpPr>
        <p:spPr>
          <a:xfrm>
            <a:off x="152280" y="155520"/>
            <a:ext cx="8831880" cy="6545880"/>
          </a:xfrm>
          <a:prstGeom prst="rect">
            <a:avLst/>
          </a:prstGeom>
          <a:noFill/>
          <a:ln w="9360">
            <a:solidFill>
              <a:schemeClr val="accent3">
                <a:shade val="7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80" name="Line 7"/>
          <p:cNvSpPr/>
          <p:nvPr/>
        </p:nvSpPr>
        <p:spPr>
          <a:xfrm>
            <a:off x="152280" y="1276560"/>
            <a:ext cx="8832960" cy="360"/>
          </a:xfrm>
          <a:prstGeom prst="line">
            <a:avLst/>
          </a:prstGeom>
          <a:ln cap="rnd" w="9360">
            <a:solidFill>
              <a:schemeClr val="accent3">
                <a:shade val="75000"/>
              </a:schemeClr>
            </a:solidFill>
            <a:custDash>
              <a:ds d="600000" sp="100000"/>
            </a:custDash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1" name="CustomShape 8"/>
          <p:cNvSpPr/>
          <p:nvPr/>
        </p:nvSpPr>
        <p:spPr>
          <a:xfrm>
            <a:off x="4267080" y="956160"/>
            <a:ext cx="608400" cy="608400"/>
          </a:xfrm>
          <a:prstGeom prst="ellipse">
            <a:avLst/>
          </a:prstGeom>
          <a:solidFill>
            <a:srgbClr val="ffffff"/>
          </a:solidFill>
          <a:ln w="15840">
            <a:noFill/>
          </a:ln>
          <a:effectLst>
            <a:outerShdw blurRad="50800" dir="5400000" dist="2540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2" name="CustomShape 9"/>
          <p:cNvSpPr/>
          <p:nvPr/>
        </p:nvSpPr>
        <p:spPr>
          <a:xfrm>
            <a:off x="4361760" y="1050480"/>
            <a:ext cx="419400" cy="419400"/>
          </a:xfrm>
          <a:prstGeom prst="ellipse">
            <a:avLst/>
          </a:prstGeom>
          <a:solidFill>
            <a:srgbClr val="ffffff"/>
          </a:solidFill>
          <a:ln w="50760">
            <a:solidFill>
              <a:schemeClr val="accent3">
                <a:shade val="75000"/>
              </a:schemeClr>
            </a:solidFill>
            <a:round/>
          </a:ln>
          <a:effectLst>
            <a:outerShdw blurRad="50800" dir="5400000" dist="2540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3" name="PlaceHolder 10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4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" descr=""/>
          <p:cNvPicPr/>
          <p:nvPr/>
        </p:nvPicPr>
        <p:blipFill>
          <a:blip r:embed="rId2"/>
          <a:stretch/>
        </p:blipFill>
        <p:spPr>
          <a:xfrm>
            <a:off x="0" y="0"/>
            <a:ext cx="9141120" cy="6851520"/>
          </a:xfrm>
          <a:prstGeom prst="rect">
            <a:avLst/>
          </a:prstGeom>
          <a:ln>
            <a:noFill/>
          </a:ln>
        </p:spPr>
      </p:pic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Рисунок 2" descr=""/>
          <p:cNvPicPr/>
          <p:nvPr/>
        </p:nvPicPr>
        <p:blipFill>
          <a:blip r:embed="rId1"/>
          <a:stretch/>
        </p:blipFill>
        <p:spPr>
          <a:xfrm>
            <a:off x="0" y="4320"/>
            <a:ext cx="9139320" cy="6853320"/>
          </a:xfrm>
          <a:prstGeom prst="rect">
            <a:avLst/>
          </a:prstGeom>
          <a:ln w="9360">
            <a:noFill/>
          </a:ln>
        </p:spPr>
      </p:pic>
      <p:sp>
        <p:nvSpPr>
          <p:cNvPr id="157" name="CustomShape 1"/>
          <p:cNvSpPr/>
          <p:nvPr/>
        </p:nvSpPr>
        <p:spPr>
          <a:xfrm>
            <a:off x="673200" y="260640"/>
            <a:ext cx="8224920" cy="1138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</a:t>
            </a:r>
            <a:r>
              <a:rPr b="0" lang="ru-RU" sz="44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Разгадайте анаграмму и определите, какое слово лишнее?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8" name="CustomShape 2"/>
          <p:cNvSpPr/>
          <p:nvPr/>
        </p:nvSpPr>
        <p:spPr>
          <a:xfrm>
            <a:off x="546840" y="1340640"/>
            <a:ext cx="8045280" cy="539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r>
              <a:rPr b="0" lang="ru-RU" sz="8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      </a:t>
            </a:r>
            <a:r>
              <a:rPr b="0" lang="ru-RU" sz="8000" spc="-1" strike="noStrike">
                <a:solidFill>
                  <a:srgbClr val="3333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КОНЬРЕ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b="0" lang="ru-RU" sz="8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    </a:t>
            </a:r>
            <a:r>
              <a:rPr b="0" lang="ru-RU" sz="8000" spc="-1" strike="noStrike">
                <a:solidFill>
                  <a:srgbClr val="3333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лиратерату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b="0" lang="ru-RU" sz="8000" spc="-1" strike="noStrike">
                <a:solidFill>
                  <a:srgbClr val="3333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     </a:t>
            </a:r>
            <a:r>
              <a:rPr b="0" lang="ru-RU" sz="8000" spc="-1" strike="noStrike">
                <a:solidFill>
                  <a:srgbClr val="3333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варунение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r>
              <a:rPr b="0" lang="ru-RU" sz="8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и</a:t>
            </a:r>
            <a:r>
              <a:rPr b="0" lang="ru-RU" sz="8000" spc="-1" strike="noStrike">
                <a:solidFill>
                  <a:srgbClr val="3333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звененаяст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9" name="CustomShape 3"/>
          <p:cNvSpPr/>
          <p:nvPr/>
        </p:nvSpPr>
        <p:spPr>
          <a:xfrm>
            <a:off x="3132000" y="1844640"/>
            <a:ext cx="3306960" cy="642960"/>
          </a:xfrm>
          <a:prstGeom prst="rect">
            <a:avLst/>
          </a:prstGeom>
          <a:ln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КОРЕНЬ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0" name="CustomShape 4"/>
          <p:cNvSpPr/>
          <p:nvPr/>
        </p:nvSpPr>
        <p:spPr>
          <a:xfrm>
            <a:off x="2268360" y="3068640"/>
            <a:ext cx="4891320" cy="642960"/>
          </a:xfrm>
          <a:prstGeom prst="rect">
            <a:avLst/>
          </a:prstGeom>
          <a:ln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ЛИТЕРАТУРА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1" name="CustomShape 5"/>
          <p:cNvSpPr/>
          <p:nvPr/>
        </p:nvSpPr>
        <p:spPr>
          <a:xfrm>
            <a:off x="2473200" y="4292640"/>
            <a:ext cx="4532400" cy="644760"/>
          </a:xfrm>
          <a:prstGeom prst="rect">
            <a:avLst/>
          </a:prstGeom>
          <a:ln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УРАВНЕНИЕ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2" name="CustomShape 6"/>
          <p:cNvSpPr/>
          <p:nvPr/>
        </p:nvSpPr>
        <p:spPr>
          <a:xfrm rot="9000">
            <a:off x="1833840" y="5452560"/>
            <a:ext cx="5827680" cy="642960"/>
          </a:xfrm>
          <a:prstGeom prst="rect">
            <a:avLst/>
          </a:prstGeom>
          <a:ln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НЕИЗВЕСТНАЯ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CustomShape 7"/>
          <p:cNvSpPr/>
          <p:nvPr/>
        </p:nvSpPr>
        <p:spPr>
          <a:xfrm>
            <a:off x="2700360" y="2781360"/>
            <a:ext cx="4027680" cy="1219320"/>
          </a:xfrm>
          <a:prstGeom prst="mathMultiply">
            <a:avLst>
              <a:gd name="adj1" fmla="val 23520"/>
            </a:avLst>
          </a:prstGeom>
          <a:solidFill>
            <a:srgbClr val="ff0000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 transition="out">
                                      <p:cBhvr additive="repl">
                                        <p:cTn id="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nodeType="withEffect" fill="hold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 transition="out">
                                      <p:cBhvr additive="repl">
                                        <p:cTn id="1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nodeType="withEffect" fill="hold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 transition="out">
                                      <p:cBhvr additive="repl">
                                        <p:cTn id="1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nodeType="withEffect" fill="hold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 transition="out">
                                      <p:cBhvr additive="repl">
                                        <p:cTn id="1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Рисунок 1" descr=""/>
          <p:cNvPicPr/>
          <p:nvPr/>
        </p:nvPicPr>
        <p:blipFill>
          <a:blip r:embed="rId1"/>
          <a:stretch/>
        </p:blipFill>
        <p:spPr>
          <a:xfrm>
            <a:off x="0" y="2160"/>
            <a:ext cx="9139320" cy="6853320"/>
          </a:xfrm>
          <a:prstGeom prst="rect">
            <a:avLst/>
          </a:prstGeom>
          <a:ln w="9360">
            <a:noFill/>
          </a:ln>
        </p:spPr>
      </p:pic>
      <p:sp>
        <p:nvSpPr>
          <p:cNvPr id="165" name="CustomShape 1"/>
          <p:cNvSpPr/>
          <p:nvPr/>
        </p:nvSpPr>
        <p:spPr>
          <a:xfrm>
            <a:off x="899640" y="189000"/>
            <a:ext cx="8239680" cy="1722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40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На какие две группы можно разделить?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66" name="Рисунок 7" descr=""/>
          <p:cNvPicPr/>
          <p:nvPr/>
        </p:nvPicPr>
        <p:blipFill>
          <a:blip r:embed="rId2"/>
          <a:srcRect l="9809" t="1934" r="40474" b="3585"/>
          <a:stretch/>
        </p:blipFill>
        <p:spPr>
          <a:xfrm>
            <a:off x="1138320" y="3284640"/>
            <a:ext cx="2319480" cy="3308400"/>
          </a:xfrm>
          <a:prstGeom prst="rect">
            <a:avLst/>
          </a:prstGeom>
          <a:ln w="9360">
            <a:noFill/>
          </a:ln>
        </p:spPr>
      </p:pic>
      <p:pic>
        <p:nvPicPr>
          <p:cNvPr id="167" name="Рисунок 8" descr=""/>
          <p:cNvPicPr/>
          <p:nvPr/>
        </p:nvPicPr>
        <p:blipFill>
          <a:blip r:embed="rId3"/>
          <a:srcRect l="52287" t="50003" r="7144" b="0"/>
          <a:stretch/>
        </p:blipFill>
        <p:spPr>
          <a:xfrm>
            <a:off x="5651640" y="4962600"/>
            <a:ext cx="1868400" cy="1727280"/>
          </a:xfrm>
          <a:prstGeom prst="rect">
            <a:avLst/>
          </a:prstGeom>
          <a:ln w="9360">
            <a:noFill/>
          </a:ln>
        </p:spPr>
      </p:pic>
      <p:sp>
        <p:nvSpPr>
          <p:cNvPr id="168" name="CustomShape 2"/>
          <p:cNvSpPr/>
          <p:nvPr/>
        </p:nvSpPr>
        <p:spPr>
          <a:xfrm>
            <a:off x="250920" y="1844640"/>
            <a:ext cx="8564760" cy="4748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1) 5( x – 3) = 20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2) x + 8 = – 15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3) 75s – 3k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4) 5x = 2x +6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5) a –  4 + b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6) 4b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7) 6m – 1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CustomShape 1"/>
          <p:cNvSpPr/>
          <p:nvPr/>
        </p:nvSpPr>
        <p:spPr>
          <a:xfrm>
            <a:off x="457200" y="274680"/>
            <a:ext cx="8224920" cy="1138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Тема урока 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70" name="Рисунок 2" descr=""/>
          <p:cNvPicPr/>
          <p:nvPr/>
        </p:nvPicPr>
        <p:blipFill>
          <a:blip r:embed="rId1"/>
          <a:stretch/>
        </p:blipFill>
        <p:spPr>
          <a:xfrm>
            <a:off x="0" y="0"/>
            <a:ext cx="9139320" cy="6853320"/>
          </a:xfrm>
          <a:prstGeom prst="rect">
            <a:avLst/>
          </a:prstGeom>
          <a:ln w="9360">
            <a:noFill/>
          </a:ln>
        </p:spPr>
      </p:pic>
      <p:sp>
        <p:nvSpPr>
          <p:cNvPr id="171" name="CustomShape 2"/>
          <p:cNvSpPr/>
          <p:nvPr/>
        </p:nvSpPr>
        <p:spPr>
          <a:xfrm>
            <a:off x="3890160" y="1548720"/>
            <a:ext cx="4747680" cy="228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7200" spc="15" strike="noStrike">
                <a:solidFill>
                  <a:srgbClr val="e0322d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Решение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7200" spc="15" strike="noStrike">
                <a:solidFill>
                  <a:srgbClr val="e0322d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уравнений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2" name="CustomShape 3"/>
          <p:cNvSpPr/>
          <p:nvPr/>
        </p:nvSpPr>
        <p:spPr>
          <a:xfrm>
            <a:off x="4788000" y="1268640"/>
            <a:ext cx="3019680" cy="57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Тема урока: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>
                <p:childTnLst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out">
                                      <p:cBhvr additive="repl">
                                        <p:cTn id="29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CustomShape 1"/>
          <p:cNvSpPr/>
          <p:nvPr/>
        </p:nvSpPr>
        <p:spPr>
          <a:xfrm>
            <a:off x="457200" y="274680"/>
            <a:ext cx="8224920" cy="11383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40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Вспомни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74" name="Рисунок 4" descr=""/>
          <p:cNvPicPr/>
          <p:nvPr/>
        </p:nvPicPr>
        <p:blipFill>
          <a:blip r:embed="rId1"/>
          <a:stretch/>
        </p:blipFill>
        <p:spPr>
          <a:xfrm>
            <a:off x="-108000" y="0"/>
            <a:ext cx="9247320" cy="6853320"/>
          </a:xfrm>
          <a:prstGeom prst="rect">
            <a:avLst/>
          </a:prstGeom>
          <a:ln w="9360">
            <a:noFill/>
          </a:ln>
        </p:spPr>
      </p:pic>
      <p:pic>
        <p:nvPicPr>
          <p:cNvPr id="175" name="Заголовок 1" descr=""/>
          <p:cNvPicPr/>
          <p:nvPr/>
        </p:nvPicPr>
        <p:blipFill>
          <a:blip r:embed="rId2"/>
          <a:stretch/>
        </p:blipFill>
        <p:spPr>
          <a:xfrm>
            <a:off x="-973080" y="549360"/>
            <a:ext cx="8237520" cy="1154160"/>
          </a:xfrm>
          <a:prstGeom prst="rect">
            <a:avLst/>
          </a:prstGeom>
          <a:ln>
            <a:noFill/>
          </a:ln>
        </p:spPr>
      </p:pic>
      <p:sp>
        <p:nvSpPr>
          <p:cNvPr id="176" name="CustomShape 2"/>
          <p:cNvSpPr/>
          <p:nvPr/>
        </p:nvSpPr>
        <p:spPr>
          <a:xfrm>
            <a:off x="1619280" y="1484280"/>
            <a:ext cx="5324400" cy="485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38400" algn="ctr">
              <a:lnSpc>
                <a:spcPct val="100000"/>
              </a:lnSpc>
            </a:pPr>
            <a:r>
              <a:rPr b="1" i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Что называется уравнением ?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r>
              <a:rPr b="1" i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Что называется корнем уравнения?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r>
              <a:rPr b="1" i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Что значит решить уравнение?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30" dur="indefinite" restart="never" nodeType="tmRoot">
          <p:childTnLst>
            <p:seq>
              <p:cTn id="31" dur="indefinite" nodeType="mainSeq"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6" dur="1000"/>
                                        <p:tgtEl>
                                          <p:spTgt spid="176">
                                            <p:txEl>
                                              <p:p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76">
                                            <p:txEl>
                                              <p:p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1000" fill="hold"/>
                                        <p:tgtEl>
                                          <p:spTgt spid="176">
                                            <p:txEl>
                                              <p:p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3" dur="1000"/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1000" fill="hold"/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0" dur="1000"/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1" dur="1000" fill="hold"/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1000" fill="hold"/>
                                        <p:tgtEl>
                                          <p:spTgt spid="176">
                                            <p:txEl>
                                              <p:pRg st="9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Рисунок 1" descr=""/>
          <p:cNvPicPr/>
          <p:nvPr/>
        </p:nvPicPr>
        <p:blipFill>
          <a:blip r:embed="rId1"/>
          <a:stretch/>
        </p:blipFill>
        <p:spPr>
          <a:xfrm>
            <a:off x="-792000" y="-88200"/>
            <a:ext cx="10409760" cy="7213320"/>
          </a:xfrm>
          <a:prstGeom prst="rect">
            <a:avLst/>
          </a:prstGeom>
          <a:ln w="9360">
            <a:noFill/>
          </a:ln>
        </p:spPr>
      </p:pic>
      <p:sp>
        <p:nvSpPr>
          <p:cNvPr id="178" name="CustomShape 1"/>
          <p:cNvSpPr/>
          <p:nvPr/>
        </p:nvSpPr>
        <p:spPr>
          <a:xfrm>
            <a:off x="457200" y="274680"/>
            <a:ext cx="8224920" cy="11383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9" name="CustomShape 2"/>
          <p:cNvSpPr/>
          <p:nvPr/>
        </p:nvSpPr>
        <p:spPr>
          <a:xfrm>
            <a:off x="395280" y="1268280"/>
            <a:ext cx="8286840" cy="485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АЛГОРИТМ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1. Раскрыть скобки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2. Перенести известные и неизвестные слагаемые. МЕНЯЕМ ЗНАК!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3. Привести подобные слагаемые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4. Найти корень уравнения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5. Записать ответ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          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632523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38400"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53" dur="indefinite" restart="never" nodeType="tmRoot">
          <p:childTnLst>
            <p:seq>
              <p:cTn id="5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Рисунок 1" descr=""/>
          <p:cNvPicPr/>
          <p:nvPr/>
        </p:nvPicPr>
        <p:blipFill>
          <a:blip r:embed="rId1"/>
          <a:stretch/>
        </p:blipFill>
        <p:spPr>
          <a:xfrm>
            <a:off x="0" y="0"/>
            <a:ext cx="9139320" cy="6853320"/>
          </a:xfrm>
          <a:prstGeom prst="rect">
            <a:avLst/>
          </a:prstGeom>
          <a:ln w="9360">
            <a:noFill/>
          </a:ln>
        </p:spPr>
      </p:pic>
      <p:sp>
        <p:nvSpPr>
          <p:cNvPr id="181" name="CustomShape 1"/>
          <p:cNvSpPr/>
          <p:nvPr/>
        </p:nvSpPr>
        <p:spPr>
          <a:xfrm>
            <a:off x="457200" y="274680"/>
            <a:ext cx="8224920" cy="11383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40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Решите устно уравнения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82" name="Заголовок 1" descr=""/>
          <p:cNvPicPr/>
          <p:nvPr/>
        </p:nvPicPr>
        <p:blipFill>
          <a:blip r:embed="rId2"/>
          <a:stretch/>
        </p:blipFill>
        <p:spPr>
          <a:xfrm>
            <a:off x="450720" y="268200"/>
            <a:ext cx="8237520" cy="1154160"/>
          </a:xfrm>
          <a:prstGeom prst="rect">
            <a:avLst/>
          </a:prstGeom>
          <a:ln>
            <a:noFill/>
          </a:ln>
        </p:spPr>
      </p:pic>
      <p:sp>
        <p:nvSpPr>
          <p:cNvPr id="183" name="CustomShape 2"/>
          <p:cNvSpPr/>
          <p:nvPr/>
        </p:nvSpPr>
        <p:spPr>
          <a:xfrm>
            <a:off x="395280" y="1268280"/>
            <a:ext cx="8564760" cy="5324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                                       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                                          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aphicFrame>
        <p:nvGraphicFramePr>
          <p:cNvPr id="184" name="Table 3"/>
          <p:cNvGraphicFramePr/>
          <p:nvPr/>
        </p:nvGraphicFramePr>
        <p:xfrm>
          <a:off x="179280" y="1197000"/>
          <a:ext cx="8856000" cy="3528360"/>
        </p:xfrm>
        <a:graphic>
          <a:graphicData uri="http://schemas.openxmlformats.org/drawingml/2006/table">
            <a:tbl>
              <a:tblPr/>
              <a:tblGrid>
                <a:gridCol w="4429080"/>
                <a:gridCol w="4427280"/>
              </a:tblGrid>
              <a:tr h="352872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3x = 15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15 – x = 8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16000" indent="-212040" algn="ctr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lain" startAt="10"/>
                      </a:pP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+ x =186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6x – 14 = 4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 </a:t>
                      </a: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49 - x = 0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3600" spc="-1" strike="noStrike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x : 3 = 12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noFill/>
                  </a:tcPr>
                </a:tc>
              </a:tr>
            </a:tbl>
          </a:graphicData>
        </a:graphic>
      </p:graphicFrame>
      <p:pic>
        <p:nvPicPr>
          <p:cNvPr id="185" name="Рисунок 6" descr=""/>
          <p:cNvPicPr/>
          <p:nvPr/>
        </p:nvPicPr>
        <p:blipFill>
          <a:blip r:embed="rId3"/>
          <a:stretch/>
        </p:blipFill>
        <p:spPr>
          <a:xfrm>
            <a:off x="3419640" y="3573360"/>
            <a:ext cx="3043440" cy="299736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55" dur="indefinite" restart="never" nodeType="tmRoot">
          <p:childTnLst>
            <p:seq>
              <p:cTn id="5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CustomShape 1"/>
          <p:cNvSpPr/>
          <p:nvPr/>
        </p:nvSpPr>
        <p:spPr>
          <a:xfrm>
            <a:off x="457200" y="261000"/>
            <a:ext cx="7345440" cy="99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ru-RU" sz="399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Задача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7" name="CustomShape 2"/>
          <p:cNvSpPr/>
          <p:nvPr/>
        </p:nvSpPr>
        <p:spPr>
          <a:xfrm>
            <a:off x="457200" y="1654560"/>
            <a:ext cx="8227080" cy="3974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b="0" i="1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 </a:t>
            </a:r>
            <a:r>
              <a:rPr b="0" i="1" lang="ru-RU" sz="4000" spc="-1" strike="noStrike">
                <a:solidFill>
                  <a:srgbClr val="00008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Одно число в два раза больше другого. Если большее из этих чисел умножить на два, а меньшее умножить на четыре, то их сумма будет равна 48. Найдите эти числа.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ransition spd="med">
    <p:push dir="d"/>
  </p:transition>
  <p:timing>
    <p:tnLst>
      <p:par>
        <p:cTn id="57" dur="indefinite" restart="never" nodeType="tmRoot">
          <p:childTnLst>
            <p:seq>
              <p:cTn id="5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CustomShape 1"/>
          <p:cNvSpPr/>
          <p:nvPr/>
        </p:nvSpPr>
        <p:spPr>
          <a:xfrm>
            <a:off x="301680" y="228600"/>
            <a:ext cx="8533440" cy="75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ctr">
              <a:lnSpc>
                <a:spcPct val="100000"/>
              </a:lnSpc>
            </a:pPr>
            <a:r>
              <a:rPr b="0" lang="ru-RU" sz="3300" spc="-1" strike="noStrike">
                <a:solidFill>
                  <a:srgbClr val="7b9899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Алгоритм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9" name="CustomShape 2"/>
          <p:cNvSpPr/>
          <p:nvPr/>
        </p:nvSpPr>
        <p:spPr>
          <a:xfrm>
            <a:off x="301680" y="1527120"/>
            <a:ext cx="8502840" cy="457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1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Алгоритм решения задач с помощью составления уравнения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000000"/>
              </a:buClr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При решении задач с помощью уравнения поступают следующим образом: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Внимательно читают условие задачи.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Обозначают неизвестную величину переменной (чаще - меньшую величину).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Составляют уравнение по условию задачи.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Решают уравнение.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Отвечают на вопрос задачи.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240">
              <a:lnSpc>
                <a:spcPct val="100000"/>
              </a:lnSpc>
              <a:buClr>
                <a:srgbClr val="d16349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eorgia"/>
                <a:ea typeface="DejaVu Sans"/>
              </a:rPr>
              <a:t>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59" dur="indefinite" restart="never" nodeType="tmRoot">
          <p:childTnLst>
            <p:seq>
              <p:cTn id="6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457200" y="261000"/>
            <a:ext cx="7345440" cy="99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ru-RU" sz="399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Составим уравнение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1" name="CustomShape 2"/>
          <p:cNvSpPr/>
          <p:nvPr/>
        </p:nvSpPr>
        <p:spPr>
          <a:xfrm>
            <a:off x="457200" y="1654560"/>
            <a:ext cx="8227080" cy="3974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Пусть х- первое число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Тогда 2х- второе число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По условию задачи имеем: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2х*2+4х =48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Решим это уравнение 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4х+4х= 48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</a:t>
            </a: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8х=48  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</a:t>
            </a: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х=6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2х=2*6=12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14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Ответ: 6 и 12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ransition spd="med">
    <p:push dir="d"/>
  </p:transition>
  <p:timing>
    <p:tnLst>
      <p:par>
        <p:cTn id="61" dur="indefinite" restart="never" nodeType="tmRoot">
          <p:childTnLst>
            <p:seq>
              <p:cTn id="6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extShape 1"/>
          <p:cNvSpPr txBox="1"/>
          <p:nvPr/>
        </p:nvSpPr>
        <p:spPr>
          <a:xfrm>
            <a:off x="0" y="1500120"/>
            <a:ext cx="7920000" cy="4647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Задание на дом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: </a:t>
            </a:r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b="1" lang="ru-RU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1)    </a:t>
            </a:r>
            <a:r>
              <a:rPr b="1" lang="ru-RU" sz="2600" spc="-1" strike="noStrike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№ 651 стр.127 .</a:t>
            </a:r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b="1" lang="ru-RU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(задача из «Арифметики» Л.Ф.Магницкого»)</a:t>
            </a:r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b="1" lang="ru-RU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Учебник Математика 6 класс.С.М. Никольский, М.К.Потапов.</a:t>
            </a:r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b="1" lang="ru-RU" sz="2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2)  Составить и решить задачу с помощью уравнения.</a:t>
            </a:r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ransition spd="med">
    <p:push dir="d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39320" cy="6853320"/>
          </a:xfrm>
          <a:prstGeom prst="rect">
            <a:avLst/>
          </a:prstGeom>
          <a:ln w="9360">
            <a:noFill/>
          </a:ln>
        </p:spPr>
      </p:pic>
      <p:pic>
        <p:nvPicPr>
          <p:cNvPr id="194" name="Рисунок 5" descr=""/>
          <p:cNvPicPr/>
          <p:nvPr/>
        </p:nvPicPr>
        <p:blipFill>
          <a:blip r:embed="rId2"/>
          <a:srcRect l="24602" t="0" r="25547" b="77169"/>
          <a:stretch/>
        </p:blipFill>
        <p:spPr>
          <a:xfrm>
            <a:off x="3276720" y="309600"/>
            <a:ext cx="4243320" cy="1366920"/>
          </a:xfrm>
          <a:prstGeom prst="rect">
            <a:avLst/>
          </a:prstGeom>
          <a:ln w="9360">
            <a:noFill/>
          </a:ln>
        </p:spPr>
      </p:pic>
      <p:sp>
        <p:nvSpPr>
          <p:cNvPr id="195" name="CustomShape 1"/>
          <p:cNvSpPr/>
          <p:nvPr/>
        </p:nvSpPr>
        <p:spPr>
          <a:xfrm>
            <a:off x="1116000" y="2060640"/>
            <a:ext cx="7699320" cy="4532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90000"/>
              </a:lnSpc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b="1" lang="ru-RU" sz="8800" spc="-1" strike="noStrike">
                <a:solidFill>
                  <a:srgbClr val="a50021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Спасибо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90000"/>
              </a:lnSpc>
            </a:pPr>
            <a:r>
              <a:rPr b="1" lang="ru-RU" sz="8800" spc="-1" strike="noStrike">
                <a:solidFill>
                  <a:srgbClr val="a50021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        </a:t>
            </a:r>
            <a:r>
              <a:rPr b="1" lang="ru-RU" sz="8800" spc="-1" strike="noStrike">
                <a:solidFill>
                  <a:srgbClr val="a50021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за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90000"/>
              </a:lnSpc>
            </a:pPr>
            <a:r>
              <a:rPr b="1" lang="ru-RU" sz="8800" spc="-1" strike="noStrike">
                <a:solidFill>
                  <a:srgbClr val="a50021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             </a:t>
            </a:r>
            <a:r>
              <a:rPr b="1" lang="ru-RU" sz="8800" spc="-1" strike="noStrike">
                <a:solidFill>
                  <a:srgbClr val="a50021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урок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63" dur="indefinite" restart="never" nodeType="tmRoot">
          <p:childTnLst>
            <p:seq>
              <p:cTn id="6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1216</TotalTime>
  <Application>LibreOffice/5.2.2.2$Windows_x86 LibreOffice_project/8f96e87c890bf8fa77463cd4b640a2312823f3ad</Application>
  <Words>423</Words>
  <Paragraphs>94</Paragraphs>
  <Company>Reanimator Extreme Edition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2015-12-13T16:58:21Z</dcterms:created>
  <dc:creator>Юлия Сергеевна</dc:creator>
  <dc:description/>
  <dc:language>ru-RU</dc:language>
  <cp:lastModifiedBy/>
  <dcterms:modified xsi:type="dcterms:W3CDTF">2019-02-03T19:19:21Z</dcterms:modified>
  <cp:revision>222</cp:revision>
  <dc:subject/>
  <dc:title>На какие две группы можно разделить?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Reanimator Extreme Edition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22</vt:i4>
  </property>
</Properties>
</file>