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6" r:id="rId1"/>
  </p:sldMasterIdLst>
  <p:notesMasterIdLst>
    <p:notesMasterId r:id="rId34"/>
  </p:notesMasterIdLst>
  <p:sldIdLst>
    <p:sldId id="296" r:id="rId2"/>
    <p:sldId id="270" r:id="rId3"/>
    <p:sldId id="257" r:id="rId4"/>
    <p:sldId id="290" r:id="rId5"/>
    <p:sldId id="291" r:id="rId6"/>
    <p:sldId id="292" r:id="rId7"/>
    <p:sldId id="293" r:id="rId8"/>
    <p:sldId id="294" r:id="rId9"/>
    <p:sldId id="282" r:id="rId10"/>
    <p:sldId id="283" r:id="rId11"/>
    <p:sldId id="262" r:id="rId12"/>
    <p:sldId id="263" r:id="rId13"/>
    <p:sldId id="264" r:id="rId14"/>
    <p:sldId id="265" r:id="rId15"/>
    <p:sldId id="295" r:id="rId16"/>
    <p:sldId id="284" r:id="rId17"/>
    <p:sldId id="297" r:id="rId18"/>
    <p:sldId id="288" r:id="rId19"/>
    <p:sldId id="266" r:id="rId20"/>
    <p:sldId id="267" r:id="rId21"/>
    <p:sldId id="273" r:id="rId22"/>
    <p:sldId id="285" r:id="rId23"/>
    <p:sldId id="289" r:id="rId24"/>
    <p:sldId id="299" r:id="rId25"/>
    <p:sldId id="286" r:id="rId26"/>
    <p:sldId id="287" r:id="rId27"/>
    <p:sldId id="300" r:id="rId28"/>
    <p:sldId id="268" r:id="rId29"/>
    <p:sldId id="269" r:id="rId30"/>
    <p:sldId id="298" r:id="rId31"/>
    <p:sldId id="279" r:id="rId32"/>
    <p:sldId id="281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20DBB-4A56-4F43-83C6-1030256F0609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FC6B73-3DC0-49DF-A629-3DCB665AB0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878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4EC62C4-2427-4CAF-A1AC-761378F5F496}" type="datetimeFigureOut">
              <a:rPr lang="ru-RU" smtClean="0"/>
              <a:t>22.02.2016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6A488EF-A678-4550-A421-EE9CD32D98F3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77" r:id="rId1"/>
    <p:sldLayoutId id="2147484178" r:id="rId2"/>
    <p:sldLayoutId id="2147484179" r:id="rId3"/>
    <p:sldLayoutId id="2147484180" r:id="rId4"/>
    <p:sldLayoutId id="2147484181" r:id="rId5"/>
    <p:sldLayoutId id="2147484182" r:id="rId6"/>
    <p:sldLayoutId id="2147484183" r:id="rId7"/>
    <p:sldLayoutId id="2147484184" r:id="rId8"/>
    <p:sldLayoutId id="2147484185" r:id="rId9"/>
    <p:sldLayoutId id="2147484186" r:id="rId10"/>
    <p:sldLayoutId id="214748418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51920" y="5157192"/>
            <a:ext cx="4968552" cy="1368152"/>
          </a:xfrm>
        </p:spPr>
        <p:txBody>
          <a:bodyPr>
            <a:noAutofit/>
          </a:bodyPr>
          <a:lstStyle/>
          <a:p>
            <a:pPr marL="108000">
              <a:spcBef>
                <a:spcPts val="0"/>
              </a:spcBef>
            </a:pPr>
            <a:r>
              <a:rPr lang="ru-RU" dirty="0" smtClean="0"/>
              <a:t>Выполнила  </a:t>
            </a:r>
            <a:r>
              <a:rPr lang="en-US" dirty="0" smtClean="0"/>
              <a:t>:  </a:t>
            </a:r>
            <a:r>
              <a:rPr lang="ru-RU" dirty="0" smtClean="0"/>
              <a:t>Асанова   Э.Л. , учитель начальных классов               МКОУ «Бахчисарайская СОШ №1»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38328"/>
            <a:ext cx="8208912" cy="4818864"/>
          </a:xfrm>
        </p:spPr>
        <p:txBody>
          <a:bodyPr>
            <a:normAutofit/>
          </a:bodyPr>
          <a:lstStyle/>
          <a:p>
            <a:r>
              <a:rPr lang="ru-RU" sz="6000" b="1" dirty="0">
                <a:solidFill>
                  <a:srgbClr val="002060"/>
                </a:solidFill>
              </a:rPr>
              <a:t>Применение современных образовательных технологий на уроках </a:t>
            </a:r>
            <a:r>
              <a:rPr lang="ru-RU" sz="6000" b="1" dirty="0" smtClean="0">
                <a:solidFill>
                  <a:srgbClr val="002060"/>
                </a:solidFill>
              </a:rPr>
              <a:t>      в </a:t>
            </a:r>
            <a:r>
              <a:rPr lang="ru-RU" sz="6000" b="1" dirty="0">
                <a:solidFill>
                  <a:srgbClr val="002060"/>
                </a:solidFill>
              </a:rPr>
              <a:t>начальной школе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9912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260648"/>
            <a:ext cx="8496943" cy="619268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899110" y="2204864"/>
            <a:ext cx="5472608" cy="20882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Педагогические технологии на основе активизации и интенсификации деятельности учащихся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87242" y="539661"/>
            <a:ext cx="3096344" cy="1008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/>
              <a:t>Проектно-исследовательская  технология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27584" y="4699992"/>
            <a:ext cx="2736304" cy="117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 smtClean="0"/>
              <a:t>       Игровые </a:t>
            </a:r>
            <a:r>
              <a:rPr lang="ru-RU" sz="2400" dirty="0"/>
              <a:t>технологии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24128" y="4699992"/>
            <a:ext cx="2736304" cy="1177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 smtClean="0"/>
              <a:t>     Проблемное   обучение</a:t>
            </a:r>
            <a:endParaRPr lang="ru-RU" sz="24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1899110" y="3933055"/>
            <a:ext cx="484632" cy="504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792517" y="3933055"/>
            <a:ext cx="484632" cy="50405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4400241" y="1705358"/>
            <a:ext cx="484632" cy="35420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3597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 smtClean="0">
                <a:solidFill>
                  <a:srgbClr val="002060"/>
                </a:solidFill>
              </a:rPr>
              <a:t>                      </a:t>
            </a:r>
            <a:r>
              <a:rPr lang="ru-RU" sz="4400" b="1" dirty="0" smtClean="0">
                <a:solidFill>
                  <a:srgbClr val="002060"/>
                </a:solidFill>
              </a:rPr>
              <a:t>Виды проектов</a:t>
            </a:r>
            <a:r>
              <a:rPr lang="en-US" sz="4400" b="1" dirty="0" smtClean="0">
                <a:solidFill>
                  <a:srgbClr val="002060"/>
                </a:solidFill>
              </a:rPr>
              <a:t>:</a:t>
            </a:r>
          </a:p>
          <a:p>
            <a:pPr marL="0" indent="0"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           </a:t>
            </a:r>
            <a:r>
              <a:rPr lang="ru-RU" sz="4400" dirty="0" smtClean="0">
                <a:solidFill>
                  <a:srgbClr val="002060"/>
                </a:solidFill>
              </a:rPr>
              <a:t>практико-ориентированный</a:t>
            </a:r>
            <a:r>
              <a:rPr lang="en-US" sz="44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</a:rPr>
              <a:t>      </a:t>
            </a:r>
            <a:r>
              <a:rPr lang="ru-RU" sz="4400" dirty="0" smtClean="0">
                <a:solidFill>
                  <a:srgbClr val="002060"/>
                </a:solidFill>
              </a:rPr>
              <a:t>исследовательский</a:t>
            </a:r>
            <a:r>
              <a:rPr lang="en-US" sz="4400" dirty="0" smtClean="0">
                <a:solidFill>
                  <a:srgbClr val="002060"/>
                </a:solidFill>
              </a:rPr>
              <a:t>;</a:t>
            </a:r>
            <a:r>
              <a:rPr lang="ru-RU" sz="44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      информационный</a:t>
            </a:r>
            <a:r>
              <a:rPr lang="en-US" sz="44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sz="4400" dirty="0" smtClean="0">
                <a:solidFill>
                  <a:srgbClr val="002060"/>
                </a:solidFill>
              </a:rPr>
              <a:t>      творческий</a:t>
            </a:r>
            <a:r>
              <a:rPr lang="en-US" sz="4400" dirty="0" smtClean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en-US" sz="4400" dirty="0" smtClean="0">
                <a:solidFill>
                  <a:srgbClr val="002060"/>
                </a:solidFill>
              </a:rPr>
              <a:t>  </a:t>
            </a:r>
            <a:r>
              <a:rPr lang="ru-RU" sz="4400" dirty="0" smtClean="0">
                <a:solidFill>
                  <a:srgbClr val="002060"/>
                </a:solidFill>
              </a:rPr>
              <a:t>    ролевой.</a:t>
            </a:r>
          </a:p>
          <a:p>
            <a:pPr marL="0" indent="0">
              <a:buNone/>
            </a:pPr>
            <a:endParaRPr lang="ru-RU" sz="2400" dirty="0" smtClean="0"/>
          </a:p>
          <a:p>
            <a:pPr>
              <a:buFontTx/>
              <a:buChar char="-"/>
            </a:pP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002060"/>
                </a:solidFill>
              </a:rPr>
              <a:t>Метод проектов </a:t>
            </a:r>
            <a:endParaRPr lang="ru-RU" sz="6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785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229600" cy="61206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1.  Рефлексивные умения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Умение осмыслить задачу , для решения которой недостаточно знаний</a:t>
            </a:r>
            <a:r>
              <a:rPr lang="en-US" sz="28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Умение отвечать на вопрос</a:t>
            </a:r>
            <a:r>
              <a:rPr lang="en-US" sz="2800" dirty="0">
                <a:solidFill>
                  <a:srgbClr val="002060"/>
                </a:solidFill>
              </a:rPr>
              <a:t> </a:t>
            </a:r>
            <a:r>
              <a:rPr lang="en-US" sz="2800" dirty="0" smtClean="0">
                <a:solidFill>
                  <a:srgbClr val="002060"/>
                </a:solidFill>
              </a:rPr>
              <a:t>: </a:t>
            </a:r>
            <a:r>
              <a:rPr lang="ru-RU" sz="2800" dirty="0" smtClean="0">
                <a:solidFill>
                  <a:srgbClr val="002060"/>
                </a:solidFill>
              </a:rPr>
              <a:t>«Чему нужно научиться для решения поставленной задачи</a:t>
            </a:r>
            <a:r>
              <a:rPr lang="en-US" sz="2800" dirty="0" smtClean="0">
                <a:solidFill>
                  <a:srgbClr val="002060"/>
                </a:solidFill>
              </a:rPr>
              <a:t>?</a:t>
            </a:r>
            <a:r>
              <a:rPr lang="ru-RU" sz="2800" dirty="0" smtClean="0">
                <a:solidFill>
                  <a:srgbClr val="002060"/>
                </a:solidFill>
              </a:rPr>
              <a:t>»</a:t>
            </a:r>
            <a:r>
              <a:rPr lang="ru-RU" sz="2800" dirty="0">
                <a:solidFill>
                  <a:srgbClr val="002060"/>
                </a:solidFill>
              </a:rPr>
              <a:t>.</a:t>
            </a:r>
            <a:endParaRPr lang="en-US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2. Поисковые (исследовательские) умения</a:t>
            </a:r>
            <a:endParaRPr lang="en-US" sz="2800" b="1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Умение самостоятельно продумать способ действия , который поможет решить поставленную задачу</a:t>
            </a:r>
            <a:r>
              <a:rPr lang="en-US" sz="28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Умение самостоятельно найти недостающую информацию в информационном поле</a:t>
            </a:r>
            <a:r>
              <a:rPr lang="en-US" sz="2800" dirty="0" smtClean="0">
                <a:solidFill>
                  <a:srgbClr val="002060"/>
                </a:solidFill>
              </a:rPr>
              <a:t>;</a:t>
            </a:r>
            <a:endParaRPr lang="ru-RU" sz="2800" dirty="0" smtClean="0">
              <a:solidFill>
                <a:srgbClr val="002060"/>
              </a:solidFill>
            </a:endParaRPr>
          </a:p>
          <a:p>
            <a:r>
              <a:rPr lang="ru-RU" sz="2800" dirty="0" smtClean="0">
                <a:solidFill>
                  <a:srgbClr val="002060"/>
                </a:solidFill>
              </a:rPr>
              <a:t>Умение запросить недостающую информацию у учителя или родителей</a:t>
            </a:r>
            <a:r>
              <a:rPr lang="en-US" sz="2800" dirty="0">
                <a:solidFill>
                  <a:srgbClr val="002060"/>
                </a:solidFill>
              </a:rPr>
              <a:t>.</a:t>
            </a:r>
            <a:endParaRPr lang="ru-RU" sz="2800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9519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343655"/>
            <a:ext cx="8208912" cy="4397713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rgbClr val="002060"/>
                </a:solidFill>
              </a:rPr>
              <a:t>Умение коллективного планирования 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  <a:r>
              <a:rPr lang="ru-RU" sz="3000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взаимодействовать в группе с товарищами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  <a:endParaRPr lang="ru-RU" sz="3000" dirty="0" smtClean="0">
              <a:solidFill>
                <a:srgbClr val="002060"/>
              </a:solidFill>
            </a:endParaRP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находить и исправлять ошибки в работе других участников группы</a:t>
            </a:r>
            <a:r>
              <a:rPr lang="ru-RU" sz="3000" dirty="0">
                <a:solidFill>
                  <a:srgbClr val="002060"/>
                </a:solidFill>
              </a:rPr>
              <a:t>.</a:t>
            </a:r>
            <a:endParaRPr lang="en-US" sz="3000" dirty="0" smtClean="0">
              <a:solidFill>
                <a:srgbClr val="002060"/>
              </a:solidFill>
            </a:endParaRPr>
          </a:p>
          <a:p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3528" y="404663"/>
            <a:ext cx="80648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rgbClr val="002060"/>
                </a:solidFill>
              </a:rPr>
              <a:t>3. Навыки оценочной самостоятельности.</a:t>
            </a:r>
          </a:p>
          <a:p>
            <a:endParaRPr lang="ru-RU" sz="3000" b="1" dirty="0" smtClean="0">
              <a:solidFill>
                <a:srgbClr val="002060"/>
              </a:solidFill>
            </a:endParaRPr>
          </a:p>
          <a:p>
            <a:r>
              <a:rPr lang="ru-RU" sz="3000" b="1" dirty="0" smtClean="0">
                <a:solidFill>
                  <a:srgbClr val="002060"/>
                </a:solidFill>
              </a:rPr>
              <a:t>4. Умения и навыки работы в сотрудничестве.</a:t>
            </a:r>
            <a:endParaRPr lang="ru-RU" sz="3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231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229600" cy="4896544"/>
          </a:xfrm>
        </p:spPr>
        <p:txBody>
          <a:bodyPr>
            <a:normAutofit/>
          </a:bodyPr>
          <a:lstStyle/>
          <a:p>
            <a:r>
              <a:rPr lang="ru-RU" sz="3000" dirty="0" smtClean="0">
                <a:solidFill>
                  <a:srgbClr val="002060"/>
                </a:solidFill>
              </a:rPr>
              <a:t>Умение инициировать учебное взаимодействие со взрослыми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отстаивать свою точку зрения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находить компромисс. </a:t>
            </a:r>
          </a:p>
          <a:p>
            <a:pPr marL="0" indent="0">
              <a:buNone/>
            </a:pPr>
            <a:r>
              <a:rPr lang="ru-RU" sz="3000" dirty="0" smtClean="0">
                <a:solidFill>
                  <a:srgbClr val="002060"/>
                </a:solidFill>
              </a:rPr>
              <a:t> </a:t>
            </a:r>
            <a:r>
              <a:rPr lang="ru-RU" sz="3000" b="1" dirty="0" smtClean="0">
                <a:solidFill>
                  <a:srgbClr val="002060"/>
                </a:solidFill>
              </a:rPr>
              <a:t>6. Презентационные умения и навыки</a:t>
            </a:r>
            <a:endParaRPr lang="ru-RU" sz="3000" b="1" dirty="0">
              <a:solidFill>
                <a:srgbClr val="002060"/>
              </a:solidFill>
            </a:endParaRPr>
          </a:p>
          <a:p>
            <a:r>
              <a:rPr lang="ru-RU" sz="3000" dirty="0" smtClean="0">
                <a:solidFill>
                  <a:srgbClr val="002060"/>
                </a:solidFill>
              </a:rPr>
              <a:t>Навыки монологической речи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  <a:endParaRPr lang="ru-RU" sz="3000" dirty="0" smtClean="0">
              <a:solidFill>
                <a:srgbClr val="002060"/>
              </a:solidFill>
            </a:endParaRP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уверенно держать себя во время выступления</a:t>
            </a:r>
            <a:r>
              <a:rPr lang="en-US" sz="3000" dirty="0" smtClean="0">
                <a:solidFill>
                  <a:srgbClr val="002060"/>
                </a:solidFill>
              </a:rPr>
              <a:t>;</a:t>
            </a:r>
            <a:endParaRPr lang="ru-RU" sz="3000" dirty="0" smtClean="0">
              <a:solidFill>
                <a:srgbClr val="002060"/>
              </a:solidFill>
            </a:endParaRPr>
          </a:p>
          <a:p>
            <a:r>
              <a:rPr lang="ru-RU" sz="3000" dirty="0" smtClean="0">
                <a:solidFill>
                  <a:srgbClr val="002060"/>
                </a:solidFill>
              </a:rPr>
              <a:t>Умение презентовать свою работу.</a:t>
            </a:r>
            <a:endParaRPr lang="ru-RU" sz="3000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692696"/>
            <a:ext cx="698477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000" b="1" dirty="0" smtClean="0">
                <a:solidFill>
                  <a:srgbClr val="002060"/>
                </a:solidFill>
              </a:rPr>
              <a:t>5. Коммуникативные умения</a:t>
            </a:r>
            <a:endParaRPr lang="ru-RU" sz="3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35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88640"/>
            <a:ext cx="8784975" cy="626469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    Одной </a:t>
            </a:r>
            <a:r>
              <a:rPr lang="ru-RU" dirty="0"/>
              <a:t>из </a:t>
            </a:r>
            <a:r>
              <a:rPr lang="ru-RU" dirty="0" smtClean="0"/>
              <a:t>технологий</a:t>
            </a:r>
            <a:r>
              <a:rPr lang="ru-RU" dirty="0"/>
              <a:t>, направленных на формирование личностных и </a:t>
            </a:r>
            <a:r>
              <a:rPr lang="ru-RU" dirty="0" err="1"/>
              <a:t>метапредметных</a:t>
            </a:r>
            <a:r>
              <a:rPr lang="ru-RU" dirty="0"/>
              <a:t> результатов, является </a:t>
            </a:r>
            <a:r>
              <a:rPr lang="ru-RU" sz="2800" b="1" dirty="0"/>
              <a:t>проблемно-диалогическая технология</a:t>
            </a:r>
            <a:r>
              <a:rPr lang="ru-RU" dirty="0"/>
              <a:t>. Так, обучение детей целеполаганию,  формулированию темы урока возможно через постановку проблемы. Творческое начало урока, активизация обучающихся к формулированию проблемы, организация работы по совместному поиску её решения – всё это способствуют актуализации знаний. В соответствии с требованиями Стандарта диалог (в данном случае, проблемный диалог) выступает не просто педагогическим методом и формой, но и становится приоритетным принципом образовательного процесса.  </a:t>
            </a:r>
          </a:p>
          <a:p>
            <a:pPr marL="0" indent="0">
              <a:buNone/>
            </a:pPr>
            <a:r>
              <a:rPr lang="ru-RU" dirty="0" smtClean="0"/>
              <a:t>      Ведение </a:t>
            </a:r>
            <a:r>
              <a:rPr lang="ru-RU" dirty="0"/>
              <a:t>проблемного диалога возможно не только на этапе постановки проблемы, но и этапе формирования нового знания. Поиск решения, организованный в форме проблемного диалога, дает возможность творчески переосмысливать имеющиеся у обучающихся знания, применять их в незнакомой ситуации.  Определение школьниками своей позиции; умение аргументировать точку зрения, задавать вопросы, оппонировать, перерабатывать информацию для изложения знания, - все эти действия способствуют достижению </a:t>
            </a:r>
            <a:r>
              <a:rPr lang="ru-RU" b="1" dirty="0"/>
              <a:t>личностных</a:t>
            </a:r>
            <a:r>
              <a:rPr lang="ru-RU" dirty="0"/>
              <a:t> и </a:t>
            </a:r>
            <a:r>
              <a:rPr lang="ru-RU" b="1" dirty="0" err="1"/>
              <a:t>метапредметных</a:t>
            </a:r>
            <a:r>
              <a:rPr lang="ru-RU" dirty="0"/>
              <a:t> результатов, позволяют формировать </a:t>
            </a:r>
            <a:r>
              <a:rPr lang="ru-RU" b="1" dirty="0"/>
              <a:t>регулятивные, коммуникативные, познавательные</a:t>
            </a:r>
            <a:r>
              <a:rPr lang="ru-RU" dirty="0"/>
              <a:t> универсальные учебные действия.</a:t>
            </a:r>
          </a:p>
          <a:p>
            <a:pPr marL="0" indent="0">
              <a:buNone/>
            </a:pPr>
            <a:r>
              <a:rPr lang="ru-RU" b="1" dirty="0" smtClean="0"/>
              <a:t>      </a:t>
            </a:r>
            <a:r>
              <a:rPr lang="ru-RU" dirty="0"/>
              <a:t>Благодаря </a:t>
            </a:r>
            <a:r>
              <a:rPr lang="ru-RU" b="1" dirty="0"/>
              <a:t>проблемному диалогу, </a:t>
            </a:r>
            <a:r>
              <a:rPr lang="ru-RU" dirty="0"/>
              <a:t>на уроке не может быть пассивных детей: все думают и выражают свои мысли. Такой подход к построению урока, когда во главу угла ставится не «информация, транслируемая ученику, а диалог,  складывающийся между педагогом и учеником, между учениками» </a:t>
            </a:r>
            <a:r>
              <a:rPr lang="ru-RU" dirty="0" smtClean="0"/>
              <a:t>, </a:t>
            </a:r>
            <a:r>
              <a:rPr lang="ru-RU" dirty="0"/>
              <a:t>делает процесс обучения более демократичным, ориентированным на обучающихся с разными интересами и способностями.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939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4087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051720" y="1988840"/>
            <a:ext cx="4824536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Педагогические технологии на основе эффективности управления и организации учебного процесса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87824" y="596890"/>
            <a:ext cx="2808312" cy="9599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Информационно-компьютерные технологии 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536" y="4869160"/>
            <a:ext cx="3528392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dirty="0"/>
              <a:t>Технология уровневой дифференциации обучения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08104" y="4869160"/>
            <a:ext cx="3240360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/>
              <a:t>Групповые технологии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1691680" y="4221088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633940" y="4221088"/>
            <a:ext cx="484632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верх 10"/>
          <p:cNvSpPr/>
          <p:nvPr/>
        </p:nvSpPr>
        <p:spPr>
          <a:xfrm>
            <a:off x="4149664" y="1708234"/>
            <a:ext cx="484632" cy="20859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231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640959" cy="6336704"/>
          </a:xfrm>
        </p:spPr>
        <p:txBody>
          <a:bodyPr/>
          <a:lstStyle/>
          <a:p>
            <a:pPr lvl="0">
              <a:buClr>
                <a:srgbClr val="31B6FD"/>
              </a:buClr>
            </a:pPr>
            <a:r>
              <a:rPr lang="ru-RU" sz="2200" dirty="0">
                <a:solidFill>
                  <a:srgbClr val="073E87"/>
                </a:solidFill>
              </a:rPr>
              <a:t>Стандартами предусмотрено формирование </a:t>
            </a:r>
            <a:r>
              <a:rPr lang="ru-RU" b="1" dirty="0">
                <a:solidFill>
                  <a:srgbClr val="073E87"/>
                </a:solidFill>
              </a:rPr>
              <a:t>коммуникативных учебных действий</a:t>
            </a:r>
            <a:r>
              <a:rPr lang="ru-RU" sz="2200" dirty="0">
                <a:solidFill>
                  <a:srgbClr val="073E87"/>
                </a:solidFill>
              </a:rPr>
              <a:t>. Для решения этой задачи при проектировании урока большие возможности открывает </a:t>
            </a:r>
            <a:r>
              <a:rPr lang="ru-RU" sz="2200" b="1" dirty="0">
                <a:solidFill>
                  <a:srgbClr val="073E87"/>
                </a:solidFill>
              </a:rPr>
              <a:t>групповая</a:t>
            </a:r>
            <a:r>
              <a:rPr lang="ru-RU" sz="2200" dirty="0">
                <a:solidFill>
                  <a:srgbClr val="073E87"/>
                </a:solidFill>
              </a:rPr>
              <a:t> организация деятельности обучающихся</a:t>
            </a:r>
            <a:r>
              <a:rPr lang="ru-RU" sz="2200" i="1" dirty="0">
                <a:solidFill>
                  <a:srgbClr val="073E87"/>
                </a:solidFill>
              </a:rPr>
              <a:t>. </a:t>
            </a:r>
            <a:r>
              <a:rPr lang="ru-RU" sz="2200" dirty="0">
                <a:solidFill>
                  <a:srgbClr val="073E87"/>
                </a:solidFill>
              </a:rPr>
              <a:t>Психологами доказано, что люди лучше усваивают то, что обсуждают с другими, а лучше всего помнят то, что объясняют другим. Именно эти возможности предоставляет учащимся используемая учителем на уроке групповая работа. </a:t>
            </a:r>
          </a:p>
          <a:p>
            <a:pPr lvl="0">
              <a:buClr>
                <a:srgbClr val="31B6FD"/>
              </a:buClr>
            </a:pPr>
            <a:r>
              <a:rPr lang="ru-RU" sz="2200" dirty="0">
                <a:solidFill>
                  <a:srgbClr val="073E87"/>
                </a:solidFill>
              </a:rPr>
              <a:t>При работе  </a:t>
            </a:r>
            <a:r>
              <a:rPr lang="ru-RU" sz="2200" b="1" dirty="0">
                <a:solidFill>
                  <a:srgbClr val="073E87"/>
                </a:solidFill>
              </a:rPr>
              <a:t>в парах или группах </a:t>
            </a:r>
            <a:r>
              <a:rPr lang="ru-RU" sz="2200" dirty="0">
                <a:solidFill>
                  <a:srgbClr val="073E87"/>
                </a:solidFill>
              </a:rPr>
              <a:t>у обучающихся появляется возможность проговаривать свои выводы, учить кого-то тому, что знаешь сам, и получить, в случае необходимости, консультацию или разъяснение от одноклассника. При подобной организации деятельности  у обучающихся формируется и позитивное отношение к предмету, и навыки выполнения различных заданий (регулятивные и познавательные учебные действия). Кроме того, решение одной и той же задачи разными группами обучающихся позволяет сопоставить и критически оценить работу, рождает к ней взаимный интерес.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929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9" cy="5040560"/>
          </a:xfrm>
        </p:spPr>
        <p:txBody>
          <a:bodyPr>
            <a:normAutofit lnSpcReduction="10000"/>
          </a:bodyPr>
          <a:lstStyle/>
          <a:p>
            <a:r>
              <a:rPr lang="ru-RU" sz="2800" b="1" dirty="0"/>
              <a:t>Технология уровневой дифференциации обучения.</a:t>
            </a:r>
            <a:r>
              <a:rPr lang="ru-RU" sz="2800" dirty="0"/>
              <a:t> </a:t>
            </a:r>
            <a:r>
              <a:rPr lang="ru-RU" sz="2800" dirty="0" smtClean="0"/>
              <a:t>   </a:t>
            </a:r>
            <a:r>
              <a:rPr lang="ru-RU" sz="2800" dirty="0"/>
              <a:t>У</a:t>
            </a:r>
            <a:r>
              <a:rPr lang="ru-RU" sz="2800" dirty="0" smtClean="0"/>
              <a:t>роки строятся </a:t>
            </a:r>
            <a:r>
              <a:rPr lang="ru-RU" sz="2800" dirty="0"/>
              <a:t>с учетом индивидуальных возможностей и способностей учащегося, </a:t>
            </a:r>
            <a:r>
              <a:rPr lang="ru-RU" sz="2800" dirty="0" smtClean="0"/>
              <a:t>используются </a:t>
            </a:r>
            <a:r>
              <a:rPr lang="ru-RU" sz="2800" dirty="0"/>
              <a:t>трехуровневые задания, в том числе и контрольные работы. </a:t>
            </a:r>
            <a:r>
              <a:rPr lang="ru-RU" sz="2800" dirty="0" smtClean="0"/>
              <a:t>Появляется </a:t>
            </a:r>
            <a:r>
              <a:rPr lang="ru-RU" sz="2800" dirty="0"/>
              <a:t>возможность дифференцированно помогать слабому ученику и уделять внимание сильному, более эффективно работать с трудными детьми. Сильные учащиеся активно реализуют своё стремление быстрее продвигаться вперёд и вглубь, слабые – меньше ощущают своё отставание от сильных.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4942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92897"/>
            <a:ext cx="8229600" cy="4176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600" b="1" dirty="0" smtClean="0"/>
              <a:t>         </a:t>
            </a:r>
            <a:r>
              <a:rPr lang="ru-RU" sz="2600" b="1" dirty="0" err="1" smtClean="0">
                <a:solidFill>
                  <a:srgbClr val="002060"/>
                </a:solidFill>
              </a:rPr>
              <a:t>Учебно</a:t>
            </a:r>
            <a:r>
              <a:rPr lang="ru-RU" sz="2600" b="1" dirty="0" smtClean="0">
                <a:solidFill>
                  <a:srgbClr val="002060"/>
                </a:solidFill>
              </a:rPr>
              <a:t> – познавательные компетенции</a:t>
            </a:r>
          </a:p>
          <a:p>
            <a:r>
              <a:rPr lang="ru-RU" sz="2600" dirty="0" smtClean="0">
                <a:solidFill>
                  <a:srgbClr val="002060"/>
                </a:solidFill>
              </a:rPr>
              <a:t>Учиться оперировать научными знаниями и фактическим материалом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600" dirty="0" smtClean="0">
                <a:solidFill>
                  <a:srgbClr val="002060"/>
                </a:solidFill>
              </a:rPr>
              <a:t>Развивать умение использовать источники информации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600" dirty="0" smtClean="0">
                <a:solidFill>
                  <a:srgbClr val="002060"/>
                </a:solidFill>
              </a:rPr>
              <a:t>Оценивать самооценку своей </a:t>
            </a:r>
            <a:r>
              <a:rPr lang="ru-RU" sz="2600" dirty="0" err="1" smtClean="0">
                <a:solidFill>
                  <a:srgbClr val="002060"/>
                </a:solidFill>
              </a:rPr>
              <a:t>учебно</a:t>
            </a:r>
            <a:r>
              <a:rPr lang="ru-RU" sz="2600" dirty="0" smtClean="0">
                <a:solidFill>
                  <a:srgbClr val="002060"/>
                </a:solidFill>
              </a:rPr>
              <a:t> – познавательной деятельности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600" dirty="0" smtClean="0">
                <a:solidFill>
                  <a:srgbClr val="002060"/>
                </a:solidFill>
              </a:rPr>
              <a:t>Обозначать своё понимание или непонимание по отношению к изучаемой проблеме.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2304256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rgbClr val="002060"/>
                </a:solidFill>
              </a:rPr>
              <a:t>Информационно – коммуникационные технологии 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40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6672"/>
            <a:ext cx="8229600" cy="54726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5400" dirty="0" smtClean="0"/>
              <a:t>    </a:t>
            </a:r>
            <a:r>
              <a:rPr lang="ru-RU" sz="6000" dirty="0" smtClean="0">
                <a:solidFill>
                  <a:srgbClr val="002060"/>
                </a:solidFill>
              </a:rPr>
              <a:t>Одна из главных задач современного учителя –</a:t>
            </a:r>
          </a:p>
          <a:p>
            <a:pPr marL="0" indent="0">
              <a:buNone/>
            </a:pPr>
            <a:r>
              <a:rPr lang="ru-RU" sz="6000" dirty="0">
                <a:solidFill>
                  <a:srgbClr val="002060"/>
                </a:solidFill>
              </a:rPr>
              <a:t> </a:t>
            </a:r>
            <a:r>
              <a:rPr lang="ru-RU" sz="6000" dirty="0" smtClean="0">
                <a:solidFill>
                  <a:srgbClr val="002060"/>
                </a:solidFill>
              </a:rPr>
              <a:t>    </a:t>
            </a:r>
            <a:r>
              <a:rPr lang="ru-RU" sz="8000" dirty="0" smtClean="0">
                <a:solidFill>
                  <a:srgbClr val="002060"/>
                </a:solidFill>
              </a:rPr>
              <a:t>«НАУЧИТЬ                      </a:t>
            </a:r>
          </a:p>
          <a:p>
            <a:pPr marL="0" indent="0">
              <a:buNone/>
            </a:pPr>
            <a:r>
              <a:rPr lang="ru-RU" sz="8000" dirty="0">
                <a:solidFill>
                  <a:srgbClr val="002060"/>
                </a:solidFill>
              </a:rPr>
              <a:t> </a:t>
            </a:r>
            <a:r>
              <a:rPr lang="ru-RU" sz="8000" dirty="0" smtClean="0">
                <a:solidFill>
                  <a:srgbClr val="002060"/>
                </a:solidFill>
              </a:rPr>
              <a:t>              УЧИТЬСЯ»</a:t>
            </a:r>
            <a:endParaRPr lang="ru-RU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5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        </a:t>
            </a:r>
            <a:r>
              <a:rPr lang="ru-RU" sz="2800" b="1" dirty="0" smtClean="0">
                <a:solidFill>
                  <a:srgbClr val="002060"/>
                </a:solidFill>
              </a:rPr>
              <a:t>Социальные компетенции </a:t>
            </a:r>
          </a:p>
          <a:p>
            <a:r>
              <a:rPr lang="ru-RU" sz="2600" dirty="0" smtClean="0">
                <a:solidFill>
                  <a:srgbClr val="002060"/>
                </a:solidFill>
              </a:rPr>
              <a:t>Владеть навыками сотрудничества, решения проблем в различных жизненных ситуациях.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 Коммуникативные  компетенции </a:t>
            </a:r>
          </a:p>
          <a:p>
            <a:r>
              <a:rPr lang="ru-RU" sz="2600" dirty="0" smtClean="0">
                <a:solidFill>
                  <a:srgbClr val="002060"/>
                </a:solidFill>
              </a:rPr>
              <a:t>Уметь представить себя </a:t>
            </a:r>
            <a:r>
              <a:rPr lang="en-US" sz="2600" dirty="0" smtClean="0">
                <a:solidFill>
                  <a:srgbClr val="002060"/>
                </a:solidFill>
              </a:rPr>
              <a:t>;</a:t>
            </a:r>
            <a:endParaRPr lang="ru-RU" sz="2600" dirty="0" smtClean="0">
              <a:solidFill>
                <a:srgbClr val="002060"/>
              </a:solidFill>
            </a:endParaRPr>
          </a:p>
          <a:p>
            <a:r>
              <a:rPr lang="ru-RU" sz="2600" dirty="0" smtClean="0">
                <a:solidFill>
                  <a:srgbClr val="002060"/>
                </a:solidFill>
              </a:rPr>
              <a:t>Владеть способами совместной деятельности в группе.</a:t>
            </a:r>
          </a:p>
          <a:p>
            <a:pPr marL="0" indent="0"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          Информационные компетенции</a:t>
            </a:r>
          </a:p>
          <a:p>
            <a:r>
              <a:rPr lang="ru-RU" sz="2600" dirty="0" smtClean="0">
                <a:solidFill>
                  <a:srgbClr val="002060"/>
                </a:solidFill>
              </a:rPr>
              <a:t>Владеть навыками работы с различными источниками информации.</a:t>
            </a:r>
          </a:p>
        </p:txBody>
      </p:sp>
    </p:spTree>
    <p:extLst>
      <p:ext uri="{BB962C8B-B14F-4D97-AF65-F5344CB8AC3E}">
        <p14:creationId xmlns:p14="http://schemas.microsoft.com/office/powerpoint/2010/main" val="21202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>
          <a:xfrm>
            <a:off x="168276" y="692696"/>
            <a:ext cx="8507412" cy="779463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Candara" pitchFamily="34" charset="0"/>
              </a:rPr>
              <a:t>Компьютерные </a:t>
            </a:r>
            <a:br>
              <a:rPr lang="ru-RU" sz="2800" b="1" dirty="0" smtClean="0">
                <a:solidFill>
                  <a:srgbClr val="002060"/>
                </a:solidFill>
                <a:latin typeface="Candara" pitchFamily="34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Candara" pitchFamily="34" charset="0"/>
              </a:rPr>
              <a:t>(новые информационные) технологии обучения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107504" y="1935163"/>
            <a:ext cx="8928546" cy="43894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b="1" dirty="0"/>
              <a:t>Компьютер используется на всех этапах  процесса </a:t>
            </a:r>
            <a:r>
              <a:rPr lang="ru-RU" b="1" dirty="0" smtClean="0"/>
              <a:t>обучения</a:t>
            </a:r>
            <a:r>
              <a:rPr lang="en-US" b="1" dirty="0" smtClean="0"/>
              <a:t>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200" dirty="0"/>
              <a:t>* при объяснении нового материала,</a:t>
            </a:r>
            <a:br>
              <a:rPr lang="ru-RU" sz="2200" dirty="0"/>
            </a:br>
            <a:r>
              <a:rPr lang="ru-RU" sz="2200" dirty="0" smtClean="0"/>
              <a:t>* при </a:t>
            </a:r>
            <a:r>
              <a:rPr lang="ru-RU" sz="2200" dirty="0"/>
              <a:t>закреплении знаний,</a:t>
            </a:r>
            <a:br>
              <a:rPr lang="ru-RU" sz="2200" dirty="0"/>
            </a:br>
            <a:r>
              <a:rPr lang="ru-RU" sz="2200" dirty="0" smtClean="0"/>
              <a:t>* при </a:t>
            </a:r>
            <a:r>
              <a:rPr lang="ru-RU" sz="2200" dirty="0"/>
              <a:t>повторении,</a:t>
            </a:r>
            <a:br>
              <a:rPr lang="ru-RU" sz="2200" dirty="0"/>
            </a:br>
            <a:r>
              <a:rPr lang="ru-RU" sz="2200" dirty="0" smtClean="0"/>
              <a:t>* при </a:t>
            </a:r>
            <a:r>
              <a:rPr lang="ru-RU" sz="2200" dirty="0"/>
              <a:t>контроле ЗУН.</a:t>
            </a:r>
          </a:p>
          <a:p>
            <a:pPr>
              <a:lnSpc>
                <a:spcPct val="90000"/>
              </a:lnSpc>
            </a:pPr>
            <a:endParaRPr lang="ru-RU" sz="2000" dirty="0"/>
          </a:p>
          <a:p>
            <a:pPr>
              <a:lnSpc>
                <a:spcPct val="90000"/>
              </a:lnSpc>
            </a:pPr>
            <a:r>
              <a:rPr lang="ru-RU" b="1" dirty="0"/>
              <a:t>В функции учителя компьютер представляет:</a:t>
            </a:r>
            <a:br>
              <a:rPr lang="ru-RU" b="1" dirty="0"/>
            </a:br>
            <a:r>
              <a:rPr lang="ru-RU" sz="2000" dirty="0"/>
              <a:t>* </a:t>
            </a:r>
            <a:r>
              <a:rPr lang="ru-RU" sz="2200" dirty="0"/>
              <a:t>источник учебной информации;</a:t>
            </a:r>
            <a:br>
              <a:rPr lang="ru-RU" sz="2200" dirty="0"/>
            </a:br>
            <a:r>
              <a:rPr lang="ru-RU" sz="2200" dirty="0"/>
              <a:t>* наглядное пособие (качественно нового уровня  с                  </a:t>
            </a:r>
            <a:r>
              <a:rPr lang="ru-RU" sz="2200" dirty="0" smtClean="0"/>
              <a:t>  возможностями </a:t>
            </a:r>
            <a:r>
              <a:rPr lang="ru-RU" sz="2200" dirty="0"/>
              <a:t>мультимедиа и телекоммуникации);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ru-RU" sz="2200" dirty="0" smtClean="0"/>
              <a:t>    </a:t>
            </a:r>
            <a:r>
              <a:rPr lang="ru-RU" sz="2200" dirty="0"/>
              <a:t>*индивидуальное информационное пространство;</a:t>
            </a:r>
            <a:br>
              <a:rPr lang="ru-RU" sz="2200" dirty="0"/>
            </a:br>
            <a:r>
              <a:rPr lang="ru-RU" sz="2200" dirty="0" smtClean="0"/>
              <a:t>    * </a:t>
            </a:r>
            <a:r>
              <a:rPr lang="ru-RU" sz="2200" dirty="0"/>
              <a:t>тренажёр;</a:t>
            </a:r>
            <a:br>
              <a:rPr lang="ru-RU" sz="2200" dirty="0"/>
            </a:br>
            <a:r>
              <a:rPr lang="ru-RU" sz="2200" dirty="0" smtClean="0"/>
              <a:t>    * </a:t>
            </a:r>
            <a:r>
              <a:rPr lang="ru-RU" sz="2200" dirty="0"/>
              <a:t>средство диагностики и контроля.</a:t>
            </a:r>
          </a:p>
          <a:p>
            <a:pPr>
              <a:lnSpc>
                <a:spcPct val="90000"/>
              </a:lnSpc>
            </a:pPr>
            <a:endParaRPr lang="ru-RU" sz="2000" dirty="0">
              <a:latin typeface="Arial" charset="0"/>
            </a:endParaRPr>
          </a:p>
          <a:p>
            <a:pPr>
              <a:lnSpc>
                <a:spcPct val="90000"/>
              </a:lnSpc>
            </a:pPr>
            <a:endParaRPr lang="ru-RU" sz="2000" dirty="0" smtClean="0">
              <a:latin typeface="Arial" charset="0"/>
            </a:endParaRPr>
          </a:p>
        </p:txBody>
      </p:sp>
      <p:pic>
        <p:nvPicPr>
          <p:cNvPr id="49157" name="Picture 6" descr="BS00580_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2541588"/>
            <a:ext cx="1943100" cy="163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8448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59" cy="633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979712" y="1412776"/>
            <a:ext cx="4824536" cy="2880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Педагогические технологии на основе личностной ориентации педагогического процесса</a:t>
            </a:r>
            <a:endParaRPr lang="ru-RU" sz="24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4540" y="4941168"/>
            <a:ext cx="273630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400" dirty="0"/>
              <a:t>Педагогика сотрудничества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20072" y="4941168"/>
            <a:ext cx="31683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/>
              <a:t>Гуманно-личностная технология Ш. А. </a:t>
            </a:r>
            <a:r>
              <a:rPr lang="ru-RU" sz="2200" dirty="0" err="1"/>
              <a:t>Амонашвили</a:t>
            </a:r>
            <a:endParaRPr lang="ru-RU" sz="2200" dirty="0"/>
          </a:p>
        </p:txBody>
      </p:sp>
      <p:sp>
        <p:nvSpPr>
          <p:cNvPr id="7" name="Стрелка вниз 6"/>
          <p:cNvSpPr/>
          <p:nvPr/>
        </p:nvSpPr>
        <p:spPr>
          <a:xfrm>
            <a:off x="1979712" y="4077072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290842" y="4077072"/>
            <a:ext cx="51340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050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80919" cy="4824536"/>
          </a:xfrm>
        </p:spPr>
        <p:txBody>
          <a:bodyPr>
            <a:normAutofit fontScale="92500" lnSpcReduction="10000"/>
          </a:bodyPr>
          <a:lstStyle/>
          <a:p>
            <a:r>
              <a:rPr lang="ru-RU" sz="2600" b="1" dirty="0"/>
              <a:t>Педагогика сотрудничества</a:t>
            </a:r>
            <a:r>
              <a:rPr lang="ru-RU" sz="2600" dirty="0"/>
              <a:t>  </a:t>
            </a:r>
            <a:r>
              <a:rPr lang="ru-RU" sz="2600" dirty="0" smtClean="0"/>
              <a:t>                                                                        Создает условия </a:t>
            </a:r>
            <a:r>
              <a:rPr lang="ru-RU" sz="2600" dirty="0"/>
              <a:t>для реализации задач сохранения и укрепления здоровья учащихся и педагогов. </a:t>
            </a:r>
          </a:p>
          <a:p>
            <a:r>
              <a:rPr lang="ru-RU" sz="2600" dirty="0"/>
              <a:t>Ц</a:t>
            </a:r>
            <a:r>
              <a:rPr lang="ru-RU" sz="2600" dirty="0" smtClean="0"/>
              <a:t>ель </a:t>
            </a:r>
            <a:r>
              <a:rPr lang="ru-RU" sz="2600" dirty="0"/>
              <a:t>- разбудить, вызвать к жизни внутренние силы и возможности ребёнка, использовать их для более полного развития личности. Это в полной мере совпадает с механизмами формирования и укрепления здоровья путём наращивания адаптационных ресурсов человека, потенциала его психологической адаптации. Важнейшая черта этой педагогики – приоритет воспитания над обучением – позволяет в рамках формирования общей культуры личности последовательно воспитывать культуру здоровья школьника.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6038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640959" cy="511256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Основные установки </a:t>
            </a:r>
            <a:r>
              <a:rPr lang="ru-RU" dirty="0"/>
              <a:t>в гуманно-личностной технологии </a:t>
            </a:r>
            <a:r>
              <a:rPr lang="ru-RU" dirty="0" err="1"/>
              <a:t>Амонашвили</a:t>
            </a:r>
            <a:r>
              <a:rPr lang="ru-RU" dirty="0"/>
              <a:t> Ш. А</a:t>
            </a:r>
            <a:r>
              <a:rPr lang="ru-RU" b="1" dirty="0"/>
              <a:t>.:</a:t>
            </a:r>
            <a:endParaRPr lang="ru-RU" dirty="0"/>
          </a:p>
          <a:p>
            <a:pPr lvl="0"/>
            <a:r>
              <a:rPr lang="ru-RU" dirty="0"/>
              <a:t>Отношение добра, отзывчивости, сопереживания, дружбы, взаимопомощи, уважения к личности – основа совместной работы учителя и детей.</a:t>
            </a:r>
          </a:p>
          <a:p>
            <a:pPr lvl="0"/>
            <a:r>
              <a:rPr lang="ru-RU" dirty="0"/>
              <a:t>Вера в возможности каждого ученика, поощрение детей.</a:t>
            </a:r>
          </a:p>
          <a:p>
            <a:pPr lvl="0"/>
            <a:r>
              <a:rPr lang="ru-RU" dirty="0"/>
              <a:t>Радоваться вместе с детьми, проявлять интерес к их жизни, учитывать их мнение.</a:t>
            </a:r>
          </a:p>
          <a:p>
            <a:pPr lvl="0"/>
            <a:r>
              <a:rPr lang="ru-RU" dirty="0"/>
              <a:t>Учить этике общения, искусству спора, добиваться от детей обдуманных решений.</a:t>
            </a:r>
          </a:p>
          <a:p>
            <a:pPr lvl="0"/>
            <a:r>
              <a:rPr lang="ru-RU" dirty="0"/>
              <a:t>Создавать ситуации морального выбора, использовать на практике приобретённые морально-этические знания и нравственные убеждения.</a:t>
            </a:r>
          </a:p>
          <a:p>
            <a:pPr lvl="0"/>
            <a:r>
              <a:rPr lang="ru-RU" dirty="0"/>
              <a:t>Законы учителя: любить ребенка, понимать ребенка, восполняться оптимизмом к ребенку.</a:t>
            </a:r>
          </a:p>
          <a:p>
            <a:pPr lvl="0"/>
            <a:r>
              <a:rPr lang="ru-RU" dirty="0"/>
              <a:t>Принципы: очеловечивания среды вокруг ребенка, уважение личности ребенка, терпение в процессе становления ребенка.</a:t>
            </a:r>
          </a:p>
          <a:p>
            <a:pPr lvl="0"/>
            <a:r>
              <a:rPr lang="ru-RU" dirty="0"/>
              <a:t>Заповеди: верить в безграничность ребенка, в свои педагогические способности, в силу гуманного подхода к ребенку.</a:t>
            </a:r>
          </a:p>
          <a:p>
            <a:pPr lvl="0"/>
            <a:r>
              <a:rPr lang="ru-RU" dirty="0"/>
              <a:t>Опоры в ребенке: стремление к развитию, к взрослению, к свободе.</a:t>
            </a:r>
          </a:p>
          <a:p>
            <a:pPr lvl="0"/>
            <a:r>
              <a:rPr lang="ru-RU" dirty="0"/>
              <a:t>Личностные качества учителя: доброта, откровенность и искренность, преданность.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000000"/>
                </a:solidFill>
                <a:ea typeface="Calibri"/>
                <a:cs typeface="Times New Roman"/>
              </a:rPr>
              <a:t>Гуманно-личностная технология </a:t>
            </a:r>
            <a:r>
              <a:rPr lang="ru-RU" sz="3600" b="1" dirty="0" smtClean="0">
                <a:solidFill>
                  <a:srgbClr val="000000"/>
                </a:solidFill>
                <a:ea typeface="Calibri"/>
                <a:cs typeface="Times New Roman"/>
              </a:rPr>
              <a:t>                     Ш</a:t>
            </a:r>
            <a:r>
              <a:rPr lang="ru-RU" sz="3600" b="1" dirty="0">
                <a:solidFill>
                  <a:srgbClr val="000000"/>
                </a:solidFill>
                <a:ea typeface="Calibri"/>
                <a:cs typeface="Times New Roman"/>
              </a:rPr>
              <a:t>. А. </a:t>
            </a:r>
            <a:r>
              <a:rPr lang="ru-RU" sz="3600" b="1" dirty="0" err="1">
                <a:solidFill>
                  <a:srgbClr val="000000"/>
                </a:solidFill>
                <a:ea typeface="Calibri"/>
                <a:cs typeface="Times New Roman"/>
              </a:rPr>
              <a:t>Амонашвили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490669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712967" cy="626469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529484" y="2348880"/>
            <a:ext cx="3888432" cy="14401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Технология развивающего обучения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4653136"/>
            <a:ext cx="324036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/>
              <a:t>Система развивающего обучения Л. В. </a:t>
            </a:r>
            <a:r>
              <a:rPr lang="ru-RU" sz="2200" dirty="0" err="1"/>
              <a:t>Занкова</a:t>
            </a:r>
            <a:endParaRPr lang="ru-RU" sz="22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932040" y="4653136"/>
            <a:ext cx="345638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200" dirty="0"/>
              <a:t>Общие основы технологий развивающего обучения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2140467" y="3573016"/>
            <a:ext cx="484632" cy="777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6417916" y="3573016"/>
            <a:ext cx="484632" cy="7772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02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76672"/>
            <a:ext cx="8208911" cy="5832648"/>
          </a:xfrm>
        </p:spPr>
        <p:txBody>
          <a:bodyPr>
            <a:normAutofit/>
          </a:bodyPr>
          <a:lstStyle/>
          <a:p>
            <a:r>
              <a:rPr lang="ru-RU" sz="3600" b="1" dirty="0"/>
              <a:t>Технологии развивающего обучения</a:t>
            </a:r>
            <a:r>
              <a:rPr lang="ru-RU" sz="2800" dirty="0"/>
              <a:t> (</a:t>
            </a:r>
            <a:r>
              <a:rPr lang="ru-RU" sz="3600" b="1" dirty="0"/>
              <a:t>ТРО</a:t>
            </a:r>
            <a:r>
              <a:rPr lang="ru-RU" sz="2800" dirty="0"/>
              <a:t>) строятся на плодотворных идеях </a:t>
            </a:r>
            <a:r>
              <a:rPr lang="ru-RU" sz="2800" dirty="0" err="1"/>
              <a:t>Л.С.Выготского</a:t>
            </a:r>
            <a:r>
              <a:rPr lang="ru-RU" sz="2800" dirty="0"/>
              <a:t>, в частности – его гипотезе о том, что знания являются не конечной целью обучения, а лишь средством развития учащихся. Ориентация на “зону ближайшего развития” ученика при построении его индивидуальной образовательной программы позволяет в максимальной степени учесть его способности, возможности, темпы развития, влияние окружающей среды и условий.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1223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00808"/>
            <a:ext cx="8712967" cy="4752528"/>
          </a:xfrm>
        </p:spPr>
        <p:txBody>
          <a:bodyPr>
            <a:normAutofit/>
          </a:bodyPr>
          <a:lstStyle/>
          <a:p>
            <a:r>
              <a:rPr lang="ru-RU" sz="2600" dirty="0"/>
              <a:t>Развивающая система обучения Л.В. </a:t>
            </a:r>
            <a:r>
              <a:rPr lang="ru-RU" sz="2600" dirty="0" err="1"/>
              <a:t>Занкова</a:t>
            </a:r>
            <a:r>
              <a:rPr lang="ru-RU" sz="2600" dirty="0"/>
              <a:t> представляет собой единство дидактики, методики и практики. Единство и целостность педагогической системы достигаются благодаря взаимосвязи образовательных задач всех уровней. К ним относятся:</a:t>
            </a:r>
          </a:p>
          <a:p>
            <a:r>
              <a:rPr lang="ru-RU" sz="2600" dirty="0"/>
              <a:t>         – </a:t>
            </a:r>
            <a:r>
              <a:rPr lang="ru-RU" sz="2600" b="1" dirty="0"/>
              <a:t>цель обучения</a:t>
            </a:r>
            <a:r>
              <a:rPr lang="ru-RU" sz="2600" dirty="0"/>
              <a:t> – достижение оптимального общего развития каждого ребенка;</a:t>
            </a:r>
          </a:p>
          <a:p>
            <a:r>
              <a:rPr lang="ru-RU" sz="2600" dirty="0"/>
              <a:t>         – </a:t>
            </a:r>
            <a:r>
              <a:rPr lang="ru-RU" sz="2600" b="1" dirty="0"/>
              <a:t>задача обучения</a:t>
            </a:r>
            <a:r>
              <a:rPr lang="ru-RU" sz="2600" dirty="0"/>
              <a:t> – представить учащимся широкую целостную картину мира средствами науки, литературы, искусства и непосредственного познания.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Candara" pitchFamily="34" charset="0"/>
                <a:ea typeface="Times New Roman"/>
              </a:rPr>
              <a:t>Развивающее обучение по системе </a:t>
            </a:r>
            <a:r>
              <a:rPr lang="ru-RU" sz="3600" b="1" dirty="0" err="1">
                <a:solidFill>
                  <a:schemeClr val="bg2">
                    <a:lumMod val="25000"/>
                  </a:schemeClr>
                </a:solidFill>
                <a:latin typeface="Candara" pitchFamily="34" charset="0"/>
                <a:ea typeface="Times New Roman"/>
              </a:rPr>
              <a:t>Л.В.Занкова</a:t>
            </a:r>
            <a:endParaRPr lang="ru-RU" sz="3600" dirty="0">
              <a:solidFill>
                <a:schemeClr val="bg2">
                  <a:lumMod val="25000"/>
                </a:schemeClr>
              </a:solidFill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51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/>
          </a:bodyPr>
          <a:lstStyle/>
          <a:p>
            <a:r>
              <a:rPr lang="ru-RU" sz="3400" dirty="0" smtClean="0">
                <a:solidFill>
                  <a:srgbClr val="002060"/>
                </a:solidFill>
              </a:rPr>
              <a:t>Учёт </a:t>
            </a:r>
            <a:r>
              <a:rPr lang="ru-RU" sz="3400" dirty="0" err="1" smtClean="0">
                <a:solidFill>
                  <a:srgbClr val="002060"/>
                </a:solidFill>
              </a:rPr>
              <a:t>возврастных</a:t>
            </a:r>
            <a:r>
              <a:rPr lang="ru-RU" sz="3400" dirty="0" smtClean="0">
                <a:solidFill>
                  <a:srgbClr val="002060"/>
                </a:solidFill>
              </a:rPr>
              <a:t> особенностей</a:t>
            </a:r>
            <a:r>
              <a:rPr lang="en-US" sz="3400" dirty="0" smtClean="0">
                <a:solidFill>
                  <a:srgbClr val="002060"/>
                </a:solidFill>
              </a:rPr>
              <a:t>;</a:t>
            </a:r>
            <a:endParaRPr lang="ru-RU" sz="3400" dirty="0" smtClean="0">
              <a:solidFill>
                <a:srgbClr val="002060"/>
              </a:solidFill>
            </a:endParaRPr>
          </a:p>
          <a:p>
            <a:r>
              <a:rPr lang="ru-RU" sz="3400" dirty="0" smtClean="0">
                <a:solidFill>
                  <a:srgbClr val="002060"/>
                </a:solidFill>
              </a:rPr>
              <a:t>Демократический стиль общения на уроке</a:t>
            </a:r>
            <a:r>
              <a:rPr lang="en-US" sz="3400" dirty="0" smtClean="0">
                <a:solidFill>
                  <a:srgbClr val="002060"/>
                </a:solidFill>
              </a:rPr>
              <a:t>;</a:t>
            </a:r>
            <a:endParaRPr lang="ru-RU" sz="3400" dirty="0" smtClean="0">
              <a:solidFill>
                <a:srgbClr val="002060"/>
              </a:solidFill>
            </a:endParaRPr>
          </a:p>
          <a:p>
            <a:r>
              <a:rPr lang="ru-RU" sz="3400" dirty="0" smtClean="0">
                <a:solidFill>
                  <a:srgbClr val="002060"/>
                </a:solidFill>
              </a:rPr>
              <a:t>Дифференцированное обучение</a:t>
            </a:r>
            <a:r>
              <a:rPr lang="en-US" sz="3400" dirty="0" smtClean="0">
                <a:solidFill>
                  <a:srgbClr val="002060"/>
                </a:solidFill>
              </a:rPr>
              <a:t>;</a:t>
            </a:r>
            <a:endParaRPr lang="ru-RU" sz="3400" dirty="0" smtClean="0">
              <a:solidFill>
                <a:srgbClr val="002060"/>
              </a:solidFill>
            </a:endParaRPr>
          </a:p>
          <a:p>
            <a:r>
              <a:rPr lang="ru-RU" sz="3400" dirty="0" smtClean="0">
                <a:solidFill>
                  <a:srgbClr val="002060"/>
                </a:solidFill>
              </a:rPr>
              <a:t>Игровые технологии</a:t>
            </a:r>
            <a:r>
              <a:rPr lang="en-US" sz="3400" dirty="0" smtClean="0">
                <a:solidFill>
                  <a:srgbClr val="002060"/>
                </a:solidFill>
              </a:rPr>
              <a:t>;</a:t>
            </a:r>
          </a:p>
          <a:p>
            <a:r>
              <a:rPr lang="ru-RU" sz="3400" dirty="0" smtClean="0">
                <a:solidFill>
                  <a:srgbClr val="002060"/>
                </a:solidFill>
              </a:rPr>
              <a:t>Динамические минутки и паузы ,    введение третьего часа физкультуры.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724942"/>
          </a:xfrm>
        </p:spPr>
        <p:txBody>
          <a:bodyPr>
            <a:normAutofit fontScale="90000"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ru-RU" sz="5300" b="1" dirty="0" err="1">
                <a:solidFill>
                  <a:schemeClr val="bg2">
                    <a:lumMod val="25000"/>
                  </a:schemeClr>
                </a:solidFill>
                <a:ea typeface="+mn-ea"/>
                <a:cs typeface="+mn-cs"/>
              </a:rPr>
              <a:t>Здоровьесберегающие</a:t>
            </a:r>
            <a:r>
              <a:rPr lang="ru-RU" sz="5300" b="1" dirty="0">
                <a:solidFill>
                  <a:schemeClr val="bg2">
                    <a:lumMod val="25000"/>
                  </a:schemeClr>
                </a:solidFill>
                <a:ea typeface="+mn-ea"/>
                <a:cs typeface="+mn-cs"/>
              </a:rPr>
              <a:t> технологии</a:t>
            </a:r>
            <a:r>
              <a:rPr lang="ru-RU" sz="5300" b="1" dirty="0">
                <a:solidFill>
                  <a:srgbClr val="002060"/>
                </a:solidFill>
                <a:ea typeface="+mn-ea"/>
                <a:cs typeface="+mn-cs"/>
              </a:rPr>
              <a:t> </a:t>
            </a:r>
            <a:r>
              <a:rPr lang="ru-RU" sz="5400" b="1" dirty="0">
                <a:solidFill>
                  <a:srgbClr val="002060"/>
                </a:solidFill>
                <a:ea typeface="+mn-ea"/>
                <a:cs typeface="+mn-cs"/>
              </a:rPr>
              <a:t/>
            </a:r>
            <a:br>
              <a:rPr lang="ru-RU" sz="5400" b="1" dirty="0">
                <a:solidFill>
                  <a:srgbClr val="002060"/>
                </a:solidFill>
                <a:ea typeface="+mn-ea"/>
                <a:cs typeface="+mn-cs"/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526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59" cy="5040560"/>
          </a:xfrm>
        </p:spPr>
        <p:txBody>
          <a:bodyPr/>
          <a:lstStyle/>
          <a:p>
            <a:r>
              <a:rPr lang="ru-RU" sz="3200" b="1" dirty="0"/>
              <a:t>Портфолио</a:t>
            </a:r>
            <a:r>
              <a:rPr lang="ru-RU" dirty="0"/>
              <a:t> – </a:t>
            </a:r>
            <a:r>
              <a:rPr lang="ru-RU" sz="2800" dirty="0"/>
              <a:t>технология, позволяющая решать проблему объективной оценки результатов </a:t>
            </a:r>
            <a:r>
              <a:rPr lang="ru-RU" sz="2800" dirty="0" smtClean="0"/>
              <a:t>деятельности.</a:t>
            </a:r>
            <a:endParaRPr lang="ru-RU" sz="2800" dirty="0"/>
          </a:p>
          <a:p>
            <a:pPr marL="0" indent="0">
              <a:buNone/>
            </a:pPr>
            <a:r>
              <a:rPr lang="ru-RU" dirty="0" smtClean="0"/>
              <a:t>       </a:t>
            </a:r>
            <a:r>
              <a:rPr lang="ru-RU" b="1" dirty="0" smtClean="0"/>
              <a:t> </a:t>
            </a:r>
            <a:r>
              <a:rPr lang="ru-RU" sz="2800" b="1" dirty="0" smtClean="0"/>
              <a:t>Типы </a:t>
            </a:r>
            <a:r>
              <a:rPr lang="ru-RU" sz="2800" b="1" dirty="0"/>
              <a:t>портфолио</a:t>
            </a:r>
          </a:p>
          <a:p>
            <a:r>
              <a:rPr lang="ru-RU" sz="2800" dirty="0"/>
              <a:t>достижений,  </a:t>
            </a:r>
            <a:r>
              <a:rPr lang="ru-RU" sz="2800" dirty="0" smtClean="0"/>
              <a:t>тематический</a:t>
            </a:r>
            <a:r>
              <a:rPr lang="en-US" sz="2800" dirty="0" smtClean="0"/>
              <a:t>;</a:t>
            </a:r>
            <a:endParaRPr lang="ru-RU" sz="2800" dirty="0"/>
          </a:p>
          <a:p>
            <a:r>
              <a:rPr lang="ru-RU" sz="2800" dirty="0"/>
              <a:t> презентационный,  </a:t>
            </a:r>
            <a:r>
              <a:rPr lang="ru-RU" sz="2800" dirty="0" smtClean="0"/>
              <a:t>комплексный.</a:t>
            </a:r>
          </a:p>
          <a:p>
            <a:pPr marL="0" indent="0">
              <a:buNone/>
            </a:pPr>
            <a:r>
              <a:rPr lang="ru-RU" dirty="0" smtClean="0"/>
              <a:t>                                                                                                                                                </a:t>
            </a:r>
            <a:r>
              <a:rPr lang="ru-RU" sz="2800" b="1" dirty="0" smtClean="0"/>
              <a:t>Новые формы портфолио</a:t>
            </a:r>
          </a:p>
          <a:p>
            <a:r>
              <a:rPr lang="ru-RU" sz="2800" dirty="0" smtClean="0"/>
              <a:t>Электронный портфолио</a:t>
            </a:r>
            <a:r>
              <a:rPr lang="en-US" sz="2800" dirty="0" smtClean="0"/>
              <a:t>;</a:t>
            </a:r>
            <a:endParaRPr lang="ru-RU" sz="2800" dirty="0"/>
          </a:p>
          <a:p>
            <a:r>
              <a:rPr lang="ru-RU" sz="2800" dirty="0"/>
              <a:t>Паспорт компетенций и </a:t>
            </a:r>
            <a:r>
              <a:rPr lang="ru-RU" sz="2800" dirty="0" smtClean="0"/>
              <a:t>квалификации</a:t>
            </a:r>
            <a:r>
              <a:rPr lang="ru-RU" sz="2800" dirty="0"/>
              <a:t>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chemeClr val="bg2">
                    <a:lumMod val="25000"/>
                  </a:schemeClr>
                </a:solidFill>
              </a:rPr>
              <a:t>Портфолио</a:t>
            </a:r>
            <a:endParaRPr lang="ru-RU" sz="5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16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</a:rPr>
              <a:t>Образовательная технология </a:t>
            </a:r>
            <a:r>
              <a:rPr lang="ru-RU" sz="3600" dirty="0" smtClean="0">
                <a:solidFill>
                  <a:srgbClr val="002060"/>
                </a:solidFill>
              </a:rPr>
              <a:t>– это система совместной деятельности учащихся и учителя по проектированию(планированию) , организации , ориентированию и корректированию образовательного процесса с целью достижения конкретного результата при обеспечении комфортных условий участникам.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30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8640"/>
            <a:ext cx="8640959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>
                <a:solidFill>
                  <a:srgbClr val="073E87"/>
                </a:solidFill>
              </a:rPr>
              <a:t>             Использование </a:t>
            </a:r>
            <a:r>
              <a:rPr lang="ru-RU" sz="3600" b="1" dirty="0">
                <a:solidFill>
                  <a:srgbClr val="002060"/>
                </a:solidFill>
              </a:rPr>
              <a:t>современных образовательных технологий </a:t>
            </a:r>
            <a:r>
              <a:rPr lang="ru-RU" sz="3200" b="1" dirty="0">
                <a:solidFill>
                  <a:srgbClr val="002060"/>
                </a:solidFill>
              </a:rPr>
              <a:t> </a:t>
            </a:r>
            <a:r>
              <a:rPr lang="ru-RU" sz="3200" dirty="0">
                <a:solidFill>
                  <a:srgbClr val="073E87"/>
                </a:solidFill>
              </a:rPr>
              <a:t>в условиях классно-урочной системы, предоставляет учителю возможность реализовывать системно-</a:t>
            </a:r>
            <a:r>
              <a:rPr lang="ru-RU" sz="3200" dirty="0" err="1">
                <a:solidFill>
                  <a:srgbClr val="073E87"/>
                </a:solidFill>
              </a:rPr>
              <a:t>деятельностный</a:t>
            </a:r>
            <a:r>
              <a:rPr lang="ru-RU" sz="3200" dirty="0">
                <a:solidFill>
                  <a:srgbClr val="073E87"/>
                </a:solidFill>
              </a:rPr>
              <a:t> подход и достигать результатов в освоении основных образовательных программ, предусмотренных Федеральным государственным образовательным </a:t>
            </a:r>
            <a:r>
              <a:rPr lang="ru-RU" sz="3200" dirty="0" smtClean="0">
                <a:solidFill>
                  <a:srgbClr val="073E87"/>
                </a:solidFill>
              </a:rPr>
              <a:t>стандартом.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53464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/>
          </p:cNvSpPr>
          <p:nvPr>
            <p:ph type="body" idx="1"/>
          </p:nvPr>
        </p:nvSpPr>
        <p:spPr>
          <a:xfrm>
            <a:off x="250825" y="476673"/>
            <a:ext cx="8642350" cy="4749378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B30D31"/>
                </a:solidFill>
                <a:latin typeface="Times New Roman" pitchFamily="18" charset="0"/>
              </a:rPr>
              <a:t>  </a:t>
            </a:r>
            <a:r>
              <a:rPr lang="ru-RU" sz="3200" b="1" dirty="0" smtClean="0">
                <a:solidFill>
                  <a:srgbClr val="002060"/>
                </a:solidFill>
                <a:latin typeface="Candara" pitchFamily="34" charset="0"/>
              </a:rPr>
              <a:t>Любая деятельность может быть либо технологией, либо искусством. Искусство основано на интуиции, технология - на науке. С искусства всё начинается, технологией заканчивается, чтобы затем всё началось сначала.</a:t>
            </a:r>
          </a:p>
          <a:p>
            <a:pPr>
              <a:buFont typeface="Wingdings 2" pitchFamily="18" charset="2"/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Candara" pitchFamily="34" charset="0"/>
              </a:rPr>
              <a:t>                                         </a:t>
            </a:r>
            <a:r>
              <a:rPr lang="ru-RU" sz="3200" b="1" dirty="0" err="1" smtClean="0">
                <a:solidFill>
                  <a:srgbClr val="002060"/>
                </a:solidFill>
                <a:latin typeface="Candara" pitchFamily="34" charset="0"/>
              </a:rPr>
              <a:t>В.П.Беспалько</a:t>
            </a:r>
            <a:r>
              <a:rPr lang="ru-RU" sz="3200" b="1" dirty="0" smtClean="0">
                <a:solidFill>
                  <a:srgbClr val="002060"/>
                </a:solidFill>
                <a:latin typeface="Candara" pitchFamily="34" charset="0"/>
              </a:rPr>
              <a:t> </a:t>
            </a:r>
          </a:p>
          <a:p>
            <a:endParaRPr lang="ru-RU" sz="3200" b="1" dirty="0" smtClean="0">
              <a:solidFill>
                <a:srgbClr val="B30D31"/>
              </a:solidFill>
              <a:latin typeface="Times New Roman" pitchFamily="18" charset="0"/>
            </a:endParaRPr>
          </a:p>
        </p:txBody>
      </p:sp>
      <p:pic>
        <p:nvPicPr>
          <p:cNvPr id="7168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4581525"/>
            <a:ext cx="2735262" cy="2052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7991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/>
          </p:cNvSpPr>
          <p:nvPr>
            <p:ph type="body" idx="1"/>
          </p:nvPr>
        </p:nvSpPr>
        <p:spPr>
          <a:xfrm>
            <a:off x="872067" y="980728"/>
            <a:ext cx="7408333" cy="514543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6000" b="1" dirty="0" smtClean="0">
                <a:solidFill>
                  <a:srgbClr val="002060"/>
                </a:solidFill>
              </a:rPr>
              <a:t>Творческих успехов и эффективной работы</a:t>
            </a:r>
          </a:p>
          <a:p>
            <a:pPr algn="ctr">
              <a:buFont typeface="Wingdings 2" pitchFamily="18" charset="2"/>
              <a:buNone/>
            </a:pPr>
            <a:endParaRPr lang="ru-RU" sz="4800" b="1" dirty="0" smtClean="0"/>
          </a:p>
        </p:txBody>
      </p:sp>
      <p:pic>
        <p:nvPicPr>
          <p:cNvPr id="72708" name="Рисунок 7" descr="http://fantasyflash.ru/anime/book/image/book20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1030">
            <a:off x="3370263" y="4117975"/>
            <a:ext cx="1819275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994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772816"/>
            <a:ext cx="8640959" cy="4824536"/>
          </a:xfrm>
        </p:spPr>
        <p:txBody>
          <a:bodyPr>
            <a:normAutofit/>
          </a:bodyPr>
          <a:lstStyle/>
          <a:p>
            <a:r>
              <a:rPr lang="ru-RU" dirty="0" smtClean="0"/>
              <a:t> </a:t>
            </a:r>
            <a:r>
              <a:rPr lang="ru-RU" b="1" dirty="0"/>
              <a:t>информационной</a:t>
            </a:r>
            <a:r>
              <a:rPr lang="ru-RU" dirty="0"/>
              <a:t> (умение искать, анализировать, преобразовывать, применять информацию для</a:t>
            </a:r>
          </a:p>
          <a:p>
            <a:pPr marL="0" indent="0">
              <a:buNone/>
            </a:pPr>
            <a:r>
              <a:rPr lang="ru-RU" dirty="0" smtClean="0"/>
              <a:t>     решения </a:t>
            </a:r>
            <a:r>
              <a:rPr lang="ru-RU" dirty="0"/>
              <a:t>проблем);</a:t>
            </a:r>
          </a:p>
          <a:p>
            <a:r>
              <a:rPr lang="ru-RU" dirty="0" smtClean="0"/>
              <a:t> </a:t>
            </a:r>
            <a:r>
              <a:rPr lang="ru-RU" b="1" dirty="0"/>
              <a:t>коммуникативной</a:t>
            </a:r>
            <a:r>
              <a:rPr lang="ru-RU" dirty="0"/>
              <a:t> (умение эффективно сотрудничать с другими людьми);</a:t>
            </a:r>
          </a:p>
          <a:p>
            <a:r>
              <a:rPr lang="ru-RU" dirty="0" smtClean="0"/>
              <a:t> </a:t>
            </a:r>
            <a:r>
              <a:rPr lang="ru-RU" b="1" dirty="0"/>
              <a:t>самоорганизации</a:t>
            </a:r>
            <a:r>
              <a:rPr lang="ru-RU" dirty="0"/>
              <a:t> (умение ставить цели, планировать, ответственно относиться к </a:t>
            </a:r>
            <a:r>
              <a:rPr lang="ru-RU" dirty="0" smtClean="0"/>
              <a:t>здоровью, полноценно </a:t>
            </a:r>
            <a:r>
              <a:rPr lang="ru-RU" dirty="0"/>
              <a:t>использовать собственные ресурсы);</a:t>
            </a:r>
          </a:p>
          <a:p>
            <a:r>
              <a:rPr lang="ru-RU" dirty="0" smtClean="0"/>
              <a:t> </a:t>
            </a:r>
            <a:r>
              <a:rPr lang="ru-RU" b="1" dirty="0"/>
              <a:t>самообразования</a:t>
            </a:r>
            <a:r>
              <a:rPr lang="ru-RU" dirty="0"/>
              <a:t> (готовность конструировать и осуществлять собственную образовательную траекторию на протяжении всей жизни, обеспечивая успешность и конкурентоспособность).  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 Основа </a:t>
            </a:r>
            <a:r>
              <a:rPr lang="ru-RU" sz="2800" dirty="0"/>
              <a:t>современных образовательных </a:t>
            </a:r>
            <a:r>
              <a:rPr lang="ru-RU" sz="2800" dirty="0" smtClean="0"/>
              <a:t>стандартов -- формирование </a:t>
            </a:r>
            <a:r>
              <a:rPr lang="ru-RU" sz="2800" dirty="0"/>
              <a:t>базовых компетентностей современного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50062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60648"/>
            <a:ext cx="8640959" cy="6120680"/>
          </a:xfrm>
        </p:spPr>
        <p:txBody>
          <a:bodyPr/>
          <a:lstStyle/>
          <a:p>
            <a:r>
              <a:rPr lang="ru-RU" sz="2600" dirty="0" smtClean="0"/>
              <a:t>    В </a:t>
            </a:r>
            <a:r>
              <a:rPr lang="ru-RU" sz="2600" dirty="0"/>
              <a:t>соответствии с требованиями </a:t>
            </a:r>
            <a:r>
              <a:rPr lang="ru-RU" sz="2600" b="1" dirty="0"/>
              <a:t>Федеральных государственных образовательных стандартов </a:t>
            </a:r>
            <a:r>
              <a:rPr lang="ru-RU" sz="2600" dirty="0"/>
              <a:t>школа должна формировать у ученика не только </a:t>
            </a:r>
            <a:r>
              <a:rPr lang="ru-RU" sz="2600" b="1" dirty="0"/>
              <a:t>предметные</a:t>
            </a:r>
            <a:r>
              <a:rPr lang="ru-RU" sz="2600" dirty="0"/>
              <a:t>, но и </a:t>
            </a:r>
            <a:r>
              <a:rPr lang="ru-RU" sz="2600" b="1" dirty="0"/>
              <a:t>универсальные</a:t>
            </a:r>
            <a:r>
              <a:rPr lang="ru-RU" sz="2600" dirty="0"/>
              <a:t> способы действий, обеспечивающие возможность продолжения образования; развить способность к самоорганизации с целью решения учебных задач; обеспечить индивидуальный прогресс в основных сферах личностного развития. </a:t>
            </a:r>
          </a:p>
          <a:p>
            <a:r>
              <a:rPr lang="ru-RU" sz="2600" dirty="0" smtClean="0"/>
              <a:t>    Для </a:t>
            </a:r>
            <a:r>
              <a:rPr lang="ru-RU" sz="2600" dirty="0"/>
              <a:t>реализации требований к результатам освоения образовательных программ учитель должен максимально использовать возможности </a:t>
            </a:r>
            <a:r>
              <a:rPr lang="ru-RU" sz="2600" b="1" dirty="0"/>
              <a:t>современных образовательных технологий</a:t>
            </a:r>
            <a:r>
              <a:rPr lang="ru-RU" sz="2600" dirty="0"/>
              <a:t>, обеспечивающих решение задач общекультурного, ценностно-личностного, познавательного развития обучающихся.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9067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548680"/>
            <a:ext cx="8568951" cy="5976664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/>
              <a:t>       Целью </a:t>
            </a:r>
            <a:r>
              <a:rPr lang="ru-RU" sz="2800" dirty="0"/>
              <a:t>реализации основной образовательной </a:t>
            </a:r>
            <a:r>
              <a:rPr lang="ru-RU" sz="2800" dirty="0" smtClean="0"/>
              <a:t>программы         общего </a:t>
            </a:r>
            <a:r>
              <a:rPr lang="ru-RU" sz="2800" dirty="0"/>
              <a:t>образования является обеспечение </a:t>
            </a:r>
            <a:r>
              <a:rPr lang="ru-RU" sz="2800" b="1" dirty="0"/>
              <a:t>планируемых результатов</a:t>
            </a:r>
            <a:r>
              <a:rPr lang="ru-RU" sz="2800" dirty="0"/>
              <a:t> по достижению целевых установок, определяемых личностными, семейными, общественными, государственными потребностями и возможностями ребёнка.  К числу планируемых результатов освоения основной образовательной программы отнесены </a:t>
            </a:r>
            <a:r>
              <a:rPr lang="ru-RU" sz="2800" dirty="0" smtClean="0"/>
              <a:t>                                                                               </a:t>
            </a:r>
            <a:r>
              <a:rPr lang="ru-RU" sz="3000" b="1" dirty="0" smtClean="0"/>
              <a:t>личностные</a:t>
            </a:r>
            <a:r>
              <a:rPr lang="ru-RU" sz="3000" b="1" dirty="0"/>
              <a:t>, </a:t>
            </a:r>
            <a:r>
              <a:rPr lang="ru-RU" sz="3000" b="1" dirty="0" smtClean="0"/>
              <a:t>                                                  </a:t>
            </a:r>
            <a:r>
              <a:rPr lang="ru-RU" sz="3000" b="1" dirty="0" err="1" smtClean="0"/>
              <a:t>метапредметные</a:t>
            </a:r>
            <a:r>
              <a:rPr lang="ru-RU" sz="3000" b="1" dirty="0" smtClean="0"/>
              <a:t> ,                                                           предметные </a:t>
            </a:r>
            <a:r>
              <a:rPr lang="ru-RU" sz="3000" b="1" dirty="0"/>
              <a:t>результаты</a:t>
            </a:r>
            <a:r>
              <a:rPr lang="ru-RU" sz="3000" dirty="0" smtClean="0"/>
              <a:t>. </a:t>
            </a:r>
            <a:r>
              <a:rPr lang="ru-RU" sz="2600" dirty="0" smtClean="0"/>
              <a:t>                                                                                                                                                          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69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476672"/>
            <a:ext cx="8640959" cy="5976664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1200"/>
              </a:spcBef>
              <a:spcAft>
                <a:spcPts val="1800"/>
              </a:spcAft>
              <a:buClr>
                <a:srgbClr val="31B6FD"/>
              </a:buClr>
              <a:buNone/>
            </a:pPr>
            <a:r>
              <a:rPr lang="ru-RU" dirty="0">
                <a:solidFill>
                  <a:srgbClr val="073E87"/>
                </a:solidFill>
              </a:rPr>
              <a:t> Готовность и способность обучающихся к саморазвитию, </a:t>
            </a:r>
            <a:r>
              <a:rPr lang="ru-RU" dirty="0" err="1">
                <a:solidFill>
                  <a:srgbClr val="073E87"/>
                </a:solidFill>
              </a:rPr>
              <a:t>сформированность</a:t>
            </a:r>
            <a:r>
              <a:rPr lang="ru-RU" dirty="0">
                <a:solidFill>
                  <a:srgbClr val="073E87"/>
                </a:solidFill>
              </a:rPr>
              <a:t> мотивации к учению и познанию, ценностно-смысловые установки обучающихся, социальные компетентности и др. определяют </a:t>
            </a:r>
            <a:r>
              <a:rPr lang="ru-RU" sz="2800" b="1" i="1" dirty="0">
                <a:solidFill>
                  <a:srgbClr val="073E87"/>
                </a:solidFill>
              </a:rPr>
              <a:t>личностные результаты</a:t>
            </a:r>
            <a:r>
              <a:rPr lang="ru-RU" sz="2600" dirty="0">
                <a:solidFill>
                  <a:srgbClr val="073E87"/>
                </a:solidFill>
              </a:rPr>
              <a:t>.</a:t>
            </a:r>
          </a:p>
          <a:p>
            <a:pPr marL="0" lvl="0" indent="0">
              <a:spcAft>
                <a:spcPts val="1800"/>
              </a:spcAft>
              <a:buClr>
                <a:srgbClr val="31B6FD"/>
              </a:buClr>
              <a:buNone/>
            </a:pPr>
            <a:r>
              <a:rPr lang="ru-RU" dirty="0">
                <a:solidFill>
                  <a:srgbClr val="073E87"/>
                </a:solidFill>
              </a:rPr>
              <a:t>      Способность обучающихся к освоению познавательных, регулятивных, коммуникативных универсальных учебных действий составляет  </a:t>
            </a:r>
            <a:r>
              <a:rPr lang="ru-RU" sz="2800" b="1" dirty="0" err="1">
                <a:solidFill>
                  <a:srgbClr val="073E87"/>
                </a:solidFill>
              </a:rPr>
              <a:t>метапредметные</a:t>
            </a:r>
            <a:r>
              <a:rPr lang="ru-RU" dirty="0">
                <a:solidFill>
                  <a:srgbClr val="073E87"/>
                </a:solidFill>
              </a:rPr>
              <a:t>  результаты.</a:t>
            </a:r>
            <a:r>
              <a:rPr lang="ru-RU" sz="2600" dirty="0">
                <a:solidFill>
                  <a:srgbClr val="073E87"/>
                </a:solidFill>
              </a:rPr>
              <a:t> </a:t>
            </a:r>
            <a:r>
              <a:rPr lang="ru-RU" dirty="0">
                <a:solidFill>
                  <a:srgbClr val="073E87"/>
                </a:solidFill>
              </a:rPr>
              <a:t>Они нацелены на </a:t>
            </a:r>
            <a:r>
              <a:rPr lang="ru-RU" u="sng" dirty="0">
                <a:solidFill>
                  <a:srgbClr val="073E87"/>
                </a:solidFill>
              </a:rPr>
              <a:t>развитие способностей</a:t>
            </a:r>
            <a:r>
              <a:rPr lang="ru-RU" dirty="0">
                <a:solidFill>
                  <a:srgbClr val="073E87"/>
                </a:solidFill>
              </a:rPr>
              <a:t>, в то время как результат традиционного обучения – это знания, умения и навыки.</a:t>
            </a:r>
          </a:p>
          <a:p>
            <a:pPr marL="0" lvl="0" indent="0">
              <a:buClr>
                <a:srgbClr val="31B6FD"/>
              </a:buClr>
              <a:buNone/>
            </a:pPr>
            <a:r>
              <a:rPr lang="ru-RU" dirty="0">
                <a:solidFill>
                  <a:srgbClr val="073E87"/>
                </a:solidFill>
              </a:rPr>
              <a:t>      </a:t>
            </a:r>
            <a:r>
              <a:rPr lang="ru-RU" sz="2800" b="1" dirty="0">
                <a:solidFill>
                  <a:srgbClr val="073E87"/>
                </a:solidFill>
              </a:rPr>
              <a:t>Предметные</a:t>
            </a:r>
            <a:r>
              <a:rPr lang="ru-RU" dirty="0">
                <a:solidFill>
                  <a:srgbClr val="073E87"/>
                </a:solidFill>
              </a:rPr>
              <a:t> результаты представляют собой освоенный учащимися в ходе изучения учебных предметов опыт специфической для каждой предметной области деятельности по получению нового знания, его преобразованию и применению.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211421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7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   С </a:t>
            </a:r>
            <a:r>
              <a:rPr lang="ru-RU" dirty="0"/>
              <a:t>изменением задач изменяется и характер организации образовательного процесса. Важнейшим становится вопрос «</a:t>
            </a:r>
            <a:r>
              <a:rPr lang="ru-RU" b="1" dirty="0"/>
              <a:t>Как учить?</a:t>
            </a:r>
            <a:r>
              <a:rPr lang="ru-RU" dirty="0"/>
              <a:t>», а уже затем — «</a:t>
            </a:r>
            <a:r>
              <a:rPr lang="ru-RU" b="1" dirty="0"/>
              <a:t>Чему учить?</a:t>
            </a:r>
            <a:r>
              <a:rPr lang="ru-RU" dirty="0"/>
              <a:t>». </a:t>
            </a:r>
            <a:r>
              <a:rPr lang="ru-RU" dirty="0" smtClean="0"/>
              <a:t>                                                                     </a:t>
            </a:r>
            <a:r>
              <a:rPr lang="ru-RU" dirty="0"/>
              <a:t> </a:t>
            </a:r>
            <a:r>
              <a:rPr lang="ru-RU" dirty="0" smtClean="0"/>
              <a:t>     Система </a:t>
            </a:r>
            <a:r>
              <a:rPr lang="ru-RU" dirty="0"/>
              <a:t>образования из транслятора знаний должна превратиться в механизм развития способностей растущего человека. А формирование любой компетентности происходит через определенную практическую деятельность. Поэтому закономерно, что возрастает интерес к механизмам включения детей в виды деятельности, способствующие развитию их способностей. В качестве таких механизмов выступают </a:t>
            </a:r>
            <a:r>
              <a:rPr lang="ru-RU" b="1" dirty="0"/>
              <a:t>технологии обучения</a:t>
            </a:r>
            <a:r>
              <a:rPr lang="ru-RU" dirty="0"/>
              <a:t>. </a:t>
            </a:r>
            <a:r>
              <a:rPr lang="ru-RU" dirty="0" smtClean="0"/>
              <a:t>                                                                                                                 «</a:t>
            </a:r>
            <a:r>
              <a:rPr lang="ru-RU" dirty="0"/>
              <a:t>Как никогда актуальным становится  использование  </a:t>
            </a:r>
            <a:r>
              <a:rPr lang="ru-RU" sz="3000" b="1" dirty="0"/>
              <a:t>современных образовательных технологий</a:t>
            </a:r>
            <a:r>
              <a:rPr lang="ru-RU" dirty="0"/>
              <a:t>, которые направлены на организацию деятельности учащихся, на развитие через эту деятельность их умений, качеств, компетенции».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820680"/>
          </a:xfrm>
        </p:spPr>
        <p:txBody>
          <a:bodyPr>
            <a:normAutofit fontScale="90000"/>
          </a:bodyPr>
          <a:lstStyle/>
          <a:p>
            <a:r>
              <a:rPr lang="ru-RU" sz="2900" b="1" dirty="0" smtClean="0"/>
              <a:t>Роль современных образовательных технологий в формировании основных образовательных результатов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1755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332656"/>
            <a:ext cx="8784975" cy="633670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2627784" y="2780928"/>
            <a:ext cx="381642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100" b="1" dirty="0"/>
              <a:t>СОВРЕМЕННЫЕ ОБРАЗОВАТЕЛЬНЫЕ ТЕХНОЛОГИИ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195736" y="908720"/>
            <a:ext cx="475252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/>
              <a:t>Педагогические технологии на основе активизации и интенсификации </a:t>
            </a:r>
            <a:r>
              <a:rPr lang="ru-RU" sz="2000" b="1" dirty="0" smtClean="0"/>
              <a:t>  деятельности </a:t>
            </a:r>
            <a:r>
              <a:rPr lang="ru-RU" sz="2000" b="1" dirty="0"/>
              <a:t>учащихся</a:t>
            </a:r>
            <a:endParaRPr lang="ru-RU" sz="20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9727" y="4941168"/>
            <a:ext cx="4098257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/>
              <a:t>Педагогические технологии на основе личностной ориентации педагогического процесса</a:t>
            </a:r>
            <a:endParaRPr lang="ru-RU" sz="20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528" y="2924944"/>
            <a:ext cx="230425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Технология развивающего обучения</a:t>
            </a:r>
            <a:endParaRPr lang="ru-RU" sz="20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444208" y="2924944"/>
            <a:ext cx="2304256" cy="12961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 smtClean="0"/>
              <a:t>Здоровье-сберегающая </a:t>
            </a:r>
            <a:r>
              <a:rPr lang="ru-RU" sz="2000" b="1" dirty="0"/>
              <a:t>технология</a:t>
            </a:r>
            <a:endParaRPr lang="ru-RU" sz="2000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44008" y="4941168"/>
            <a:ext cx="410445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2000" b="1" dirty="0"/>
              <a:t>Педагогические технологии на основе эффективности управления и организации учебного </a:t>
            </a:r>
            <a:r>
              <a:rPr lang="ru-RU" sz="2000" b="1" dirty="0" smtClean="0"/>
              <a:t>процесса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023653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399</TotalTime>
  <Words>1764</Words>
  <Application>Microsoft Office PowerPoint</Application>
  <PresentationFormat>Экран (4:3)</PresentationFormat>
  <Paragraphs>129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Волна</vt:lpstr>
      <vt:lpstr>Применение современных образовательных технологий на уроках       в начальной школе</vt:lpstr>
      <vt:lpstr>Презентация PowerPoint</vt:lpstr>
      <vt:lpstr>Образовательная технология – это система совместной деятельности учащихся и учителя по проектированию(планированию) , организации , ориентированию и корректированию образовательного процесса с целью достижения конкретного результата при обеспечении комфортных условий участникам.</vt:lpstr>
      <vt:lpstr> Основа современных образовательных стандартов -- формирование базовых компетентностей современного человека</vt:lpstr>
      <vt:lpstr>Презентация PowerPoint</vt:lpstr>
      <vt:lpstr>Презентация PowerPoint</vt:lpstr>
      <vt:lpstr>Презентация PowerPoint</vt:lpstr>
      <vt:lpstr>Роль современных образовательных технологий в формировании основных образовательных результатов </vt:lpstr>
      <vt:lpstr>Презентация PowerPoint</vt:lpstr>
      <vt:lpstr>Презентация PowerPoint</vt:lpstr>
      <vt:lpstr>Метод проектов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Информационно – коммуникационные технологии </vt:lpstr>
      <vt:lpstr>Презентация PowerPoint</vt:lpstr>
      <vt:lpstr>Компьютерные  (новые информационные) технологии обучения</vt:lpstr>
      <vt:lpstr>Презентация PowerPoint</vt:lpstr>
      <vt:lpstr>Презентация PowerPoint</vt:lpstr>
      <vt:lpstr>Гуманно-личностная технология                      Ш. А. Амонашвили</vt:lpstr>
      <vt:lpstr>Презентация PowerPoint</vt:lpstr>
      <vt:lpstr>Презентация PowerPoint</vt:lpstr>
      <vt:lpstr>Развивающее обучение по системе Л.В.Занкова</vt:lpstr>
      <vt:lpstr>Здоровьесберегающие технологии  </vt:lpstr>
      <vt:lpstr>Портфолио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современных образовательных технологий на уроках в начальной школе</dc:title>
  <dc:creator>HT</dc:creator>
  <cp:lastModifiedBy>HT</cp:lastModifiedBy>
  <cp:revision>52</cp:revision>
  <dcterms:created xsi:type="dcterms:W3CDTF">2016-02-06T15:32:31Z</dcterms:created>
  <dcterms:modified xsi:type="dcterms:W3CDTF">2016-02-22T13:49:55Z</dcterms:modified>
</cp:coreProperties>
</file>