
<file path=[Content_Types].xml><?xml version="1.0" encoding="utf-8"?>
<Types xmlns="http://schemas.openxmlformats.org/package/2006/content-types">
  <Default Extension="bin" ContentType="audio/unknown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3"/>
  </p:notesMasterIdLst>
  <p:sldIdLst>
    <p:sldId id="256" r:id="rId2"/>
    <p:sldId id="277" r:id="rId3"/>
    <p:sldId id="257" r:id="rId4"/>
    <p:sldId id="260" r:id="rId5"/>
    <p:sldId id="258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8" r:id="rId20"/>
    <p:sldId id="279" r:id="rId21"/>
    <p:sldId id="280" r:id="rId2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56F8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250" autoAdjust="0"/>
    <p:restoredTop sz="94670" autoAdjust="0"/>
  </p:normalViewPr>
  <p:slideViewPr>
    <p:cSldViewPr>
      <p:cViewPr varScale="1">
        <p:scale>
          <a:sx n="81" d="100"/>
          <a:sy n="81" d="100"/>
        </p:scale>
        <p:origin x="648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344DB7E-EFEF-4CA0-9FC3-564A2BF1EB05}" type="datetimeFigureOut">
              <a:rPr lang="ru-RU"/>
              <a:pPr>
                <a:defRPr/>
              </a:pPr>
              <a:t>26.01.2020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89312B9-DA61-4586-B1C4-B6D865A4697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0483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7983834-AC27-44F2-BA90-EA89AE0C879E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bin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bin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bin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bin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bin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bin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bin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bin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bin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bin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bin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лилиния 6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7F56C7-4D62-4A39-803D-49BFF52662DC}" type="datetimeFigureOut">
              <a:rPr lang="ru-RU"/>
              <a:pPr>
                <a:defRPr/>
              </a:pPr>
              <a:t>26.01.2020</a:t>
            </a:fld>
            <a:endParaRPr lang="ru-RU"/>
          </a:p>
        </p:txBody>
      </p:sp>
      <p:sp>
        <p:nvSpPr>
          <p:cNvPr id="7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2A9C9E-7DB1-4987-ACB2-8BC2065B019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wheel/>
    <p:sndAc>
      <p:stSnd>
        <p:snd r:embed="rId1" name="chimes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3E4A0-18C6-494D-878F-2CC059EDC322}" type="datetimeFigureOut">
              <a:rPr lang="ru-RU"/>
              <a:pPr>
                <a:defRPr/>
              </a:pPr>
              <a:t>26.01.2020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E8014-0887-4285-8ED4-7AF218AC529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heel/>
    <p:sndAc>
      <p:stSnd>
        <p:snd r:embed="rId1" name="chimes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C9AEF5-1319-49A9-80AD-C554576780CF}" type="datetimeFigureOut">
              <a:rPr lang="ru-RU"/>
              <a:pPr>
                <a:defRPr/>
              </a:pPr>
              <a:t>26.01.2020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CBBD77-4B1F-4079-9BC2-56FFCED23D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heel/>
    <p:sndAc>
      <p:stSnd>
        <p:snd r:embed="rId1" name="chimes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EBBA13-F6AE-4C21-97A1-1E3EB351F958}" type="datetimeFigureOut">
              <a:rPr lang="ru-RU"/>
              <a:pPr>
                <a:defRPr/>
              </a:pPr>
              <a:t>26.01.2020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8386D8-A441-41A4-B1B7-639743831A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heel/>
    <p:sndAc>
      <p:stSnd>
        <p:snd r:embed="rId1" name="chimes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лилиния 6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D4D6A6-0478-4CE4-9913-38EF90B89799}" type="datetimeFigureOut">
              <a:rPr lang="ru-RU"/>
              <a:pPr>
                <a:defRPr/>
              </a:pPr>
              <a:t>26.01.2020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CD09CA-24C2-49F4-81BF-AAD939A610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wheel/>
    <p:sndAc>
      <p:stSnd>
        <p:snd r:embed="rId1" name="chimes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7E3107-CE66-4EDF-BFB8-D2C0E6EA2E85}" type="datetimeFigureOut">
              <a:rPr lang="ru-RU"/>
              <a:pPr>
                <a:defRPr/>
              </a:pPr>
              <a:t>26.01.2020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798F6A-3B67-4266-9693-E39547C31A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heel/>
    <p:sndAc>
      <p:stSnd>
        <p:snd r:embed="rId1" name="chimes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F921D2-1CEE-4C74-A846-A2CCE63E0B3C}" type="datetimeFigureOut">
              <a:rPr lang="ru-RU"/>
              <a:pPr>
                <a:defRPr/>
              </a:pPr>
              <a:t>26.01.2020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A3893D-DB96-4ACE-B796-CA19D8815B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heel/>
    <p:sndAc>
      <p:stSnd>
        <p:snd r:embed="rId1" name="chimes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/>
          <a:lstStyle>
            <a:lvl1pPr algn="l">
              <a:defRPr sz="46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444765-6498-4805-B98C-9D0FB2AC7859}" type="datetimeFigureOut">
              <a:rPr lang="ru-RU"/>
              <a:pPr>
                <a:defRPr/>
              </a:pPr>
              <a:t>26.01.2020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4DCFF5-80FC-458F-8C71-F972CF2179A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heel/>
    <p:sndAc>
      <p:stSnd>
        <p:snd r:embed="rId1" name="chimes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C1A3C4-328E-4E3D-AE5B-05D4810BAD01}" type="datetimeFigureOut">
              <a:rPr lang="ru-RU"/>
              <a:pPr>
                <a:defRPr/>
              </a:pPr>
              <a:t>26.01.2020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A17BF3-AD06-4491-93EA-6E646AC1889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heel/>
    <p:sndAc>
      <p:stSnd>
        <p:snd r:embed="rId1" name="chimes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F66F3B-0083-4CC3-8964-29F6451C3593}" type="datetimeFigureOut">
              <a:rPr lang="ru-RU"/>
              <a:pPr>
                <a:defRPr/>
              </a:pPr>
              <a:t>26.01.2020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575" y="6421438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94B499-759D-4C7F-9B03-821F8C3E11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heel/>
    <p:sndAc>
      <p:stSnd>
        <p:snd r:embed="rId1" name="chimes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5633E5-B896-4BA1-AE87-893734826E7E}" type="datetimeFigureOut">
              <a:rPr lang="ru-RU"/>
              <a:pPr>
                <a:defRPr/>
              </a:pPr>
              <a:t>26.01.2020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70DD06-91B7-4008-AEDA-DDB3BF20B6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heel/>
    <p:sndAc>
      <p:stSnd>
        <p:snd r:embed="rId1" name="chimes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467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5A7C717-6D8E-43A3-89F6-230BCCCEF23D}" type="datetimeFigureOut">
              <a:rPr lang="ru-RU"/>
              <a:pPr>
                <a:defRPr/>
              </a:pPr>
              <a:t>26.01.2020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934C003-A48C-4EAF-882B-E9BFB0F337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</p:sldLayoutIdLst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8" grpId="0"/>
      <p:bldP spid="1029" grpId="0" build="p">
        <p:tmplLst>
          <p:tmpl lvl="1">
            <p:tnLst>
              <p:par>
                <p:cTn presetID="44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9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02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9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02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9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02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9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02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9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02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9pPr>
    </p:titleStyle>
    <p:bodyStyle>
      <a:lvl1pPr marL="419100" indent="-3825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1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555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 pitchFamily="34" charset="0"/>
        <a:buChar char="○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36538" algn="l" rtl="0" eaLnBrk="0" fontAlgn="base" hangingPunct="0">
        <a:spcBef>
          <a:spcPct val="20000"/>
        </a:spcBef>
        <a:spcAft>
          <a:spcPct val="0"/>
        </a:spcAft>
        <a:buClr>
          <a:srgbClr val="8D89A4"/>
        </a:buClr>
        <a:buSzPct val="9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89075" indent="-182563" algn="l" rtl="0" eaLnBrk="0" fontAlgn="base" hangingPunct="0">
        <a:spcBef>
          <a:spcPct val="20000"/>
        </a:spcBef>
        <a:spcAft>
          <a:spcPct val="0"/>
        </a:spcAft>
        <a:buClr>
          <a:srgbClr val="748560"/>
        </a:buClr>
        <a:buSzPct val="100000"/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55576" y="764704"/>
            <a:ext cx="6948264" cy="19939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ru-RU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алюминий </a:t>
            </a:r>
            <a:r>
              <a:rPr lang="ru-RU" sz="2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ru-RU" sz="2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хлорид алюминия</a:t>
            </a:r>
            <a:r>
              <a:rPr lang="ru-RU" sz="2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ru-RU" sz="2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гидроксид </a:t>
            </a:r>
            <a:r>
              <a:rPr lang="ru-RU" sz="2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алюминия</a:t>
            </a:r>
            <a:r>
              <a:rPr lang="ru-RU" sz="2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ru-RU" sz="2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оксид </a:t>
            </a:r>
            <a:r>
              <a:rPr lang="ru-RU" sz="2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алюминия-</a:t>
            </a:r>
            <a:r>
              <a:rPr lang="en-US" sz="2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ru-RU" sz="240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алюминий</a:t>
            </a:r>
            <a:r>
              <a:rPr lang="ru-RU" sz="240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ru-RU" sz="240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гидроксид алюминия </a:t>
            </a:r>
            <a:endParaRPr lang="ru-RU" sz="24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/>
            <a:endParaRPr lang="ru-RU" sz="24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wheel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Прямоугольник 1"/>
          <p:cNvSpPr>
            <a:spLocks noChangeArrowheads="1"/>
          </p:cNvSpPr>
          <p:nvPr/>
        </p:nvSpPr>
        <p:spPr bwMode="auto">
          <a:xfrm>
            <a:off x="0" y="0"/>
            <a:ext cx="9144000" cy="951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r>
              <a:rPr lang="ru-RU" sz="3600">
                <a:solidFill>
                  <a:srgbClr val="00B050"/>
                </a:solidFill>
              </a:rPr>
              <a:t>Суточная потребность и основные источники поступления: составляет 0,25% от массы тела.</a:t>
            </a:r>
          </a:p>
          <a:p>
            <a:r>
              <a:rPr lang="ru-RU" sz="3600">
                <a:solidFill>
                  <a:srgbClr val="00B050"/>
                </a:solidFill>
              </a:rPr>
              <a:t>Общее содержание калия в организме человека составляет примерно 250г. Суточная потребность в калия составляет 1,5-2 г.</a:t>
            </a:r>
          </a:p>
          <a:p>
            <a:endParaRPr lang="ru-RU" sz="3600"/>
          </a:p>
          <a:p>
            <a:endParaRPr lang="ru-RU"/>
          </a:p>
          <a:p>
            <a:r>
              <a:rPr lang="ru-RU"/>
              <a:t> </a:t>
            </a:r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</p:txBody>
      </p:sp>
      <p:sp>
        <p:nvSpPr>
          <p:cNvPr id="24579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70775" cy="1143000"/>
          </a:xfrm>
        </p:spPr>
        <p:txBody>
          <a:bodyPr/>
          <a:lstStyle/>
          <a:p>
            <a:pPr eaLnBrk="1" hangingPunct="1"/>
            <a:r>
              <a:rPr lang="ru-RU" sz="4000" smtClean="0">
                <a:solidFill>
                  <a:srgbClr val="FF0000"/>
                </a:solidFill>
              </a:rPr>
              <a:t>ЗНАЧЕНИЕ К ДЛЯ ОРГАНИЗМА</a:t>
            </a:r>
          </a:p>
        </p:txBody>
      </p:sp>
      <p:sp>
        <p:nvSpPr>
          <p:cNvPr id="24580" name="Прямоугольник 4"/>
          <p:cNvSpPr>
            <a:spLocks noChangeArrowheads="1"/>
          </p:cNvSpPr>
          <p:nvPr/>
        </p:nvSpPr>
        <p:spPr bwMode="auto">
          <a:xfrm flipV="1">
            <a:off x="2286000" y="4549775"/>
            <a:ext cx="4572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 </a:t>
            </a:r>
          </a:p>
        </p:txBody>
      </p:sp>
      <p:sp>
        <p:nvSpPr>
          <p:cNvPr id="24581" name="Прямоугольник 5"/>
          <p:cNvSpPr>
            <a:spLocks noChangeArrowheads="1"/>
          </p:cNvSpPr>
          <p:nvPr/>
        </p:nvSpPr>
        <p:spPr bwMode="auto">
          <a:xfrm>
            <a:off x="0" y="571500"/>
            <a:ext cx="9144000" cy="6462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 </a:t>
            </a:r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</p:txBody>
      </p:sp>
    </p:spTree>
  </p:cSld>
  <p:clrMapOvr>
    <a:masterClrMapping/>
  </p:clrMapOvr>
  <p:transition spd="med">
    <p:wheel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Прямоугольник 1"/>
          <p:cNvSpPr>
            <a:spLocks noChangeArrowheads="1"/>
          </p:cNvSpPr>
          <p:nvPr/>
        </p:nvSpPr>
        <p:spPr bwMode="auto">
          <a:xfrm>
            <a:off x="214313" y="0"/>
            <a:ext cx="8929687" cy="852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>
                <a:solidFill>
                  <a:srgbClr val="00B050"/>
                </a:solidFill>
              </a:rPr>
              <a:t>Лучшими натуральными источниками калия являются цитрусовые, томаты, все зеленые овощи с листьями, листья мяты, семечки подсолнуха, бананы, картофель.</a:t>
            </a:r>
          </a:p>
          <a:p>
            <a:r>
              <a:rPr lang="ru-RU" sz="3200">
                <a:solidFill>
                  <a:srgbClr val="00B050"/>
                </a:solidFill>
              </a:rPr>
              <a:t>Калий в виде хлористого калия выделяется в основном почками, в количестве 4,5г - этим обусловлено его мочегонное действие. С солями калия всегда выделяется много воды. В меньшей степени калий выделяется кишечником и незначительное количество - с потом.</a:t>
            </a:r>
          </a:p>
          <a:p>
            <a:endParaRPr lang="ru-RU"/>
          </a:p>
          <a:p>
            <a:r>
              <a:rPr lang="ru-RU"/>
              <a:t> </a:t>
            </a:r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</p:txBody>
      </p:sp>
    </p:spTree>
  </p:cSld>
  <p:clrMapOvr>
    <a:masterClrMapping/>
  </p:clrMapOvr>
  <p:transition spd="med">
    <p:wheel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70775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ЗНАЧЕНИЕ </a:t>
            </a:r>
            <a:r>
              <a:rPr lang="en-US" dirty="0" smtClean="0">
                <a:solidFill>
                  <a:srgbClr val="FF0000"/>
                </a:solidFill>
              </a:rPr>
              <a:t>Na</a:t>
            </a:r>
            <a:r>
              <a:rPr lang="uk-UA" dirty="0" smtClean="0"/>
              <a:t> ДЛЯ ОРГАНИЗМА</a:t>
            </a:r>
            <a:endParaRPr lang="ru-RU" dirty="0"/>
          </a:p>
        </p:txBody>
      </p:sp>
      <p:sp>
        <p:nvSpPr>
          <p:cNvPr id="26627" name="Прямоугольник 2"/>
          <p:cNvSpPr>
            <a:spLocks noChangeArrowheads="1"/>
          </p:cNvSpPr>
          <p:nvPr/>
        </p:nvSpPr>
        <p:spPr bwMode="auto">
          <a:xfrm>
            <a:off x="142875" y="428625"/>
            <a:ext cx="9001125" cy="648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 </a:t>
            </a:r>
          </a:p>
          <a:p>
            <a:endParaRPr lang="ru-RU"/>
          </a:p>
          <a:p>
            <a:pPr algn="ctr"/>
            <a:endParaRPr lang="en-US" sz="3200">
              <a:solidFill>
                <a:srgbClr val="00B050"/>
              </a:solidFill>
            </a:endParaRPr>
          </a:p>
          <a:p>
            <a:pPr algn="ctr"/>
            <a:r>
              <a:rPr lang="ru-RU" sz="3200">
                <a:solidFill>
                  <a:srgbClr val="00B050"/>
                </a:solidFill>
              </a:rPr>
              <a:t>Суточная потребность составляет 0.08 % от массы тела. Нормы суточного потребления не существует, но считается, что потребность взрослого человека составляет около 9-16 грамм хлорида натрия в сутки. При физических нагрузках, в жаркое время года (повышенной температуры окружающей среды), у шахтеров, спортсменов  которые участвуют в беге на длительные дистанции суточная потребность возрастает до 20 грамм поваренной соли в сутки.</a:t>
            </a:r>
          </a:p>
        </p:txBody>
      </p:sp>
    </p:spTree>
  </p:cSld>
  <p:clrMapOvr>
    <a:masterClrMapping/>
  </p:clrMapOvr>
  <p:transition spd="med">
    <p:wheel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1"/>
          <p:cNvSpPr>
            <a:spLocks noGrp="1"/>
          </p:cNvSpPr>
          <p:nvPr>
            <p:ph type="title"/>
          </p:nvPr>
        </p:nvSpPr>
        <p:spPr>
          <a:xfrm>
            <a:off x="0" y="357188"/>
            <a:ext cx="7470775" cy="1143000"/>
          </a:xfrm>
        </p:spPr>
        <p:txBody>
          <a:bodyPr/>
          <a:lstStyle/>
          <a:p>
            <a:pPr eaLnBrk="1" hangingPunct="1"/>
            <a:r>
              <a:rPr lang="ru-RU" sz="3600" smtClean="0">
                <a:solidFill>
                  <a:srgbClr val="00B050"/>
                </a:solidFill>
              </a:rPr>
              <a:t>Функции: </a:t>
            </a:r>
            <a:br>
              <a:rPr lang="ru-RU" sz="3600" smtClean="0">
                <a:solidFill>
                  <a:srgbClr val="00B050"/>
                </a:solidFill>
              </a:rPr>
            </a:br>
            <a:r>
              <a:rPr lang="ru-RU" sz="3600" smtClean="0">
                <a:solidFill>
                  <a:srgbClr val="00B050"/>
                </a:solidFill>
              </a:rPr>
              <a:t/>
            </a:r>
            <a:br>
              <a:rPr lang="ru-RU" sz="3600" smtClean="0">
                <a:solidFill>
                  <a:srgbClr val="00B050"/>
                </a:solidFill>
              </a:rPr>
            </a:br>
            <a:r>
              <a:rPr lang="ru-RU" sz="3600" smtClean="0">
                <a:solidFill>
                  <a:srgbClr val="00B050"/>
                </a:solidFill>
              </a:rPr>
              <a:t/>
            </a:r>
            <a:br>
              <a:rPr lang="ru-RU" sz="3600" smtClean="0">
                <a:solidFill>
                  <a:srgbClr val="00B050"/>
                </a:solidFill>
              </a:rPr>
            </a:br>
            <a:r>
              <a:rPr lang="ru-RU" sz="3600" smtClean="0">
                <a:solidFill>
                  <a:srgbClr val="00B050"/>
                </a:solidFill>
              </a:rPr>
              <a:t/>
            </a:r>
            <a:br>
              <a:rPr lang="ru-RU" sz="3600" smtClean="0">
                <a:solidFill>
                  <a:srgbClr val="00B050"/>
                </a:solidFill>
              </a:rPr>
            </a:br>
            <a:r>
              <a:rPr lang="ru-RU" sz="3600" smtClean="0">
                <a:solidFill>
                  <a:srgbClr val="00B050"/>
                </a:solidFill>
              </a:rPr>
              <a:t/>
            </a:r>
            <a:br>
              <a:rPr lang="ru-RU" sz="3600" smtClean="0">
                <a:solidFill>
                  <a:srgbClr val="00B050"/>
                </a:solidFill>
              </a:rPr>
            </a:br>
            <a:r>
              <a:rPr lang="ru-RU" sz="3600" smtClean="0">
                <a:solidFill>
                  <a:srgbClr val="00B050"/>
                </a:solidFill>
              </a:rPr>
              <a:t/>
            </a:r>
            <a:br>
              <a:rPr lang="ru-RU" sz="3600" smtClean="0">
                <a:solidFill>
                  <a:srgbClr val="00B050"/>
                </a:solidFill>
              </a:rPr>
            </a:br>
            <a:r>
              <a:rPr lang="ru-RU" sz="3600" smtClean="0">
                <a:solidFill>
                  <a:srgbClr val="00B050"/>
                </a:solidFill>
              </a:rPr>
              <a:t/>
            </a:r>
            <a:br>
              <a:rPr lang="ru-RU" sz="3600" smtClean="0">
                <a:solidFill>
                  <a:srgbClr val="00B050"/>
                </a:solidFill>
              </a:rPr>
            </a:br>
            <a:r>
              <a:rPr lang="ru-RU" sz="3600" smtClean="0">
                <a:solidFill>
                  <a:srgbClr val="00B050"/>
                </a:solidFill>
              </a:rPr>
              <a:t/>
            </a:r>
            <a:br>
              <a:rPr lang="ru-RU" sz="3600" smtClean="0">
                <a:solidFill>
                  <a:srgbClr val="00B050"/>
                </a:solidFill>
              </a:rPr>
            </a:br>
            <a:r>
              <a:rPr lang="ru-RU" sz="3600" smtClean="0">
                <a:solidFill>
                  <a:srgbClr val="00B050"/>
                </a:solidFill>
              </a:rPr>
              <a:t/>
            </a:r>
            <a:br>
              <a:rPr lang="ru-RU" sz="3600" smtClean="0">
                <a:solidFill>
                  <a:srgbClr val="00B050"/>
                </a:solidFill>
              </a:rPr>
            </a:br>
            <a:r>
              <a:rPr lang="ru-RU" sz="3600" smtClean="0">
                <a:solidFill>
                  <a:srgbClr val="00B050"/>
                </a:solidFill>
              </a:rPr>
              <a:t>1.регулирует состояние водно-солевого обмена; </a:t>
            </a:r>
            <a:br>
              <a:rPr lang="ru-RU" sz="3600" smtClean="0">
                <a:solidFill>
                  <a:srgbClr val="00B050"/>
                </a:solidFill>
              </a:rPr>
            </a:br>
            <a:r>
              <a:rPr lang="ru-RU" sz="3600" smtClean="0">
                <a:solidFill>
                  <a:srgbClr val="00B050"/>
                </a:solidFill>
              </a:rPr>
              <a:t>2. участвует в регуляции работы ферментов;</a:t>
            </a:r>
            <a:br>
              <a:rPr lang="ru-RU" sz="3600" smtClean="0">
                <a:solidFill>
                  <a:srgbClr val="00B050"/>
                </a:solidFill>
              </a:rPr>
            </a:br>
            <a:r>
              <a:rPr lang="ru-RU" sz="3600" smtClean="0">
                <a:solidFill>
                  <a:srgbClr val="00B050"/>
                </a:solidFill>
              </a:rPr>
              <a:t>3. Проведение нервного импульса</a:t>
            </a:r>
            <a:br>
              <a:rPr lang="ru-RU" sz="3600" smtClean="0">
                <a:solidFill>
                  <a:srgbClr val="00B050"/>
                </a:solidFill>
              </a:rPr>
            </a:br>
            <a:r>
              <a:rPr lang="ru-RU" sz="3600" smtClean="0">
                <a:solidFill>
                  <a:srgbClr val="00B050"/>
                </a:solidFill>
              </a:rPr>
              <a:t>4.Калий и натрий  оба важны для нормального роста и состояния организма. Они являются антагонистами на клеточном уровне, т.е. повышение содержания натрия приводит к уменьшению калия в клетке.</a:t>
            </a:r>
          </a:p>
        </p:txBody>
      </p:sp>
    </p:spTree>
  </p:cSld>
  <p:clrMapOvr>
    <a:masterClrMapping/>
  </p:clrMapOvr>
  <p:transition spd="med">
    <p:wheel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70775" cy="1143000"/>
          </a:xfrm>
        </p:spPr>
        <p:txBody>
          <a:bodyPr/>
          <a:lstStyle/>
          <a:p>
            <a:pPr eaLnBrk="1" hangingPunct="1"/>
            <a:r>
              <a:rPr lang="uk-UA" smtClean="0">
                <a:solidFill>
                  <a:srgbClr val="FF0000"/>
                </a:solidFill>
              </a:rPr>
              <a:t>ГАЛОГЕН</a:t>
            </a:r>
            <a:r>
              <a:rPr lang="ru-RU" smtClean="0">
                <a:solidFill>
                  <a:srgbClr val="FF0000"/>
                </a:solidFill>
              </a:rPr>
              <a:t>Ы-</a:t>
            </a:r>
          </a:p>
        </p:txBody>
      </p:sp>
      <p:sp>
        <p:nvSpPr>
          <p:cNvPr id="28675" name="Прямоугольник 2"/>
          <p:cNvSpPr>
            <a:spLocks noChangeArrowheads="1"/>
          </p:cNvSpPr>
          <p:nvPr/>
        </p:nvSpPr>
        <p:spPr bwMode="auto">
          <a:xfrm>
            <a:off x="0" y="-2357438"/>
            <a:ext cx="9144000" cy="121570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r>
              <a:rPr lang="ru-RU" sz="3200">
                <a:solidFill>
                  <a:srgbClr val="00B050"/>
                </a:solidFill>
              </a:rPr>
              <a:t>химические элементы главной подгруппы VII группы таблицы Менделеева.</a:t>
            </a:r>
          </a:p>
          <a:p>
            <a:endParaRPr lang="ru-RU" sz="3200">
              <a:solidFill>
                <a:srgbClr val="00B050"/>
              </a:solidFill>
            </a:endParaRPr>
          </a:p>
          <a:p>
            <a:r>
              <a:rPr lang="ru-RU" sz="3200">
                <a:solidFill>
                  <a:srgbClr val="00B050"/>
                </a:solidFill>
              </a:rPr>
              <a:t>Реагируют почти со всеми простыми веществами, кроме некоторых неметаллов. Все галогены — энергичные окислители, поэтому встречаются в природе только в виде соединений. С увеличением порядкового номера химическая активность галогенов уменьшается, химическая активность галогенов-ионов F−, Сl−, Вr−, I− уменьшается.</a:t>
            </a:r>
          </a:p>
          <a:p>
            <a:endParaRPr lang="ru-RU" sz="3600"/>
          </a:p>
          <a:p>
            <a:endParaRPr lang="ru-RU" sz="3600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</p:txBody>
      </p:sp>
    </p:spTree>
  </p:cSld>
  <p:clrMapOvr>
    <a:masterClrMapping/>
  </p:clrMapOvr>
  <p:transition spd="med">
    <p:wheel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Прямоугольник 2"/>
          <p:cNvSpPr>
            <a:spLocks noChangeArrowheads="1"/>
          </p:cNvSpPr>
          <p:nvPr/>
        </p:nvSpPr>
        <p:spPr bwMode="auto">
          <a:xfrm>
            <a:off x="0" y="0"/>
            <a:ext cx="9144000" cy="618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3600">
              <a:solidFill>
                <a:srgbClr val="00B050"/>
              </a:solidFill>
            </a:endParaRPr>
          </a:p>
          <a:p>
            <a:r>
              <a:rPr lang="ru-RU" sz="4000">
                <a:solidFill>
                  <a:srgbClr val="00B050"/>
                </a:solidFill>
              </a:rPr>
              <a:t>К галогенам относятся фтор F, хлор Cl, бром Br, иод I , астат At. Пока не синтезированный 117-й элемент, унунсептий Uus, также находится формально в группе галогенов, однако по химическим свойствам может существенно отличаться от них, как и астат. Представляют собой:</a:t>
            </a:r>
          </a:p>
        </p:txBody>
      </p:sp>
    </p:spTree>
  </p:cSld>
  <p:clrMapOvr>
    <a:masterClrMapping/>
  </p:clrMapOvr>
  <p:transition spd="med">
    <p:wheel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Прямоугольник 1"/>
          <p:cNvSpPr>
            <a:spLocks noChangeArrowheads="1"/>
          </p:cNvSpPr>
          <p:nvPr/>
        </p:nvSpPr>
        <p:spPr bwMode="auto">
          <a:xfrm>
            <a:off x="214313" y="142875"/>
            <a:ext cx="8929687" cy="649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>
                <a:solidFill>
                  <a:srgbClr val="C00000"/>
                </a:solidFill>
              </a:rPr>
              <a:t>Фтор</a:t>
            </a:r>
            <a:r>
              <a:rPr lang="ru-RU" sz="3200">
                <a:solidFill>
                  <a:srgbClr val="00B050"/>
                </a:solidFill>
              </a:rPr>
              <a:t> - зеленовато-жёлтый газ, очень ядовит, попытка получить в свободном виде в больших количествах чревата последствиями.</a:t>
            </a:r>
          </a:p>
          <a:p>
            <a:r>
              <a:rPr lang="ru-RU" sz="3200">
                <a:solidFill>
                  <a:srgbClr val="C00000"/>
                </a:solidFill>
              </a:rPr>
              <a:t>Хлор</a:t>
            </a:r>
            <a:r>
              <a:rPr lang="ru-RU" sz="3200">
                <a:solidFill>
                  <a:srgbClr val="00B050"/>
                </a:solidFill>
              </a:rPr>
              <a:t> - зеленоватый газ. Тяжёлый, также очень ядовитый с резким запахом.</a:t>
            </a:r>
          </a:p>
          <a:p>
            <a:r>
              <a:rPr lang="ru-RU" sz="3200">
                <a:solidFill>
                  <a:srgbClr val="C00000"/>
                </a:solidFill>
              </a:rPr>
              <a:t>Бром</a:t>
            </a:r>
            <a:r>
              <a:rPr lang="ru-RU" sz="3200">
                <a:solidFill>
                  <a:srgbClr val="00B050"/>
                </a:solidFill>
              </a:rPr>
              <a:t> - красно-бурая жидкость. Ядовита. Поражает обонятельный нерв. Очень летуч, поэтому содержится в запаянных ампулах</a:t>
            </a:r>
          </a:p>
          <a:p>
            <a:r>
              <a:rPr lang="ru-RU" sz="3200">
                <a:solidFill>
                  <a:srgbClr val="C00000"/>
                </a:solidFill>
              </a:rPr>
              <a:t>Иод</a:t>
            </a:r>
            <a:r>
              <a:rPr lang="ru-RU" sz="3200">
                <a:solidFill>
                  <a:srgbClr val="00B050"/>
                </a:solidFill>
              </a:rPr>
              <a:t> - фиолетово-чёрные кристаллы. Очень легко возгоняется. Ядовит.</a:t>
            </a:r>
          </a:p>
          <a:p>
            <a:r>
              <a:rPr lang="ru-RU" sz="3200">
                <a:solidFill>
                  <a:srgbClr val="C00000"/>
                </a:solidFill>
              </a:rPr>
              <a:t>Астат</a:t>
            </a:r>
            <a:r>
              <a:rPr lang="ru-RU" sz="3200">
                <a:solidFill>
                  <a:srgbClr val="00B050"/>
                </a:solidFill>
              </a:rPr>
              <a:t> - очень радиоактивен, поэтому о нём мало известно.</a:t>
            </a:r>
          </a:p>
        </p:txBody>
      </p:sp>
    </p:spTree>
  </p:cSld>
  <p:clrMapOvr>
    <a:masterClrMapping/>
  </p:clrMapOvr>
  <p:transition spd="med">
    <p:wheel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Прямоугольник 1"/>
          <p:cNvSpPr>
            <a:spLocks noChangeArrowheads="1"/>
          </p:cNvSpPr>
          <p:nvPr/>
        </p:nvSpPr>
        <p:spPr bwMode="auto">
          <a:xfrm>
            <a:off x="0" y="750888"/>
            <a:ext cx="9144000" cy="646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>
                <a:solidFill>
                  <a:srgbClr val="C00000"/>
                </a:solidFill>
              </a:rPr>
              <a:t>ХИМИЧЕСКИЕ СВОЙСТВА</a:t>
            </a:r>
          </a:p>
          <a:p>
            <a:r>
              <a:rPr lang="ru-RU" sz="3600">
                <a:solidFill>
                  <a:srgbClr val="92D050"/>
                </a:solidFill>
              </a:rPr>
              <a:t>Общая формула галогенов – Г2</a:t>
            </a:r>
          </a:p>
          <a:p>
            <a:r>
              <a:rPr lang="ru-RU" sz="3600">
                <a:solidFill>
                  <a:srgbClr val="C00000"/>
                </a:solidFill>
              </a:rPr>
              <a:t>Взаимодействие галогенов с металлами, образуется соли</a:t>
            </a:r>
          </a:p>
          <a:p>
            <a:r>
              <a:rPr lang="ru-RU" sz="3600">
                <a:solidFill>
                  <a:srgbClr val="92D050"/>
                </a:solidFill>
              </a:rPr>
              <a:t>F—реагирует при обычных условиях, при нагревании и с золотом , серебром, платиной.</a:t>
            </a:r>
          </a:p>
          <a:p>
            <a:r>
              <a:rPr lang="ru-RU" sz="3600">
                <a:solidFill>
                  <a:srgbClr val="92D050"/>
                </a:solidFill>
              </a:rPr>
              <a:t>Al u Zn—в атмосфере фтора воспламеняются</a:t>
            </a:r>
          </a:p>
          <a:p>
            <a:r>
              <a:rPr lang="ru-RU" sz="3600">
                <a:solidFill>
                  <a:srgbClr val="92D050"/>
                </a:solidFill>
              </a:rPr>
              <a:t>Zn +F2 =ZnF2</a:t>
            </a:r>
          </a:p>
          <a:p>
            <a:r>
              <a:rPr lang="ru-RU" sz="3600">
                <a:solidFill>
                  <a:srgbClr val="92D050"/>
                </a:solidFill>
              </a:rPr>
              <a:t>2Al +3 F2 = 2Al F3</a:t>
            </a:r>
          </a:p>
          <a:p>
            <a:endParaRPr lang="ru-RU"/>
          </a:p>
        </p:txBody>
      </p:sp>
    </p:spTree>
  </p:cSld>
  <p:clrMapOvr>
    <a:masterClrMapping/>
  </p:clrMapOvr>
  <p:transition spd="med">
    <p:wheel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Прямоугольник 1"/>
          <p:cNvSpPr>
            <a:spLocks noChangeArrowheads="1"/>
          </p:cNvSpPr>
          <p:nvPr/>
        </p:nvSpPr>
        <p:spPr bwMode="auto">
          <a:xfrm>
            <a:off x="0" y="142875"/>
            <a:ext cx="9144000" cy="714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>
                <a:solidFill>
                  <a:srgbClr val="C00000"/>
                </a:solidFill>
              </a:rPr>
              <a:t>Взаимодействие галогенов с водородом</a:t>
            </a:r>
          </a:p>
          <a:p>
            <a:r>
              <a:rPr lang="ru-RU" sz="3600">
                <a:solidFill>
                  <a:srgbClr val="00B050"/>
                </a:solidFill>
              </a:rPr>
              <a:t>Фтор реагирует с водородом без нагревания, идет в темноте, хлор –на свету, бром- при нагревании, йод- при более сильном нагревании.</a:t>
            </a:r>
          </a:p>
          <a:p>
            <a:endParaRPr lang="ru-RU" sz="3600">
              <a:solidFill>
                <a:srgbClr val="00B050"/>
              </a:solidFill>
            </a:endParaRPr>
          </a:p>
          <a:p>
            <a:r>
              <a:rPr lang="ru-RU" sz="3600">
                <a:solidFill>
                  <a:srgbClr val="00B050"/>
                </a:solidFill>
              </a:rPr>
              <a:t>H2 + </a:t>
            </a:r>
            <a:r>
              <a:rPr lang="en-US" sz="3600">
                <a:solidFill>
                  <a:srgbClr val="00B050"/>
                </a:solidFill>
              </a:rPr>
              <a:t>F</a:t>
            </a:r>
            <a:r>
              <a:rPr lang="ru-RU" sz="3600">
                <a:solidFill>
                  <a:srgbClr val="00B050"/>
                </a:solidFill>
              </a:rPr>
              <a:t>2 =2Н</a:t>
            </a:r>
            <a:r>
              <a:rPr lang="en-US" sz="3600">
                <a:solidFill>
                  <a:srgbClr val="00B050"/>
                </a:solidFill>
              </a:rPr>
              <a:t>F</a:t>
            </a:r>
            <a:r>
              <a:rPr lang="uk-UA" sz="3600">
                <a:solidFill>
                  <a:srgbClr val="00B050"/>
                </a:solidFill>
              </a:rPr>
              <a:t>   </a:t>
            </a:r>
            <a:r>
              <a:rPr lang="en-US" sz="3600">
                <a:solidFill>
                  <a:srgbClr val="00B050"/>
                </a:solidFill>
              </a:rPr>
              <a:t> </a:t>
            </a:r>
            <a:r>
              <a:rPr lang="uk-UA" sz="3600">
                <a:solidFill>
                  <a:srgbClr val="00B050"/>
                </a:solidFill>
              </a:rPr>
              <a:t> фтороводород</a:t>
            </a:r>
            <a:endParaRPr lang="en-US" sz="3600">
              <a:solidFill>
                <a:srgbClr val="00B050"/>
              </a:solidFill>
            </a:endParaRPr>
          </a:p>
          <a:p>
            <a:r>
              <a:rPr lang="ru-RU" sz="3600">
                <a:solidFill>
                  <a:srgbClr val="00B050"/>
                </a:solidFill>
              </a:rPr>
              <a:t>H2 + </a:t>
            </a:r>
            <a:r>
              <a:rPr lang="en-US" sz="3600">
                <a:solidFill>
                  <a:srgbClr val="00B050"/>
                </a:solidFill>
              </a:rPr>
              <a:t>Cl</a:t>
            </a:r>
            <a:r>
              <a:rPr lang="ru-RU" sz="3600">
                <a:solidFill>
                  <a:srgbClr val="00B050"/>
                </a:solidFill>
              </a:rPr>
              <a:t>2 =2Н</a:t>
            </a:r>
            <a:r>
              <a:rPr lang="en-US" sz="3600">
                <a:solidFill>
                  <a:srgbClr val="00B050"/>
                </a:solidFill>
              </a:rPr>
              <a:t>Cl</a:t>
            </a:r>
            <a:r>
              <a:rPr lang="uk-UA" sz="3600">
                <a:solidFill>
                  <a:srgbClr val="00B050"/>
                </a:solidFill>
              </a:rPr>
              <a:t>   хлороводород</a:t>
            </a:r>
            <a:endParaRPr lang="ru-RU" sz="3600">
              <a:solidFill>
                <a:srgbClr val="00B050"/>
              </a:solidFill>
            </a:endParaRPr>
          </a:p>
          <a:p>
            <a:r>
              <a:rPr lang="ru-RU" sz="3600">
                <a:solidFill>
                  <a:srgbClr val="00B050"/>
                </a:solidFill>
              </a:rPr>
              <a:t>H2 + </a:t>
            </a:r>
            <a:r>
              <a:rPr lang="en-US" sz="3600">
                <a:solidFill>
                  <a:srgbClr val="00B050"/>
                </a:solidFill>
              </a:rPr>
              <a:t>Br</a:t>
            </a:r>
            <a:r>
              <a:rPr lang="ru-RU" sz="3600">
                <a:solidFill>
                  <a:srgbClr val="00B050"/>
                </a:solidFill>
              </a:rPr>
              <a:t>2 =2Н</a:t>
            </a:r>
            <a:r>
              <a:rPr lang="en-US" sz="3600">
                <a:solidFill>
                  <a:srgbClr val="00B050"/>
                </a:solidFill>
              </a:rPr>
              <a:t>Br</a:t>
            </a:r>
            <a:r>
              <a:rPr lang="uk-UA" sz="3600">
                <a:solidFill>
                  <a:srgbClr val="00B050"/>
                </a:solidFill>
              </a:rPr>
              <a:t>  бромоводород</a:t>
            </a:r>
            <a:endParaRPr lang="ru-RU" sz="3600">
              <a:solidFill>
                <a:srgbClr val="00B050"/>
              </a:solidFill>
            </a:endParaRP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ru-RU"/>
          </a:p>
          <a:p>
            <a:endParaRPr lang="ru-RU"/>
          </a:p>
        </p:txBody>
      </p:sp>
    </p:spTree>
  </p:cSld>
  <p:clrMapOvr>
    <a:masterClrMapping/>
  </p:clrMapOvr>
  <p:transition spd="med">
    <p:wheel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764704"/>
            <a:ext cx="631844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Какое количество алюминия потребуется для реакции с соляной кислотой, взятой в избытке, чтобы получить 5,6 л водорода (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н.у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.)?</a:t>
            </a:r>
            <a:endParaRPr lang="ru-RU" sz="2800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2700242"/>
            <a:ext cx="3984104" cy="3101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7272141"/>
      </p:ext>
    </p:extLst>
  </p:cSld>
  <p:clrMapOvr>
    <a:masterClrMapping/>
  </p:clrMapOvr>
  <p:transition spd="med">
    <p:wheel/>
    <p:sndAc>
      <p:stSnd>
        <p:snd r:embed="rId2" name="chimes.wav"/>
      </p:stSnd>
    </p:sndAc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ru-RU" sz="4800" smtClean="0">
                <a:solidFill>
                  <a:srgbClr val="FF0000"/>
                </a:solidFill>
              </a:rPr>
              <a:t>Тема урока:</a:t>
            </a:r>
          </a:p>
        </p:txBody>
      </p:sp>
      <p:sp>
        <p:nvSpPr>
          <p:cNvPr id="14339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ru-RU" sz="4800" smtClean="0">
                <a:solidFill>
                  <a:srgbClr val="56F875"/>
                </a:solidFill>
              </a:rPr>
              <a:t>  Щелочные металлы, инертные элементы и галогены</a:t>
            </a:r>
          </a:p>
          <a:p>
            <a:pPr eaLnBrk="1" hangingPunct="1">
              <a:buFont typeface="Wingdings 2" pitchFamily="18" charset="2"/>
              <a:buNone/>
            </a:pPr>
            <a:endParaRPr lang="ru-RU" sz="4800" smtClean="0">
              <a:solidFill>
                <a:srgbClr val="56F875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444208" y="5085184"/>
            <a:ext cx="23155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Учитель</a:t>
            </a:r>
          </a:p>
          <a:p>
            <a:r>
              <a:rPr lang="ru-RU" dirty="0" err="1" smtClean="0"/>
              <a:t>Абдурашидова</a:t>
            </a:r>
            <a:r>
              <a:rPr lang="ru-RU" dirty="0" smtClean="0"/>
              <a:t> Э.И.</a:t>
            </a:r>
            <a:endParaRPr lang="ru-RU" dirty="0"/>
          </a:p>
        </p:txBody>
      </p:sp>
    </p:spTree>
  </p:cSld>
  <p:clrMapOvr>
    <a:masterClrMapping/>
  </p:clrMapOvr>
  <p:transition spd="med">
    <p:wheel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980728"/>
            <a:ext cx="523832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Д/З </a:t>
            </a:r>
            <a:r>
              <a:rPr lang="en-US" sz="3200" dirty="0" smtClean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&amp;</a:t>
            </a:r>
            <a:r>
              <a:rPr lang="ru-RU" sz="3200" dirty="0" smtClean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49 стр171 </a:t>
            </a:r>
            <a:r>
              <a:rPr lang="ru-RU" sz="3200" dirty="0" err="1" smtClean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упр</a:t>
            </a:r>
            <a:r>
              <a:rPr lang="ru-RU" sz="3200" dirty="0" smtClean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1,2,3 отвечать  на вопросы</a:t>
            </a:r>
            <a:endParaRPr lang="ru-RU" sz="3200" dirty="0">
              <a:solidFill>
                <a:srgbClr val="FFFF00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7332" y="2204864"/>
            <a:ext cx="5089128" cy="3816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4611782"/>
      </p:ext>
    </p:extLst>
  </p:cSld>
  <p:clrMapOvr>
    <a:masterClrMapping/>
  </p:clrMapOvr>
  <p:transition spd="med">
    <p:wheel/>
    <p:sndAc>
      <p:stSnd>
        <p:snd r:embed="rId2" name="chimes.wav"/>
      </p:stSnd>
    </p:sndAc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836712"/>
            <a:ext cx="6782308" cy="5016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512619"/>
      </p:ext>
    </p:extLst>
  </p:cSld>
  <p:clrMapOvr>
    <a:masterClrMapping/>
  </p:clrMapOvr>
  <p:transition spd="med">
    <p:wheel/>
    <p:sndAc>
      <p:stSnd>
        <p:snd r:embed="rId2" name="chimes.wav"/>
      </p:stSnd>
    </p:sndAc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5400" smtClean="0">
                <a:solidFill>
                  <a:srgbClr val="FF0000"/>
                </a:solidFill>
              </a:rPr>
              <a:t>Щелочные металлы: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3000"/>
            <a:ext cx="7467600" cy="5715000"/>
          </a:xfrm>
        </p:spPr>
        <p:txBody>
          <a:bodyPr>
            <a:normAutofit fontScale="85000" lnSpcReduction="10000"/>
          </a:bodyPr>
          <a:lstStyle/>
          <a:p>
            <a:pPr marL="420624" indent="-384048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44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Li, Na, K, </a:t>
            </a:r>
            <a:r>
              <a:rPr lang="en-US" sz="4400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Rb</a:t>
            </a:r>
            <a:r>
              <a:rPr lang="en-US" sz="44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, Cs, Fr.</a:t>
            </a:r>
            <a:endParaRPr lang="ru-RU" sz="4400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marL="420624" indent="-384048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4300" dirty="0" smtClean="0">
                <a:solidFill>
                  <a:srgbClr val="56F875"/>
                </a:solidFill>
              </a:rPr>
              <a:t>Щелочные металлы – это химические элементы с резко выраженными металлическими свойствами</a:t>
            </a:r>
            <a:r>
              <a:rPr lang="uk-UA" sz="4300" dirty="0" smtClean="0">
                <a:solidFill>
                  <a:srgbClr val="56F875"/>
                </a:solidFill>
              </a:rPr>
              <a:t>.</a:t>
            </a:r>
          </a:p>
          <a:p>
            <a:pPr marL="420624" indent="-384048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uk-UA" sz="4400" dirty="0" err="1" smtClean="0">
                <a:solidFill>
                  <a:srgbClr val="56F875"/>
                </a:solidFill>
              </a:rPr>
              <a:t>Щелочч</a:t>
            </a:r>
            <a:r>
              <a:rPr lang="ru-RU" sz="4400" dirty="0" err="1" smtClean="0">
                <a:solidFill>
                  <a:srgbClr val="56F875"/>
                </a:solidFill>
              </a:rPr>
              <a:t>ые</a:t>
            </a:r>
            <a:r>
              <a:rPr lang="ru-RU" sz="4400" dirty="0" smtClean="0">
                <a:solidFill>
                  <a:srgbClr val="56F875"/>
                </a:solidFill>
              </a:rPr>
              <a:t> металлы находятся в 1 группе главной подгруппы.</a:t>
            </a:r>
          </a:p>
          <a:p>
            <a:pPr marL="420624" indent="-384048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4400" dirty="0" smtClean="0">
                <a:solidFill>
                  <a:srgbClr val="00B0F0"/>
                </a:solidFill>
              </a:rPr>
              <a:t>Всегда в соединениях </a:t>
            </a:r>
            <a:r>
              <a:rPr lang="ru-RU" sz="4400" dirty="0" err="1" smtClean="0">
                <a:solidFill>
                  <a:srgbClr val="00B0F0"/>
                </a:solidFill>
              </a:rPr>
              <a:t>одноваленты</a:t>
            </a:r>
            <a:r>
              <a:rPr lang="ru-RU" sz="4400" dirty="0" smtClean="0">
                <a:solidFill>
                  <a:srgbClr val="00B0F0"/>
                </a:solidFill>
              </a:rPr>
              <a:t>.</a:t>
            </a:r>
          </a:p>
          <a:p>
            <a:pPr marL="420624" indent="-384048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uk-UA" sz="4400" dirty="0" smtClean="0">
              <a:solidFill>
                <a:srgbClr val="56F875"/>
              </a:solidFill>
            </a:endParaRPr>
          </a:p>
          <a:p>
            <a:pPr marL="420624" indent="-384048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sz="4400" dirty="0" smtClean="0">
              <a:solidFill>
                <a:srgbClr val="56F875"/>
              </a:solidFill>
            </a:endParaRPr>
          </a:p>
        </p:txBody>
      </p:sp>
    </p:spTree>
  </p:cSld>
  <p:clrMapOvr>
    <a:masterClrMapping/>
  </p:clrMapOvr>
  <p:transition spd="med">
    <p:wheel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rgbClr val="FF0000"/>
                </a:solidFill>
              </a:rPr>
              <a:t>История открытия щелочных металлов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420624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 smtClean="0"/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 smtClean="0"/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>
                <a:solidFill>
                  <a:srgbClr val="FF0000"/>
                </a:solidFill>
              </a:rPr>
              <a:t> В 1807г. </a:t>
            </a:r>
            <a:r>
              <a:rPr lang="ru-RU" dirty="0" smtClean="0">
                <a:solidFill>
                  <a:srgbClr val="56F875"/>
                </a:solidFill>
              </a:rPr>
              <a:t>в Англии </a:t>
            </a:r>
            <a:r>
              <a:rPr lang="ru-RU" dirty="0" err="1" smtClean="0">
                <a:solidFill>
                  <a:srgbClr val="56F875"/>
                </a:solidFill>
              </a:rPr>
              <a:t>Г.Деви</a:t>
            </a:r>
            <a:r>
              <a:rPr lang="ru-RU" dirty="0" smtClean="0">
                <a:solidFill>
                  <a:srgbClr val="56F875"/>
                </a:solidFill>
              </a:rPr>
              <a:t> открыл натрий и калий: “</a:t>
            </a:r>
            <a:r>
              <a:rPr lang="ru-RU" dirty="0" err="1" smtClean="0">
                <a:solidFill>
                  <a:srgbClr val="56F875"/>
                </a:solidFill>
              </a:rPr>
              <a:t>натрун</a:t>
            </a:r>
            <a:r>
              <a:rPr lang="ru-RU" dirty="0" smtClean="0">
                <a:solidFill>
                  <a:srgbClr val="56F875"/>
                </a:solidFill>
              </a:rPr>
              <a:t>” - сода, “алкали” - щелочь.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 smtClean="0"/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>
                <a:solidFill>
                  <a:srgbClr val="FF0000"/>
                </a:solidFill>
              </a:rPr>
              <a:t>В 1817г. </a:t>
            </a:r>
            <a:r>
              <a:rPr lang="ru-RU" dirty="0" smtClean="0">
                <a:solidFill>
                  <a:srgbClr val="56F875"/>
                </a:solidFill>
              </a:rPr>
              <a:t>в Швеции </a:t>
            </a:r>
            <a:r>
              <a:rPr lang="ru-RU" dirty="0" err="1" smtClean="0">
                <a:solidFill>
                  <a:srgbClr val="56F875"/>
                </a:solidFill>
              </a:rPr>
              <a:t>А.Арфедсон</a:t>
            </a:r>
            <a:r>
              <a:rPr lang="ru-RU" dirty="0" smtClean="0">
                <a:solidFill>
                  <a:srgbClr val="56F875"/>
                </a:solidFill>
              </a:rPr>
              <a:t> открыл литий: “</a:t>
            </a:r>
            <a:r>
              <a:rPr lang="ru-RU" dirty="0" err="1" smtClean="0">
                <a:solidFill>
                  <a:srgbClr val="56F875"/>
                </a:solidFill>
              </a:rPr>
              <a:t>литос</a:t>
            </a:r>
            <a:r>
              <a:rPr lang="ru-RU" dirty="0" smtClean="0">
                <a:solidFill>
                  <a:srgbClr val="56F875"/>
                </a:solidFill>
              </a:rPr>
              <a:t>” - камень.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 smtClean="0"/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>
                <a:solidFill>
                  <a:srgbClr val="FF0000"/>
                </a:solidFill>
              </a:rPr>
              <a:t>В 1860 – 1861г.г. </a:t>
            </a:r>
            <a:r>
              <a:rPr lang="ru-RU" dirty="0" smtClean="0">
                <a:solidFill>
                  <a:srgbClr val="56F875"/>
                </a:solidFill>
              </a:rPr>
              <a:t>в Германии Р.Бунзен и Г.Кирхгоф открыли рубидий “темно-красный” и цезий “небесно-голубой”.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 smtClean="0"/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>
                <a:solidFill>
                  <a:srgbClr val="FF0000"/>
                </a:solidFill>
              </a:rPr>
              <a:t>В 1939г. </a:t>
            </a:r>
            <a:r>
              <a:rPr lang="ru-RU" dirty="0" smtClean="0">
                <a:solidFill>
                  <a:srgbClr val="56F875"/>
                </a:solidFill>
              </a:rPr>
              <a:t>во Франции Маргарита </a:t>
            </a:r>
            <a:r>
              <a:rPr lang="ru-RU" dirty="0" err="1" smtClean="0">
                <a:solidFill>
                  <a:srgbClr val="56F875"/>
                </a:solidFill>
              </a:rPr>
              <a:t>Перей</a:t>
            </a:r>
            <a:r>
              <a:rPr lang="ru-RU" dirty="0" smtClean="0">
                <a:solidFill>
                  <a:srgbClr val="56F875"/>
                </a:solidFill>
              </a:rPr>
              <a:t> открыла радиоактивный элемент </a:t>
            </a:r>
            <a:r>
              <a:rPr lang="ru-RU" dirty="0" err="1" smtClean="0">
                <a:solidFill>
                  <a:srgbClr val="56F875"/>
                </a:solidFill>
              </a:rPr>
              <a:t>франций</a:t>
            </a:r>
            <a:r>
              <a:rPr lang="ru-RU" dirty="0" smtClean="0">
                <a:solidFill>
                  <a:srgbClr val="56F875"/>
                </a:solidFill>
              </a:rPr>
              <a:t>, который назвал в честь своей страны.</a:t>
            </a:r>
            <a:endParaRPr lang="ru-RU" dirty="0">
              <a:solidFill>
                <a:srgbClr val="56F875"/>
              </a:solidFill>
            </a:endParaRPr>
          </a:p>
        </p:txBody>
      </p:sp>
    </p:spTree>
  </p:cSld>
  <p:clrMapOvr>
    <a:masterClrMapping/>
  </p:clrMapOvr>
  <p:transition spd="med">
    <p:wheel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18435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endParaRPr lang="en-US" sz="3200" smtClean="0">
              <a:solidFill>
                <a:srgbClr val="56F875"/>
              </a:solidFill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ru-RU" sz="3200" smtClean="0">
                <a:solidFill>
                  <a:srgbClr val="56F875"/>
                </a:solidFill>
              </a:rPr>
              <a:t>Физические свойства.</a:t>
            </a:r>
            <a:endParaRPr lang="en-US" sz="3200" smtClean="0">
              <a:solidFill>
                <a:srgbClr val="56F875"/>
              </a:solidFill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ru-RU" sz="3200" smtClean="0">
                <a:solidFill>
                  <a:srgbClr val="56F875"/>
                </a:solidFill>
              </a:rPr>
              <a:t>   Литий, натрий, калий, рубидий в свободном состоянии серебристо-белые металлы, цезий имеет золотисто-желтый цвет. Обратить внимание на их мягкость, все металлы очень мягкие и пластичные. Наибольшей твердостью обладает литий, остальные металлы легко режутся ножом и могут быть раскатаны в фольгу. Плотность металлов возрастает от лития к цезию, а температуры плавления – уменьшаются.</a:t>
            </a:r>
          </a:p>
        </p:txBody>
      </p:sp>
    </p:spTree>
  </p:cSld>
  <p:clrMapOvr>
    <a:masterClrMapping/>
  </p:clrMapOvr>
  <p:transition spd="med">
    <p:wheel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pPr algn="ctr" eaLnBrk="1" hangingPunct="1"/>
            <a:r>
              <a:rPr lang="ru-RU" sz="3600" smtClean="0">
                <a:solidFill>
                  <a:srgbClr val="FF0000"/>
                </a:solidFill>
              </a:rPr>
              <a:t>Химические свойства щелочных металлов</a:t>
            </a:r>
          </a:p>
        </p:txBody>
      </p:sp>
      <p:sp>
        <p:nvSpPr>
          <p:cNvPr id="20483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sz="4100" smtClean="0">
                <a:solidFill>
                  <a:srgbClr val="56F875"/>
                </a:solidFill>
              </a:rPr>
              <a:t>Как щелочные металлы реагируют с водой…</a:t>
            </a:r>
          </a:p>
          <a:p>
            <a:pPr eaLnBrk="1" hangingPunct="1"/>
            <a:r>
              <a:rPr lang="ru-RU" sz="4100" smtClean="0">
                <a:solidFill>
                  <a:srgbClr val="56F875"/>
                </a:solidFill>
              </a:rPr>
              <a:t>Как натрий реагирует с калием…</a:t>
            </a:r>
          </a:p>
          <a:p>
            <a:pPr eaLnBrk="1" hangingPunct="1"/>
            <a:r>
              <a:rPr lang="ru-RU" sz="4100" smtClean="0">
                <a:solidFill>
                  <a:srgbClr val="56F875"/>
                </a:solidFill>
              </a:rPr>
              <a:t>Составить уравнения химических реакций.</a:t>
            </a:r>
          </a:p>
          <a:p>
            <a:pPr eaLnBrk="1" hangingPunct="1">
              <a:buFont typeface="Wingdings 2" pitchFamily="18" charset="2"/>
              <a:buNone/>
            </a:pPr>
            <a:endParaRPr lang="ru-RU" sz="4100" smtClean="0">
              <a:solidFill>
                <a:srgbClr val="56F875"/>
              </a:solidFill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ru-RU" sz="2800" smtClean="0">
              <a:solidFill>
                <a:srgbClr val="56F875"/>
              </a:solidFill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ru-RU" sz="2800" smtClean="0">
              <a:solidFill>
                <a:srgbClr val="56F875"/>
              </a:solidFill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ru-RU" sz="2800" smtClean="0">
              <a:solidFill>
                <a:srgbClr val="56F875"/>
              </a:solidFill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ru-RU" sz="2800" smtClean="0">
              <a:solidFill>
                <a:srgbClr val="56F875"/>
              </a:solidFill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ru-RU" sz="2800" smtClean="0">
              <a:solidFill>
                <a:srgbClr val="56F875"/>
              </a:solidFill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ru-RU" sz="2800" smtClean="0">
              <a:solidFill>
                <a:srgbClr val="56F875"/>
              </a:solidFill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ru-RU" sz="2800" smtClean="0">
              <a:solidFill>
                <a:srgbClr val="56F875"/>
              </a:solidFill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ru-RU" sz="2800" smtClean="0">
              <a:solidFill>
                <a:srgbClr val="56F875"/>
              </a:solidFill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ru-RU" sz="2800" smtClean="0">
              <a:solidFill>
                <a:srgbClr val="56F875"/>
              </a:solidFill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ru-RU" sz="2800" smtClean="0">
              <a:solidFill>
                <a:srgbClr val="56F875"/>
              </a:solidFill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ru-RU" sz="2800" smtClean="0">
              <a:solidFill>
                <a:srgbClr val="56F875"/>
              </a:solidFill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ru-RU" sz="2800" smtClean="0">
              <a:solidFill>
                <a:srgbClr val="56F875"/>
              </a:solidFill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ru-RU" sz="2800" smtClean="0">
              <a:solidFill>
                <a:srgbClr val="56F875"/>
              </a:solidFill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ru-RU" sz="2800" smtClean="0">
              <a:solidFill>
                <a:srgbClr val="56F875"/>
              </a:solidFill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ru-RU" sz="2800" smtClean="0">
              <a:solidFill>
                <a:srgbClr val="56F875"/>
              </a:solidFill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ru-RU" sz="2800" smtClean="0">
              <a:solidFill>
                <a:srgbClr val="56F875"/>
              </a:solidFill>
            </a:endParaRPr>
          </a:p>
        </p:txBody>
      </p:sp>
    </p:spTree>
  </p:cSld>
  <p:clrMapOvr>
    <a:masterClrMapping/>
  </p:clrMapOvr>
  <p:transition spd="med">
    <p:wheel/>
    <p:sndAc>
      <p:stSnd>
        <p:snd r:embed="rId3" name="chimes.wav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Прямоугольник 5"/>
          <p:cNvSpPr>
            <a:spLocks noChangeArrowheads="1"/>
          </p:cNvSpPr>
          <p:nvPr/>
        </p:nvSpPr>
        <p:spPr bwMode="auto">
          <a:xfrm>
            <a:off x="3232150" y="3244850"/>
            <a:ext cx="185738" cy="92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  <a:p>
            <a:endParaRPr lang="ru-RU"/>
          </a:p>
          <a:p>
            <a:endParaRPr lang="ru-RU"/>
          </a:p>
        </p:txBody>
      </p:sp>
      <p:sp>
        <p:nvSpPr>
          <p:cNvPr id="21507" name="Прямоугольник 7"/>
          <p:cNvSpPr>
            <a:spLocks noChangeArrowheads="1"/>
          </p:cNvSpPr>
          <p:nvPr/>
        </p:nvSpPr>
        <p:spPr bwMode="auto">
          <a:xfrm>
            <a:off x="857250" y="285750"/>
            <a:ext cx="6534150" cy="6062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56F875"/>
                </a:solidFill>
              </a:rPr>
              <a:t>2Li+S=Li2S (</a:t>
            </a:r>
            <a:r>
              <a:rPr lang="ru-RU" sz="3200">
                <a:solidFill>
                  <a:srgbClr val="56F875"/>
                </a:solidFill>
              </a:rPr>
              <a:t>сульфид)</a:t>
            </a:r>
          </a:p>
          <a:p>
            <a:endParaRPr lang="ru-RU" sz="3200">
              <a:solidFill>
                <a:srgbClr val="56F875"/>
              </a:solidFill>
            </a:endParaRPr>
          </a:p>
          <a:p>
            <a:r>
              <a:rPr lang="en-US" sz="3200">
                <a:solidFill>
                  <a:srgbClr val="56F875"/>
                </a:solidFill>
              </a:rPr>
              <a:t>2Na+2H2O=2NaOH</a:t>
            </a:r>
            <a:r>
              <a:rPr lang="ru-RU" sz="3200">
                <a:solidFill>
                  <a:srgbClr val="56F875"/>
                </a:solidFill>
              </a:rPr>
              <a:t>9 щелочь)</a:t>
            </a:r>
            <a:r>
              <a:rPr lang="en-US" sz="3200">
                <a:solidFill>
                  <a:srgbClr val="56F875"/>
                </a:solidFill>
              </a:rPr>
              <a:t>+H2</a:t>
            </a:r>
            <a:endParaRPr lang="ru-RU" sz="3200">
              <a:solidFill>
                <a:srgbClr val="56F875"/>
              </a:solidFill>
            </a:endParaRPr>
          </a:p>
          <a:p>
            <a:endParaRPr lang="ru-RU" sz="3200">
              <a:solidFill>
                <a:srgbClr val="56F875"/>
              </a:solidFill>
            </a:endParaRPr>
          </a:p>
          <a:p>
            <a:r>
              <a:rPr lang="en-US" sz="3200">
                <a:solidFill>
                  <a:srgbClr val="56F875"/>
                </a:solidFill>
              </a:rPr>
              <a:t>2Na+Cl2=2NaCl</a:t>
            </a:r>
            <a:r>
              <a:rPr lang="ru-RU" sz="3200">
                <a:solidFill>
                  <a:srgbClr val="56F875"/>
                </a:solidFill>
              </a:rPr>
              <a:t>(хлорид)</a:t>
            </a:r>
          </a:p>
          <a:p>
            <a:endParaRPr lang="ru-RU" sz="3200">
              <a:solidFill>
                <a:srgbClr val="56F875"/>
              </a:solidFill>
            </a:endParaRPr>
          </a:p>
          <a:p>
            <a:r>
              <a:rPr lang="en-US" sz="3200">
                <a:solidFill>
                  <a:srgbClr val="56F875"/>
                </a:solidFill>
              </a:rPr>
              <a:t>4Li+O2=2Li2O (</a:t>
            </a:r>
            <a:r>
              <a:rPr lang="ru-RU" sz="3200">
                <a:solidFill>
                  <a:srgbClr val="56F875"/>
                </a:solidFill>
              </a:rPr>
              <a:t>оксид )</a:t>
            </a:r>
          </a:p>
          <a:p>
            <a:endParaRPr lang="ru-RU" sz="3200">
              <a:solidFill>
                <a:srgbClr val="56F875"/>
              </a:solidFill>
            </a:endParaRPr>
          </a:p>
          <a:p>
            <a:r>
              <a:rPr lang="en-US" sz="3200">
                <a:solidFill>
                  <a:srgbClr val="56F875"/>
                </a:solidFill>
              </a:rPr>
              <a:t>6Li+N2=2Li3N ( </a:t>
            </a:r>
            <a:r>
              <a:rPr lang="ru-RU" sz="3200">
                <a:solidFill>
                  <a:srgbClr val="56F875"/>
                </a:solidFill>
              </a:rPr>
              <a:t>нитрид)</a:t>
            </a:r>
          </a:p>
          <a:p>
            <a:endParaRPr lang="ru-RU" sz="3200">
              <a:solidFill>
                <a:srgbClr val="56F875"/>
              </a:solidFill>
            </a:endParaRPr>
          </a:p>
          <a:p>
            <a:r>
              <a:rPr lang="en-US" sz="3200">
                <a:solidFill>
                  <a:srgbClr val="56F875"/>
                </a:solidFill>
              </a:rPr>
              <a:t>2Na+H2=2NaH (</a:t>
            </a:r>
            <a:r>
              <a:rPr lang="ru-RU" sz="3200">
                <a:solidFill>
                  <a:srgbClr val="56F875"/>
                </a:solidFill>
              </a:rPr>
              <a:t>гидрид)</a:t>
            </a:r>
          </a:p>
          <a:p>
            <a:endParaRPr lang="ru-RU"/>
          </a:p>
          <a:p>
            <a:endParaRPr lang="ru-RU"/>
          </a:p>
        </p:txBody>
      </p:sp>
    </p:spTree>
  </p:cSld>
  <p:clrMapOvr>
    <a:masterClrMapping/>
  </p:clrMapOvr>
  <p:transition spd="med">
    <p:wheel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Прямоугольник 1"/>
          <p:cNvSpPr>
            <a:spLocks noChangeArrowheads="1"/>
          </p:cNvSpPr>
          <p:nvPr/>
        </p:nvSpPr>
        <p:spPr bwMode="auto">
          <a:xfrm>
            <a:off x="428625" y="214313"/>
            <a:ext cx="8929688" cy="6462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>
                <a:solidFill>
                  <a:srgbClr val="00B050"/>
                </a:solidFill>
              </a:rPr>
              <a:t>Типичные основные оксиды.</a:t>
            </a:r>
          </a:p>
          <a:p>
            <a:endParaRPr lang="ru-RU" sz="3200">
              <a:solidFill>
                <a:srgbClr val="00B050"/>
              </a:solidFill>
            </a:endParaRPr>
          </a:p>
          <a:p>
            <a:r>
              <a:rPr lang="ru-RU" sz="3200">
                <a:solidFill>
                  <a:srgbClr val="00B050"/>
                </a:solidFill>
              </a:rPr>
              <a:t>Реагируют </a:t>
            </a:r>
          </a:p>
          <a:p>
            <a:endParaRPr lang="ru-RU"/>
          </a:p>
          <a:p>
            <a:r>
              <a:rPr lang="ru-RU" sz="3600">
                <a:solidFill>
                  <a:srgbClr val="00B050"/>
                </a:solidFill>
              </a:rPr>
              <a:t>1.с водой</a:t>
            </a:r>
          </a:p>
          <a:p>
            <a:r>
              <a:rPr lang="en-US" sz="4000">
                <a:solidFill>
                  <a:srgbClr val="00B050"/>
                </a:solidFill>
              </a:rPr>
              <a:t>Li2O + H2O </a:t>
            </a:r>
            <a:r>
              <a:rPr lang="ru-RU" sz="4000">
                <a:solidFill>
                  <a:srgbClr val="00B050"/>
                </a:solidFill>
              </a:rPr>
              <a:t>=</a:t>
            </a:r>
            <a:r>
              <a:rPr lang="en-US" sz="4000">
                <a:solidFill>
                  <a:srgbClr val="00B050"/>
                </a:solidFill>
              </a:rPr>
              <a:t> 2LiOH</a:t>
            </a:r>
            <a:r>
              <a:rPr lang="ru-RU" sz="4000">
                <a:solidFill>
                  <a:srgbClr val="00B050"/>
                </a:solidFill>
              </a:rPr>
              <a:t>(гидроксид лития)</a:t>
            </a:r>
            <a:endParaRPr lang="en-US" sz="3600">
              <a:solidFill>
                <a:srgbClr val="00B050"/>
              </a:solidFill>
            </a:endParaRPr>
          </a:p>
          <a:p>
            <a:r>
              <a:rPr lang="ru-RU" sz="3600">
                <a:solidFill>
                  <a:srgbClr val="00B050"/>
                </a:solidFill>
              </a:rPr>
              <a:t>2 .с кислотными оксидами</a:t>
            </a:r>
          </a:p>
          <a:p>
            <a:r>
              <a:rPr lang="en-US" sz="3600">
                <a:solidFill>
                  <a:srgbClr val="00B050"/>
                </a:solidFill>
              </a:rPr>
              <a:t>Na2O + SO3 </a:t>
            </a:r>
            <a:r>
              <a:rPr lang="ru-RU" sz="3600">
                <a:solidFill>
                  <a:srgbClr val="00B050"/>
                </a:solidFill>
              </a:rPr>
              <a:t>=</a:t>
            </a:r>
            <a:r>
              <a:rPr lang="en-US" sz="3600">
                <a:solidFill>
                  <a:srgbClr val="00B050"/>
                </a:solidFill>
              </a:rPr>
              <a:t>Na2SO4</a:t>
            </a:r>
            <a:endParaRPr lang="ru-RU" sz="3600">
              <a:solidFill>
                <a:srgbClr val="00B050"/>
              </a:solidFill>
            </a:endParaRPr>
          </a:p>
          <a:p>
            <a:endParaRPr lang="en-US" sz="3200">
              <a:solidFill>
                <a:srgbClr val="56F875"/>
              </a:solidFill>
            </a:endParaRPr>
          </a:p>
          <a:p>
            <a:r>
              <a:rPr lang="ru-RU" sz="4000">
                <a:solidFill>
                  <a:srgbClr val="00B050"/>
                </a:solidFill>
              </a:rPr>
              <a:t> 3. с кислотами:</a:t>
            </a:r>
            <a:endParaRPr lang="en-US" sz="4000">
              <a:solidFill>
                <a:srgbClr val="00B050"/>
              </a:solidFill>
            </a:endParaRPr>
          </a:p>
          <a:p>
            <a:r>
              <a:rPr lang="en-US" sz="4000">
                <a:solidFill>
                  <a:srgbClr val="00B050"/>
                </a:solidFill>
              </a:rPr>
              <a:t>K2O + 2HNO3 </a:t>
            </a:r>
            <a:r>
              <a:rPr lang="ru-RU" sz="4000">
                <a:solidFill>
                  <a:srgbClr val="00B050"/>
                </a:solidFill>
              </a:rPr>
              <a:t>=</a:t>
            </a:r>
            <a:r>
              <a:rPr lang="en-US" sz="4000">
                <a:solidFill>
                  <a:srgbClr val="00B050"/>
                </a:solidFill>
              </a:rPr>
              <a:t> 2KNO3 + H2O</a:t>
            </a:r>
            <a:endParaRPr lang="ru-RU" sz="400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 spd="med">
    <p:wheel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9144000" cy="65833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rgbClr val="00B050"/>
                </a:solidFill>
              </a:rPr>
              <a:t>Сильные основания (щелочи) </a:t>
            </a:r>
            <a:r>
              <a:rPr lang="ru-RU" dirty="0" err="1" smtClean="0">
                <a:solidFill>
                  <a:srgbClr val="00B050"/>
                </a:solidFill>
              </a:rPr>
              <a:t>основность</a:t>
            </a:r>
            <a:r>
              <a:rPr lang="ru-RU" dirty="0" smtClean="0">
                <a:solidFill>
                  <a:srgbClr val="00B050"/>
                </a:solidFill>
              </a:rPr>
              <a:t> увеличивается в ряду </a:t>
            </a:r>
            <a:br>
              <a:rPr lang="ru-RU" dirty="0" smtClean="0">
                <a:solidFill>
                  <a:srgbClr val="00B050"/>
                </a:solidFill>
              </a:rPr>
            </a:br>
            <a:r>
              <a:rPr lang="ru-RU" dirty="0" smtClean="0">
                <a:solidFill>
                  <a:srgbClr val="00B050"/>
                </a:solidFill>
              </a:rPr>
              <a:t>(</a:t>
            </a:r>
            <a:r>
              <a:rPr lang="en-US" sz="4000" dirty="0" err="1" smtClean="0">
                <a:solidFill>
                  <a:srgbClr val="00B050"/>
                </a:solidFill>
              </a:rPr>
              <a:t>LiOH</a:t>
            </a:r>
            <a:r>
              <a:rPr lang="en-US" sz="4000" dirty="0" smtClean="0">
                <a:solidFill>
                  <a:srgbClr val="00B050"/>
                </a:solidFill>
              </a:rPr>
              <a:t> – </a:t>
            </a:r>
            <a:r>
              <a:rPr lang="en-US" sz="4000" dirty="0" err="1" smtClean="0">
                <a:solidFill>
                  <a:srgbClr val="00B050"/>
                </a:solidFill>
              </a:rPr>
              <a:t>NaOH</a:t>
            </a:r>
            <a:r>
              <a:rPr lang="en-US" sz="4000" dirty="0" smtClean="0">
                <a:solidFill>
                  <a:srgbClr val="00B050"/>
                </a:solidFill>
              </a:rPr>
              <a:t> – KOH – </a:t>
            </a:r>
            <a:r>
              <a:rPr lang="en-US" sz="4000" dirty="0" err="1" smtClean="0">
                <a:solidFill>
                  <a:srgbClr val="00B050"/>
                </a:solidFill>
              </a:rPr>
              <a:t>RbOH</a:t>
            </a:r>
            <a:r>
              <a:rPr lang="en-US" sz="4000" dirty="0" smtClean="0">
                <a:solidFill>
                  <a:srgbClr val="00B050"/>
                </a:solidFill>
              </a:rPr>
              <a:t> –</a:t>
            </a:r>
            <a:r>
              <a:rPr lang="en-US" sz="4000" dirty="0" err="1" smtClean="0">
                <a:solidFill>
                  <a:srgbClr val="00B050"/>
                </a:solidFill>
              </a:rPr>
              <a:t>CsOH</a:t>
            </a:r>
            <a:r>
              <a:rPr lang="en-US" sz="4000" dirty="0" smtClean="0">
                <a:solidFill>
                  <a:srgbClr val="00B050"/>
                </a:solidFill>
              </a:rPr>
              <a:t>); </a:t>
            </a:r>
            <a:r>
              <a:rPr lang="ru-RU" dirty="0" smtClean="0">
                <a:solidFill>
                  <a:srgbClr val="00B050"/>
                </a:solidFill>
              </a:rPr>
              <a:t>реагируют с кислотными оксидами: </a:t>
            </a:r>
            <a:br>
              <a:rPr lang="ru-RU" dirty="0" smtClean="0">
                <a:solidFill>
                  <a:srgbClr val="00B050"/>
                </a:solidFill>
              </a:rPr>
            </a:br>
            <a:r>
              <a:rPr lang="ru-RU" dirty="0" smtClean="0">
                <a:solidFill>
                  <a:srgbClr val="00B050"/>
                </a:solidFill>
              </a:rPr>
              <a:t>2</a:t>
            </a:r>
            <a:r>
              <a:rPr lang="en-US" dirty="0" err="1" smtClean="0">
                <a:solidFill>
                  <a:srgbClr val="00B050"/>
                </a:solidFill>
              </a:rPr>
              <a:t>NaOH</a:t>
            </a:r>
            <a:r>
              <a:rPr lang="en-US" dirty="0" smtClean="0">
                <a:solidFill>
                  <a:srgbClr val="00B050"/>
                </a:solidFill>
              </a:rPr>
              <a:t> + CO</a:t>
            </a:r>
            <a:r>
              <a:rPr lang="en-US" sz="4000" dirty="0" smtClean="0">
                <a:solidFill>
                  <a:srgbClr val="00B050"/>
                </a:solidFill>
              </a:rPr>
              <a:t>2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ru-RU" dirty="0" smtClean="0">
                <a:solidFill>
                  <a:srgbClr val="00B050"/>
                </a:solidFill>
              </a:rPr>
              <a:t>=</a:t>
            </a:r>
            <a:r>
              <a:rPr lang="en-US" dirty="0" smtClean="0">
                <a:solidFill>
                  <a:srgbClr val="00B050"/>
                </a:solidFill>
              </a:rPr>
              <a:t> Na</a:t>
            </a:r>
            <a:r>
              <a:rPr lang="en-US" sz="4000" dirty="0" smtClean="0">
                <a:solidFill>
                  <a:srgbClr val="00B050"/>
                </a:solidFill>
              </a:rPr>
              <a:t>2</a:t>
            </a:r>
            <a:r>
              <a:rPr lang="en-US" dirty="0" smtClean="0">
                <a:solidFill>
                  <a:srgbClr val="00B050"/>
                </a:solidFill>
              </a:rPr>
              <a:t>CO</a:t>
            </a:r>
            <a:r>
              <a:rPr lang="en-US" sz="4000" dirty="0" smtClean="0">
                <a:solidFill>
                  <a:srgbClr val="00B050"/>
                </a:solidFill>
              </a:rPr>
              <a:t>3</a:t>
            </a:r>
            <a:r>
              <a:rPr lang="en-US" dirty="0" smtClean="0">
                <a:solidFill>
                  <a:srgbClr val="00B050"/>
                </a:solidFill>
              </a:rPr>
              <a:t> + H</a:t>
            </a:r>
            <a:r>
              <a:rPr lang="en-US" sz="4000" dirty="0" smtClean="0">
                <a:solidFill>
                  <a:srgbClr val="00B050"/>
                </a:solidFill>
              </a:rPr>
              <a:t>2</a:t>
            </a:r>
            <a:r>
              <a:rPr lang="en-US" dirty="0" smtClean="0">
                <a:solidFill>
                  <a:srgbClr val="00B050"/>
                </a:solidFill>
              </a:rPr>
              <a:t>O</a:t>
            </a:r>
            <a:br>
              <a:rPr lang="en-US" dirty="0" smtClean="0">
                <a:solidFill>
                  <a:srgbClr val="00B050"/>
                </a:solidFill>
              </a:rPr>
            </a:br>
            <a:r>
              <a:rPr lang="ru-RU" dirty="0" smtClean="0">
                <a:solidFill>
                  <a:srgbClr val="00B050"/>
                </a:solidFill>
              </a:rPr>
              <a:t>- кислотами: </a:t>
            </a:r>
            <a:r>
              <a:rPr lang="en-US" dirty="0" smtClean="0">
                <a:solidFill>
                  <a:srgbClr val="00B050"/>
                </a:solidFill>
              </a:rPr>
              <a:t/>
            </a:r>
            <a:br>
              <a:rPr lang="en-US" dirty="0" smtClean="0">
                <a:solidFill>
                  <a:srgbClr val="00B050"/>
                </a:solidFill>
              </a:rPr>
            </a:br>
            <a:r>
              <a:rPr lang="en-US" dirty="0" err="1" smtClean="0">
                <a:solidFill>
                  <a:srgbClr val="00B050"/>
                </a:solidFill>
              </a:rPr>
              <a:t>LiOH</a:t>
            </a:r>
            <a:r>
              <a:rPr lang="en-US" dirty="0" smtClean="0">
                <a:solidFill>
                  <a:srgbClr val="00B050"/>
                </a:solidFill>
              </a:rPr>
              <a:t> + </a:t>
            </a:r>
            <a:r>
              <a:rPr lang="en-US" dirty="0" err="1" smtClean="0">
                <a:solidFill>
                  <a:srgbClr val="00B050"/>
                </a:solidFill>
              </a:rPr>
              <a:t>HCl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ru-RU" dirty="0" smtClean="0">
                <a:solidFill>
                  <a:srgbClr val="00B050"/>
                </a:solidFill>
              </a:rPr>
              <a:t>=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LiCl</a:t>
            </a:r>
            <a:r>
              <a:rPr lang="en-US" dirty="0" smtClean="0">
                <a:solidFill>
                  <a:srgbClr val="00B050"/>
                </a:solidFill>
              </a:rPr>
              <a:t> + H</a:t>
            </a:r>
            <a:r>
              <a:rPr lang="en-US" sz="4000" dirty="0" smtClean="0">
                <a:solidFill>
                  <a:srgbClr val="00B050"/>
                </a:solidFill>
              </a:rPr>
              <a:t>2</a:t>
            </a:r>
            <a:r>
              <a:rPr lang="ru-RU" dirty="0" smtClean="0">
                <a:solidFill>
                  <a:srgbClr val="00B050"/>
                </a:solidFill>
              </a:rPr>
              <a:t>О</a:t>
            </a:r>
            <a:br>
              <a:rPr lang="ru-RU" dirty="0" smtClean="0">
                <a:solidFill>
                  <a:srgbClr val="00B050"/>
                </a:solidFill>
              </a:rPr>
            </a:br>
            <a:r>
              <a:rPr lang="ru-RU" dirty="0" smtClean="0">
                <a:solidFill>
                  <a:srgbClr val="00B050"/>
                </a:solidFill>
              </a:rPr>
              <a:t>с солями:</a:t>
            </a:r>
            <a:br>
              <a:rPr lang="ru-RU" dirty="0" smtClean="0">
                <a:solidFill>
                  <a:srgbClr val="00B050"/>
                </a:solidFill>
              </a:rPr>
            </a:br>
            <a:r>
              <a:rPr lang="en-US" dirty="0" smtClean="0">
                <a:solidFill>
                  <a:srgbClr val="00B050"/>
                </a:solidFill>
              </a:rPr>
              <a:t>NaOH+CuCl</a:t>
            </a:r>
            <a:r>
              <a:rPr lang="en-US" sz="3600" dirty="0" smtClean="0">
                <a:solidFill>
                  <a:srgbClr val="00B050"/>
                </a:solidFill>
              </a:rPr>
              <a:t>2</a:t>
            </a:r>
            <a:r>
              <a:rPr lang="en-US" dirty="0" smtClean="0">
                <a:solidFill>
                  <a:srgbClr val="00B050"/>
                </a:solidFill>
              </a:rPr>
              <a:t>=2NaCl+Cu(OH)</a:t>
            </a:r>
            <a:r>
              <a:rPr lang="en-US" sz="3600" dirty="0" smtClean="0">
                <a:solidFill>
                  <a:srgbClr val="00B050"/>
                </a:solidFill>
              </a:rPr>
              <a:t>2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 spd="med">
    <p:wheel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458</TotalTime>
  <Words>816</Words>
  <Application>Microsoft Office PowerPoint</Application>
  <PresentationFormat>Экран (4:3)</PresentationFormat>
  <Paragraphs>172</Paragraphs>
  <Slides>21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8" baseType="lpstr">
      <vt:lpstr>Arial</vt:lpstr>
      <vt:lpstr>Calibri</vt:lpstr>
      <vt:lpstr>Franklin Gothic Book</vt:lpstr>
      <vt:lpstr>Times New Roman</vt:lpstr>
      <vt:lpstr>Wingdings</vt:lpstr>
      <vt:lpstr>Wingdings 2</vt:lpstr>
      <vt:lpstr>Техническая</vt:lpstr>
      <vt:lpstr>Презентация PowerPoint</vt:lpstr>
      <vt:lpstr>Тема урока:</vt:lpstr>
      <vt:lpstr>Щелочные металлы:</vt:lpstr>
      <vt:lpstr>История открытия щелочных металлов</vt:lpstr>
      <vt:lpstr>Презентация PowerPoint</vt:lpstr>
      <vt:lpstr>Химические свойства щелочных металлов</vt:lpstr>
      <vt:lpstr>Презентация PowerPoint</vt:lpstr>
      <vt:lpstr>Презентация PowerPoint</vt:lpstr>
      <vt:lpstr>Сильные основания (щелочи) основность увеличивается в ряду  (LiOH – NaOH – KOH – RbOH –CsOH); реагируют с кислотными оксидами:  2NaOH + CO2 = Na2CO3 + H2O - кислотами:  LiOH + HCl = LiCl + H2О с солями: NaOH+CuCl2=2NaCl+Cu(OH)2 </vt:lpstr>
      <vt:lpstr>ЗНАЧЕНИЕ К ДЛЯ ОРГАНИЗМА</vt:lpstr>
      <vt:lpstr>Презентация PowerPoint</vt:lpstr>
      <vt:lpstr>ЗНАЧЕНИЕ Na ДЛЯ ОРГАНИЗМА</vt:lpstr>
      <vt:lpstr>Функции:          1.регулирует состояние водно-солевого обмена;  2. участвует в регуляции работы ферментов; 3. Проведение нервного импульса 4.Калий и натрий  оба важны для нормального роста и состояния организма. Они являются антагонистами на клеточном уровне, т.е. повышение содержания натрия приводит к уменьшению калия в клетке.</vt:lpstr>
      <vt:lpstr>ГАЛОГЕНЫ-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MultiDVD Team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химии для 9 класса</dc:title>
  <dc:creator>1</dc:creator>
  <cp:lastModifiedBy>PZ</cp:lastModifiedBy>
  <cp:revision>48</cp:revision>
  <dcterms:created xsi:type="dcterms:W3CDTF">2010-02-20T13:41:16Z</dcterms:created>
  <dcterms:modified xsi:type="dcterms:W3CDTF">2020-01-26T14:56:13Z</dcterms:modified>
</cp:coreProperties>
</file>