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77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56F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50" autoAdjust="0"/>
    <p:restoredTop sz="94670" autoAdjust="0"/>
  </p:normalViewPr>
  <p:slideViewPr>
    <p:cSldViewPr>
      <p:cViewPr varScale="1">
        <p:scale>
          <a:sx n="81" d="100"/>
          <a:sy n="81" d="100"/>
        </p:scale>
        <p:origin x="64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44DB7E-EFEF-4CA0-9FC3-564A2BF1EB05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89312B9-DA61-4586-B1C4-B6D865A46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983834-AC27-44F2-BA90-EA89AE0C879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56C7-4D62-4A39-803D-49BFF52662DC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A9C9E-7DB1-4987-ACB2-8BC2065B0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3E4A0-18C6-494D-878F-2CC059EDC322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8014-0887-4285-8ED4-7AF218AC5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9AEF5-1319-49A9-80AD-C554576780CF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BBD77-4B1F-4079-9BC2-56FFCED23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BBA13-F6AE-4C21-97A1-1E3EB351F958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386D8-A441-41A4-B1B7-639743831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4D6A6-0478-4CE4-9913-38EF90B89799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D09CA-24C2-49F4-81BF-AAD939A61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3107-CE66-4EDF-BFB8-D2C0E6EA2E85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98F6A-3B67-4266-9693-E39547C31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921D2-1CEE-4C74-A846-A2CCE63E0B3C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893D-DB96-4ACE-B796-CA19D8815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44765-6498-4805-B98C-9D0FB2AC7859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DCFF5-80FC-458F-8C71-F972CF217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1A3C4-328E-4E3D-AE5B-05D4810BAD01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17BF3-AD06-4491-93EA-6E646AC18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66F3B-0083-4CC3-8964-29F6451C3593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4B499-759D-4C7F-9B03-821F8C3E1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633E5-B896-4BA1-AE87-893734826E7E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0DD06-91B7-4008-AEDA-DDB3BF20B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A7C717-6D8E-43A3-89F6-230BCCCEF23D}" type="datetimeFigureOut">
              <a:rPr lang="ru-RU"/>
              <a:pPr>
                <a:defRPr/>
              </a:pPr>
              <a:t>26.01.2020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34C003-A48C-4EAF-882B-E9BFB0F33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pitchFamily="34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6948264" cy="19939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алюминий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 алюминия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гидроксид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алюминия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 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алюминия-</a:t>
            </a:r>
            <a:r>
              <a:rPr lang="en-US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24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алюминий</a:t>
            </a:r>
            <a:r>
              <a:rPr lang="ru-RU" sz="24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u-RU" sz="240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гидроксид алюминия </a:t>
            </a:r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951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 sz="3600">
                <a:solidFill>
                  <a:srgbClr val="00B050"/>
                </a:solidFill>
              </a:rPr>
              <a:t>Суточная потребность и основные источники поступления: составляет 0,25% от массы тела.</a:t>
            </a:r>
          </a:p>
          <a:p>
            <a:r>
              <a:rPr lang="ru-RU" sz="3600">
                <a:solidFill>
                  <a:srgbClr val="00B050"/>
                </a:solidFill>
              </a:rPr>
              <a:t>Общее содержание калия в организме человека составляет примерно 250г. Суточная потребность в калия составляет 1,5-2 г.</a:t>
            </a:r>
          </a:p>
          <a:p>
            <a:endParaRPr lang="ru-RU" sz="3600"/>
          </a:p>
          <a:p>
            <a:endParaRPr lang="ru-RU"/>
          </a:p>
          <a:p>
            <a:r>
              <a:rPr lang="ru-RU"/>
              <a:t> 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4579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ЗНАЧЕНИЕ К ДЛЯ ОРГАНИЗМА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 flipV="1">
            <a:off x="2286000" y="454977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0" y="571500"/>
            <a:ext cx="9144000" cy="646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214313" y="0"/>
            <a:ext cx="8929687" cy="852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B050"/>
                </a:solidFill>
              </a:rPr>
              <a:t>Лучшими натуральными источниками калия являются цитрусовые, томаты, все зеленые овощи с листьями, листья мяты, семечки подсолнуха, бананы, картофель.</a:t>
            </a:r>
          </a:p>
          <a:p>
            <a:r>
              <a:rPr lang="ru-RU" sz="3200">
                <a:solidFill>
                  <a:srgbClr val="00B050"/>
                </a:solidFill>
              </a:rPr>
              <a:t>Калий в виде хлористого калия выделяется в основном почками, в количестве 4,5г - этим обусловлено его мочегонное действие. С солями калия всегда выделяется много воды. В меньшей степени калий выделяется кишечником и незначительное количество - с потом.</a:t>
            </a:r>
          </a:p>
          <a:p>
            <a:endParaRPr lang="ru-RU"/>
          </a:p>
          <a:p>
            <a:r>
              <a:rPr lang="ru-RU"/>
              <a:t> 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ЗНАЧЕНИЕ </a:t>
            </a:r>
            <a:r>
              <a:rPr lang="en-US" dirty="0" smtClean="0">
                <a:solidFill>
                  <a:srgbClr val="FF0000"/>
                </a:solidFill>
              </a:rPr>
              <a:t>Na</a:t>
            </a:r>
            <a:r>
              <a:rPr lang="uk-UA" dirty="0" smtClean="0"/>
              <a:t> ДЛЯ ОРГАНИЗМА</a:t>
            </a:r>
            <a:endParaRPr lang="ru-RU" dirty="0"/>
          </a:p>
        </p:txBody>
      </p:sp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142875" y="428625"/>
            <a:ext cx="9001125" cy="648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  <a:p>
            <a:endParaRPr lang="ru-RU"/>
          </a:p>
          <a:p>
            <a:pPr algn="ctr"/>
            <a:endParaRPr lang="en-US" sz="3200">
              <a:solidFill>
                <a:srgbClr val="00B050"/>
              </a:solidFill>
            </a:endParaRPr>
          </a:p>
          <a:p>
            <a:pPr algn="ctr"/>
            <a:r>
              <a:rPr lang="ru-RU" sz="3200">
                <a:solidFill>
                  <a:srgbClr val="00B050"/>
                </a:solidFill>
              </a:rPr>
              <a:t>Суточная потребность составляет 0.08 % от массы тела. Нормы суточного потребления не существует, но считается, что потребность взрослого человека составляет около 9-16 грамм хлорида натрия в сутки. При физических нагрузках, в жаркое время года (повышенной температуры окружающей среды), у шахтеров, спортсменов  которые участвуют в беге на длительные дистанции суточная потребность возрастает до 20 грамм поваренной соли в сутки.</a:t>
            </a: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0" y="357188"/>
            <a:ext cx="7470775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00B050"/>
                </a:solidFill>
              </a:rPr>
              <a:t>Функции: </a:t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/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>1.регулирует состояние водно-солевого обмена; </a:t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>2. участвует в регуляции работы ферментов;</a:t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>3. Проведение нервного импульса</a:t>
            </a:r>
            <a:br>
              <a:rPr lang="ru-RU" sz="3600" smtClean="0">
                <a:solidFill>
                  <a:srgbClr val="00B050"/>
                </a:solidFill>
              </a:rPr>
            </a:br>
            <a:r>
              <a:rPr lang="ru-RU" sz="3600" smtClean="0">
                <a:solidFill>
                  <a:srgbClr val="00B050"/>
                </a:solidFill>
              </a:rPr>
              <a:t>4.Калий и натрий  оба важны для нормального роста и состояния организма. Они являются антагонистами на клеточном уровне, т.е. повышение содержания натрия приводит к уменьшению калия в клетке.</a:t>
            </a: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/>
          <a:lstStyle/>
          <a:p>
            <a:pPr eaLnBrk="1" hangingPunct="1"/>
            <a:r>
              <a:rPr lang="uk-UA" smtClean="0">
                <a:solidFill>
                  <a:srgbClr val="FF0000"/>
                </a:solidFill>
              </a:rPr>
              <a:t>ГАЛОГЕН</a:t>
            </a:r>
            <a:r>
              <a:rPr lang="ru-RU" smtClean="0">
                <a:solidFill>
                  <a:srgbClr val="FF0000"/>
                </a:solidFill>
              </a:rPr>
              <a:t>Ы-</a:t>
            </a:r>
          </a:p>
        </p:txBody>
      </p:sp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0" y="-2357438"/>
            <a:ext cx="9144000" cy="1215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 sz="3200">
                <a:solidFill>
                  <a:srgbClr val="00B050"/>
                </a:solidFill>
              </a:rPr>
              <a:t>химические элементы главной подгруппы VII группы таблицы Менделеева.</a:t>
            </a:r>
          </a:p>
          <a:p>
            <a:endParaRPr lang="ru-RU" sz="3200">
              <a:solidFill>
                <a:srgbClr val="00B050"/>
              </a:solidFill>
            </a:endParaRPr>
          </a:p>
          <a:p>
            <a:r>
              <a:rPr lang="ru-RU" sz="3200">
                <a:solidFill>
                  <a:srgbClr val="00B050"/>
                </a:solidFill>
              </a:rPr>
              <a:t>Реагируют почти со всеми простыми веществами, кроме некоторых неметаллов. Все галогены — энергичные окислители, поэтому встречаются в природе только в виде соединений. С увеличением порядкового номера химическая активность галогенов уменьшается, химическая активность галогенов-ионов F−, Сl−, Вr−, I− уменьшается.</a:t>
            </a:r>
          </a:p>
          <a:p>
            <a:endParaRPr lang="ru-RU" sz="3600"/>
          </a:p>
          <a:p>
            <a:endParaRPr lang="ru-RU" sz="3600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>
              <a:solidFill>
                <a:srgbClr val="00B050"/>
              </a:solidFill>
            </a:endParaRPr>
          </a:p>
          <a:p>
            <a:r>
              <a:rPr lang="ru-RU" sz="4000">
                <a:solidFill>
                  <a:srgbClr val="00B050"/>
                </a:solidFill>
              </a:rPr>
              <a:t>К галогенам относятся фтор F, хлор Cl, бром Br, иод I , астат At. Пока не синтезированный 117-й элемент, унунсептий Uus, также находится формально в группе галогенов, однако по химическим свойствам может существенно отличаться от них, как и астат. Представляют собой:</a:t>
            </a: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214313" y="142875"/>
            <a:ext cx="8929687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C00000"/>
                </a:solidFill>
              </a:rPr>
              <a:t>Фтор</a:t>
            </a:r>
            <a:r>
              <a:rPr lang="ru-RU" sz="3200">
                <a:solidFill>
                  <a:srgbClr val="00B050"/>
                </a:solidFill>
              </a:rPr>
              <a:t> - зеленовато-жёлтый газ, очень ядовит, попытка получить в свободном виде в больших количествах чревата последствиями.</a:t>
            </a:r>
          </a:p>
          <a:p>
            <a:r>
              <a:rPr lang="ru-RU" sz="3200">
                <a:solidFill>
                  <a:srgbClr val="C00000"/>
                </a:solidFill>
              </a:rPr>
              <a:t>Хлор</a:t>
            </a:r>
            <a:r>
              <a:rPr lang="ru-RU" sz="3200">
                <a:solidFill>
                  <a:srgbClr val="00B050"/>
                </a:solidFill>
              </a:rPr>
              <a:t> - зеленоватый газ. Тяжёлый, также очень ядовитый с резким запахом.</a:t>
            </a:r>
          </a:p>
          <a:p>
            <a:r>
              <a:rPr lang="ru-RU" sz="3200">
                <a:solidFill>
                  <a:srgbClr val="C00000"/>
                </a:solidFill>
              </a:rPr>
              <a:t>Бром</a:t>
            </a:r>
            <a:r>
              <a:rPr lang="ru-RU" sz="3200">
                <a:solidFill>
                  <a:srgbClr val="00B050"/>
                </a:solidFill>
              </a:rPr>
              <a:t> - красно-бурая жидкость. Ядовита. Поражает обонятельный нерв. Очень летуч, поэтому содержится в запаянных ампулах</a:t>
            </a:r>
          </a:p>
          <a:p>
            <a:r>
              <a:rPr lang="ru-RU" sz="3200">
                <a:solidFill>
                  <a:srgbClr val="C00000"/>
                </a:solidFill>
              </a:rPr>
              <a:t>Иод</a:t>
            </a:r>
            <a:r>
              <a:rPr lang="ru-RU" sz="3200">
                <a:solidFill>
                  <a:srgbClr val="00B050"/>
                </a:solidFill>
              </a:rPr>
              <a:t> - фиолетово-чёрные кристаллы. Очень легко возгоняется. Ядовит.</a:t>
            </a:r>
          </a:p>
          <a:p>
            <a:r>
              <a:rPr lang="ru-RU" sz="3200">
                <a:solidFill>
                  <a:srgbClr val="C00000"/>
                </a:solidFill>
              </a:rPr>
              <a:t>Астат</a:t>
            </a:r>
            <a:r>
              <a:rPr lang="ru-RU" sz="3200">
                <a:solidFill>
                  <a:srgbClr val="00B050"/>
                </a:solidFill>
              </a:rPr>
              <a:t> - очень радиоактивен, поэтому о нём мало известно.</a:t>
            </a: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0" y="750888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C00000"/>
                </a:solidFill>
              </a:rPr>
              <a:t>ХИМИЧЕСКИЕ СВОЙСТВА</a:t>
            </a:r>
          </a:p>
          <a:p>
            <a:r>
              <a:rPr lang="ru-RU" sz="3600">
                <a:solidFill>
                  <a:srgbClr val="92D050"/>
                </a:solidFill>
              </a:rPr>
              <a:t>Общая формула галогенов – Г2</a:t>
            </a:r>
          </a:p>
          <a:p>
            <a:r>
              <a:rPr lang="ru-RU" sz="3600">
                <a:solidFill>
                  <a:srgbClr val="C00000"/>
                </a:solidFill>
              </a:rPr>
              <a:t>Взаимодействие галогенов с металлами, образуется соли</a:t>
            </a:r>
          </a:p>
          <a:p>
            <a:r>
              <a:rPr lang="ru-RU" sz="3600">
                <a:solidFill>
                  <a:srgbClr val="92D050"/>
                </a:solidFill>
              </a:rPr>
              <a:t>F—реагирует при обычных условиях, при нагревании и с золотом , серебром, платиной.</a:t>
            </a:r>
          </a:p>
          <a:p>
            <a:r>
              <a:rPr lang="ru-RU" sz="3600">
                <a:solidFill>
                  <a:srgbClr val="92D050"/>
                </a:solidFill>
              </a:rPr>
              <a:t>Al u Zn—в атмосфере фтора воспламеняются</a:t>
            </a:r>
          </a:p>
          <a:p>
            <a:r>
              <a:rPr lang="ru-RU" sz="3600">
                <a:solidFill>
                  <a:srgbClr val="92D050"/>
                </a:solidFill>
              </a:rPr>
              <a:t>Zn +F2 =ZnF2</a:t>
            </a:r>
          </a:p>
          <a:p>
            <a:r>
              <a:rPr lang="ru-RU" sz="3600">
                <a:solidFill>
                  <a:srgbClr val="92D050"/>
                </a:solidFill>
              </a:rPr>
              <a:t>2Al +3 F2 = 2Al F3</a:t>
            </a:r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0" y="142875"/>
            <a:ext cx="9144000" cy="714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C00000"/>
                </a:solidFill>
              </a:rPr>
              <a:t>Взаимодействие галогенов с водородом</a:t>
            </a:r>
          </a:p>
          <a:p>
            <a:r>
              <a:rPr lang="ru-RU" sz="3600">
                <a:solidFill>
                  <a:srgbClr val="00B050"/>
                </a:solidFill>
              </a:rPr>
              <a:t>Фтор реагирует с водородом без нагревания, идет в темноте, хлор –на свету, бром- при нагревании, йод- при более сильном нагревании.</a:t>
            </a:r>
          </a:p>
          <a:p>
            <a:endParaRPr lang="ru-RU" sz="3600">
              <a:solidFill>
                <a:srgbClr val="00B050"/>
              </a:solidFill>
            </a:endParaRPr>
          </a:p>
          <a:p>
            <a:r>
              <a:rPr lang="ru-RU" sz="3600">
                <a:solidFill>
                  <a:srgbClr val="00B050"/>
                </a:solidFill>
              </a:rPr>
              <a:t>H2 + </a:t>
            </a:r>
            <a:r>
              <a:rPr lang="en-US" sz="3600">
                <a:solidFill>
                  <a:srgbClr val="00B050"/>
                </a:solidFill>
              </a:rPr>
              <a:t>F</a:t>
            </a:r>
            <a:r>
              <a:rPr lang="ru-RU" sz="3600">
                <a:solidFill>
                  <a:srgbClr val="00B050"/>
                </a:solidFill>
              </a:rPr>
              <a:t>2 =2Н</a:t>
            </a:r>
            <a:r>
              <a:rPr lang="en-US" sz="3600">
                <a:solidFill>
                  <a:srgbClr val="00B050"/>
                </a:solidFill>
              </a:rPr>
              <a:t>F</a:t>
            </a:r>
            <a:r>
              <a:rPr lang="uk-UA" sz="3600">
                <a:solidFill>
                  <a:srgbClr val="00B050"/>
                </a:solidFill>
              </a:rPr>
              <a:t>   </a:t>
            </a:r>
            <a:r>
              <a:rPr lang="en-US" sz="3600">
                <a:solidFill>
                  <a:srgbClr val="00B050"/>
                </a:solidFill>
              </a:rPr>
              <a:t> </a:t>
            </a:r>
            <a:r>
              <a:rPr lang="uk-UA" sz="3600">
                <a:solidFill>
                  <a:srgbClr val="00B050"/>
                </a:solidFill>
              </a:rPr>
              <a:t> фтороводород</a:t>
            </a:r>
            <a:endParaRPr lang="en-US" sz="3600">
              <a:solidFill>
                <a:srgbClr val="00B050"/>
              </a:solidFill>
            </a:endParaRPr>
          </a:p>
          <a:p>
            <a:r>
              <a:rPr lang="ru-RU" sz="3600">
                <a:solidFill>
                  <a:srgbClr val="00B050"/>
                </a:solidFill>
              </a:rPr>
              <a:t>H2 + </a:t>
            </a:r>
            <a:r>
              <a:rPr lang="en-US" sz="3600">
                <a:solidFill>
                  <a:srgbClr val="00B050"/>
                </a:solidFill>
              </a:rPr>
              <a:t>Cl</a:t>
            </a:r>
            <a:r>
              <a:rPr lang="ru-RU" sz="3600">
                <a:solidFill>
                  <a:srgbClr val="00B050"/>
                </a:solidFill>
              </a:rPr>
              <a:t>2 =2Н</a:t>
            </a:r>
            <a:r>
              <a:rPr lang="en-US" sz="3600">
                <a:solidFill>
                  <a:srgbClr val="00B050"/>
                </a:solidFill>
              </a:rPr>
              <a:t>Cl</a:t>
            </a:r>
            <a:r>
              <a:rPr lang="uk-UA" sz="3600">
                <a:solidFill>
                  <a:srgbClr val="00B050"/>
                </a:solidFill>
              </a:rPr>
              <a:t>   хлороводород</a:t>
            </a:r>
            <a:endParaRPr lang="ru-RU" sz="3600">
              <a:solidFill>
                <a:srgbClr val="00B050"/>
              </a:solidFill>
            </a:endParaRPr>
          </a:p>
          <a:p>
            <a:r>
              <a:rPr lang="ru-RU" sz="3600">
                <a:solidFill>
                  <a:srgbClr val="00B050"/>
                </a:solidFill>
              </a:rPr>
              <a:t>H2 + </a:t>
            </a:r>
            <a:r>
              <a:rPr lang="en-US" sz="3600">
                <a:solidFill>
                  <a:srgbClr val="00B050"/>
                </a:solidFill>
              </a:rPr>
              <a:t>Br</a:t>
            </a:r>
            <a:r>
              <a:rPr lang="ru-RU" sz="3600">
                <a:solidFill>
                  <a:srgbClr val="00B050"/>
                </a:solidFill>
              </a:rPr>
              <a:t>2 =2Н</a:t>
            </a:r>
            <a:r>
              <a:rPr lang="en-US" sz="3600">
                <a:solidFill>
                  <a:srgbClr val="00B050"/>
                </a:solidFill>
              </a:rPr>
              <a:t>Br</a:t>
            </a:r>
            <a:r>
              <a:rPr lang="uk-UA" sz="3600">
                <a:solidFill>
                  <a:srgbClr val="00B050"/>
                </a:solidFill>
              </a:rPr>
              <a:t>  бромоводород</a:t>
            </a:r>
            <a:endParaRPr lang="ru-RU" sz="3600">
              <a:solidFill>
                <a:srgbClr val="00B050"/>
              </a:solidFill>
            </a:endParaRP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6318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Какое количество алюминия потребуется для реакции с соляной кислотой, взятой в избытке, чтобы получить 5,6 л водорода (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.)?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700242"/>
            <a:ext cx="3984104" cy="310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72141"/>
      </p:ext>
    </p:extLst>
  </p:cSld>
  <p:clrMapOvr>
    <a:masterClrMapping/>
  </p:clrMapOvr>
  <p:transition spd="med">
    <p:wheel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FF0000"/>
                </a:solidFill>
              </a:rPr>
              <a:t>Тема урока: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4800" smtClean="0">
                <a:solidFill>
                  <a:srgbClr val="56F875"/>
                </a:solidFill>
              </a:rPr>
              <a:t>  Щелочные металлы, инертные элементы и галогены</a:t>
            </a:r>
          </a:p>
          <a:p>
            <a:pPr eaLnBrk="1" hangingPunct="1">
              <a:buFont typeface="Wingdings 2" pitchFamily="18" charset="2"/>
              <a:buNone/>
            </a:pPr>
            <a:endParaRPr lang="ru-RU" sz="4800" smtClean="0">
              <a:solidFill>
                <a:srgbClr val="56F875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4208" y="5085184"/>
            <a:ext cx="2315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Учитель</a:t>
            </a:r>
          </a:p>
          <a:p>
            <a:r>
              <a:rPr lang="ru-RU" dirty="0" err="1" smtClean="0"/>
              <a:t>Абдурашидова</a:t>
            </a:r>
            <a:r>
              <a:rPr lang="ru-RU" dirty="0" smtClean="0"/>
              <a:t> Э.И.</a:t>
            </a:r>
            <a:endParaRPr lang="ru-RU" dirty="0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5238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Д/З </a:t>
            </a:r>
            <a:r>
              <a:rPr lang="en-US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 стр171 </a:t>
            </a:r>
            <a:r>
              <a:rPr lang="ru-RU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</a:t>
            </a:r>
            <a:r>
              <a:rPr 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1,2,3 отвечать  на вопросы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332" y="2204864"/>
            <a:ext cx="5089128" cy="381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11782"/>
      </p:ext>
    </p:extLst>
  </p:cSld>
  <p:clrMapOvr>
    <a:masterClrMapping/>
  </p:clrMapOvr>
  <p:transition spd="med">
    <p:wheel/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36712"/>
            <a:ext cx="6782308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2619"/>
      </p:ext>
    </p:extLst>
  </p:cSld>
  <p:clrMapOvr>
    <a:masterClrMapping/>
  </p:clrMapOvr>
  <p:transition spd="med">
    <p:wheel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5400" smtClean="0">
                <a:solidFill>
                  <a:srgbClr val="FF0000"/>
                </a:solidFill>
              </a:rPr>
              <a:t>Щелочные металлы: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7467600" cy="5715000"/>
          </a:xfrm>
        </p:spPr>
        <p:txBody>
          <a:bodyPr>
            <a:normAutofit fontScale="85000" lnSpcReduction="10000"/>
          </a:bodyPr>
          <a:lstStyle/>
          <a:p>
            <a:pPr marL="420624" indent="-384048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Li, Na, K, </a:t>
            </a:r>
            <a:r>
              <a:rPr lang="en-US" sz="44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Rb</a:t>
            </a:r>
            <a:r>
              <a:rPr 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Cs, Fr.</a:t>
            </a:r>
            <a:endParaRPr lang="ru-RU" sz="4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300" dirty="0" smtClean="0">
                <a:solidFill>
                  <a:srgbClr val="56F875"/>
                </a:solidFill>
              </a:rPr>
              <a:t>Щелочные металлы – это химические элементы с резко выраженными металлическими свойствами</a:t>
            </a:r>
            <a:r>
              <a:rPr lang="uk-UA" sz="4300" dirty="0" smtClean="0">
                <a:solidFill>
                  <a:srgbClr val="56F875"/>
                </a:solidFill>
              </a:rPr>
              <a:t>.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4400" dirty="0" err="1" smtClean="0">
                <a:solidFill>
                  <a:srgbClr val="56F875"/>
                </a:solidFill>
              </a:rPr>
              <a:t>Щелочч</a:t>
            </a:r>
            <a:r>
              <a:rPr lang="ru-RU" sz="4400" dirty="0" err="1" smtClean="0">
                <a:solidFill>
                  <a:srgbClr val="56F875"/>
                </a:solidFill>
              </a:rPr>
              <a:t>ые</a:t>
            </a:r>
            <a:r>
              <a:rPr lang="ru-RU" sz="4400" dirty="0" smtClean="0">
                <a:solidFill>
                  <a:srgbClr val="56F875"/>
                </a:solidFill>
              </a:rPr>
              <a:t> металлы находятся в 1 группе главной подгруппы.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400" dirty="0" smtClean="0">
                <a:solidFill>
                  <a:srgbClr val="00B0F0"/>
                </a:solidFill>
              </a:rPr>
              <a:t>Всегда в соединениях </a:t>
            </a:r>
            <a:r>
              <a:rPr lang="ru-RU" sz="4400" dirty="0" err="1" smtClean="0">
                <a:solidFill>
                  <a:srgbClr val="00B0F0"/>
                </a:solidFill>
              </a:rPr>
              <a:t>одноваленты</a:t>
            </a:r>
            <a:r>
              <a:rPr lang="ru-RU" sz="4400" dirty="0" smtClean="0">
                <a:solidFill>
                  <a:srgbClr val="00B0F0"/>
                </a:solidFill>
              </a:rPr>
              <a:t>.</a:t>
            </a: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4400" dirty="0" smtClean="0">
              <a:solidFill>
                <a:srgbClr val="56F875"/>
              </a:solidFill>
            </a:endParaRPr>
          </a:p>
          <a:p>
            <a:pPr marL="420624" indent="-384048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4400" dirty="0" smtClean="0">
              <a:solidFill>
                <a:srgbClr val="56F875"/>
              </a:solidFill>
            </a:endParaRP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История открытия щелочных металлов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 В 1807г. </a:t>
            </a:r>
            <a:r>
              <a:rPr lang="ru-RU" dirty="0" smtClean="0">
                <a:solidFill>
                  <a:srgbClr val="56F875"/>
                </a:solidFill>
              </a:rPr>
              <a:t>в Англии </a:t>
            </a:r>
            <a:r>
              <a:rPr lang="ru-RU" dirty="0" err="1" smtClean="0">
                <a:solidFill>
                  <a:srgbClr val="56F875"/>
                </a:solidFill>
              </a:rPr>
              <a:t>Г.Деви</a:t>
            </a:r>
            <a:r>
              <a:rPr lang="ru-RU" dirty="0" smtClean="0">
                <a:solidFill>
                  <a:srgbClr val="56F875"/>
                </a:solidFill>
              </a:rPr>
              <a:t> открыл натрий и калий: “</a:t>
            </a:r>
            <a:r>
              <a:rPr lang="ru-RU" dirty="0" err="1" smtClean="0">
                <a:solidFill>
                  <a:srgbClr val="56F875"/>
                </a:solidFill>
              </a:rPr>
              <a:t>натрун</a:t>
            </a:r>
            <a:r>
              <a:rPr lang="ru-RU" dirty="0" smtClean="0">
                <a:solidFill>
                  <a:srgbClr val="56F875"/>
                </a:solidFill>
              </a:rPr>
              <a:t>” - сода, “алкали” - щелочь.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 1817г. </a:t>
            </a:r>
            <a:r>
              <a:rPr lang="ru-RU" dirty="0" smtClean="0">
                <a:solidFill>
                  <a:srgbClr val="56F875"/>
                </a:solidFill>
              </a:rPr>
              <a:t>в Швеции </a:t>
            </a:r>
            <a:r>
              <a:rPr lang="ru-RU" dirty="0" err="1" smtClean="0">
                <a:solidFill>
                  <a:srgbClr val="56F875"/>
                </a:solidFill>
              </a:rPr>
              <a:t>А.Арфедсон</a:t>
            </a:r>
            <a:r>
              <a:rPr lang="ru-RU" dirty="0" smtClean="0">
                <a:solidFill>
                  <a:srgbClr val="56F875"/>
                </a:solidFill>
              </a:rPr>
              <a:t> открыл литий: “</a:t>
            </a:r>
            <a:r>
              <a:rPr lang="ru-RU" dirty="0" err="1" smtClean="0">
                <a:solidFill>
                  <a:srgbClr val="56F875"/>
                </a:solidFill>
              </a:rPr>
              <a:t>литос</a:t>
            </a:r>
            <a:r>
              <a:rPr lang="ru-RU" dirty="0" smtClean="0">
                <a:solidFill>
                  <a:srgbClr val="56F875"/>
                </a:solidFill>
              </a:rPr>
              <a:t>” - камень.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 1860 – 1861г.г. </a:t>
            </a:r>
            <a:r>
              <a:rPr lang="ru-RU" dirty="0" smtClean="0">
                <a:solidFill>
                  <a:srgbClr val="56F875"/>
                </a:solidFill>
              </a:rPr>
              <a:t>в Германии Р.Бунзен и Г.Кирхгоф открыли рубидий “темно-красный” и цезий “небесно-голубой”.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 1939г. </a:t>
            </a:r>
            <a:r>
              <a:rPr lang="ru-RU" dirty="0" smtClean="0">
                <a:solidFill>
                  <a:srgbClr val="56F875"/>
                </a:solidFill>
              </a:rPr>
              <a:t>во Франции Маргарита </a:t>
            </a:r>
            <a:r>
              <a:rPr lang="ru-RU" dirty="0" err="1" smtClean="0">
                <a:solidFill>
                  <a:srgbClr val="56F875"/>
                </a:solidFill>
              </a:rPr>
              <a:t>Перей</a:t>
            </a:r>
            <a:r>
              <a:rPr lang="ru-RU" dirty="0" smtClean="0">
                <a:solidFill>
                  <a:srgbClr val="56F875"/>
                </a:solidFill>
              </a:rPr>
              <a:t> открыла радиоактивный элемент </a:t>
            </a:r>
            <a:r>
              <a:rPr lang="ru-RU" dirty="0" err="1" smtClean="0">
                <a:solidFill>
                  <a:srgbClr val="56F875"/>
                </a:solidFill>
              </a:rPr>
              <a:t>франций</a:t>
            </a:r>
            <a:r>
              <a:rPr lang="ru-RU" dirty="0" smtClean="0">
                <a:solidFill>
                  <a:srgbClr val="56F875"/>
                </a:solidFill>
              </a:rPr>
              <a:t>, который назвал в честь своей страны.</a:t>
            </a:r>
            <a:endParaRPr lang="ru-RU" dirty="0">
              <a:solidFill>
                <a:srgbClr val="56F875"/>
              </a:solidFill>
            </a:endParaRP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sz="3200" smtClean="0">
              <a:solidFill>
                <a:srgbClr val="56F875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>
                <a:solidFill>
                  <a:srgbClr val="56F875"/>
                </a:solidFill>
              </a:rPr>
              <a:t>Физические свойства.</a:t>
            </a:r>
            <a:endParaRPr lang="en-US" sz="3200" smtClean="0">
              <a:solidFill>
                <a:srgbClr val="56F875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3200" smtClean="0">
                <a:solidFill>
                  <a:srgbClr val="56F875"/>
                </a:solidFill>
              </a:rPr>
              <a:t>   Литий, натрий, калий, рубидий в свободном состоянии серебристо-белые металлы, цезий имеет золотисто-желтый цвет. Обратить внимание на их мягкость, все металлы очень мягкие и пластичные. Наибольшей твердостью обладает литий, остальные металлы легко режутся ножом и могут быть раскатаны в фольгу. Плотность металлов возрастает от лития к цезию, а температуры плавления – уменьшаются.</a:t>
            </a: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 eaLnBrk="1" hangingPunct="1"/>
            <a:r>
              <a:rPr lang="ru-RU" sz="3600" smtClean="0">
                <a:solidFill>
                  <a:srgbClr val="FF0000"/>
                </a:solidFill>
              </a:rPr>
              <a:t>Химические свойства щелочных металлов</a:t>
            </a:r>
          </a:p>
        </p:txBody>
      </p:sp>
      <p:sp>
        <p:nvSpPr>
          <p:cNvPr id="20483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100" smtClean="0">
                <a:solidFill>
                  <a:srgbClr val="56F875"/>
                </a:solidFill>
              </a:rPr>
              <a:t>Как щелочные металлы реагируют с водой…</a:t>
            </a:r>
          </a:p>
          <a:p>
            <a:pPr eaLnBrk="1" hangingPunct="1"/>
            <a:r>
              <a:rPr lang="ru-RU" sz="4100" smtClean="0">
                <a:solidFill>
                  <a:srgbClr val="56F875"/>
                </a:solidFill>
              </a:rPr>
              <a:t>Как натрий реагирует с калием…</a:t>
            </a:r>
          </a:p>
          <a:p>
            <a:pPr eaLnBrk="1" hangingPunct="1"/>
            <a:r>
              <a:rPr lang="ru-RU" sz="4100" smtClean="0">
                <a:solidFill>
                  <a:srgbClr val="56F875"/>
                </a:solidFill>
              </a:rPr>
              <a:t>Составить уравнения химических реакций.</a:t>
            </a:r>
          </a:p>
          <a:p>
            <a:pPr eaLnBrk="1" hangingPunct="1">
              <a:buFont typeface="Wingdings 2" pitchFamily="18" charset="2"/>
              <a:buNone/>
            </a:pPr>
            <a:endParaRPr lang="ru-RU" sz="41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800" smtClean="0">
              <a:solidFill>
                <a:srgbClr val="56F875"/>
              </a:solidFill>
            </a:endParaRPr>
          </a:p>
        </p:txBody>
      </p:sp>
    </p:spTree>
  </p:cSld>
  <p:clrMapOvr>
    <a:masterClrMapping/>
  </p:clrMapOvr>
  <p:transition spd="med">
    <p:wheel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5"/>
          <p:cNvSpPr>
            <a:spLocks noChangeArrowheads="1"/>
          </p:cNvSpPr>
          <p:nvPr/>
        </p:nvSpPr>
        <p:spPr bwMode="auto">
          <a:xfrm>
            <a:off x="3232150" y="3244850"/>
            <a:ext cx="18573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1507" name="Прямоугольник 7"/>
          <p:cNvSpPr>
            <a:spLocks noChangeArrowheads="1"/>
          </p:cNvSpPr>
          <p:nvPr/>
        </p:nvSpPr>
        <p:spPr bwMode="auto">
          <a:xfrm>
            <a:off x="857250" y="285750"/>
            <a:ext cx="6534150" cy="606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56F875"/>
                </a:solidFill>
              </a:rPr>
              <a:t>2Li+S=Li2S (</a:t>
            </a:r>
            <a:r>
              <a:rPr lang="ru-RU" sz="3200">
                <a:solidFill>
                  <a:srgbClr val="56F875"/>
                </a:solidFill>
              </a:rPr>
              <a:t>сульфид)</a:t>
            </a:r>
          </a:p>
          <a:p>
            <a:endParaRPr lang="ru-RU" sz="3200">
              <a:solidFill>
                <a:srgbClr val="56F875"/>
              </a:solidFill>
            </a:endParaRPr>
          </a:p>
          <a:p>
            <a:r>
              <a:rPr lang="en-US" sz="3200">
                <a:solidFill>
                  <a:srgbClr val="56F875"/>
                </a:solidFill>
              </a:rPr>
              <a:t>2Na+2H2O=2NaOH</a:t>
            </a:r>
            <a:r>
              <a:rPr lang="ru-RU" sz="3200">
                <a:solidFill>
                  <a:srgbClr val="56F875"/>
                </a:solidFill>
              </a:rPr>
              <a:t>9 щелочь)</a:t>
            </a:r>
            <a:r>
              <a:rPr lang="en-US" sz="3200">
                <a:solidFill>
                  <a:srgbClr val="56F875"/>
                </a:solidFill>
              </a:rPr>
              <a:t>+H2</a:t>
            </a:r>
            <a:endParaRPr lang="ru-RU" sz="3200">
              <a:solidFill>
                <a:srgbClr val="56F875"/>
              </a:solidFill>
            </a:endParaRPr>
          </a:p>
          <a:p>
            <a:endParaRPr lang="ru-RU" sz="3200">
              <a:solidFill>
                <a:srgbClr val="56F875"/>
              </a:solidFill>
            </a:endParaRPr>
          </a:p>
          <a:p>
            <a:r>
              <a:rPr lang="en-US" sz="3200">
                <a:solidFill>
                  <a:srgbClr val="56F875"/>
                </a:solidFill>
              </a:rPr>
              <a:t>2Na+Cl2=2NaCl</a:t>
            </a:r>
            <a:r>
              <a:rPr lang="ru-RU" sz="3200">
                <a:solidFill>
                  <a:srgbClr val="56F875"/>
                </a:solidFill>
              </a:rPr>
              <a:t>(хлорид)</a:t>
            </a:r>
          </a:p>
          <a:p>
            <a:endParaRPr lang="ru-RU" sz="3200">
              <a:solidFill>
                <a:srgbClr val="56F875"/>
              </a:solidFill>
            </a:endParaRPr>
          </a:p>
          <a:p>
            <a:r>
              <a:rPr lang="en-US" sz="3200">
                <a:solidFill>
                  <a:srgbClr val="56F875"/>
                </a:solidFill>
              </a:rPr>
              <a:t>4Li+O2=2Li2O (</a:t>
            </a:r>
            <a:r>
              <a:rPr lang="ru-RU" sz="3200">
                <a:solidFill>
                  <a:srgbClr val="56F875"/>
                </a:solidFill>
              </a:rPr>
              <a:t>оксид )</a:t>
            </a:r>
          </a:p>
          <a:p>
            <a:endParaRPr lang="ru-RU" sz="3200">
              <a:solidFill>
                <a:srgbClr val="56F875"/>
              </a:solidFill>
            </a:endParaRPr>
          </a:p>
          <a:p>
            <a:r>
              <a:rPr lang="en-US" sz="3200">
                <a:solidFill>
                  <a:srgbClr val="56F875"/>
                </a:solidFill>
              </a:rPr>
              <a:t>6Li+N2=2Li3N ( </a:t>
            </a:r>
            <a:r>
              <a:rPr lang="ru-RU" sz="3200">
                <a:solidFill>
                  <a:srgbClr val="56F875"/>
                </a:solidFill>
              </a:rPr>
              <a:t>нитрид)</a:t>
            </a:r>
          </a:p>
          <a:p>
            <a:endParaRPr lang="ru-RU" sz="3200">
              <a:solidFill>
                <a:srgbClr val="56F875"/>
              </a:solidFill>
            </a:endParaRPr>
          </a:p>
          <a:p>
            <a:r>
              <a:rPr lang="en-US" sz="3200">
                <a:solidFill>
                  <a:srgbClr val="56F875"/>
                </a:solidFill>
              </a:rPr>
              <a:t>2Na+H2=2NaH (</a:t>
            </a:r>
            <a:r>
              <a:rPr lang="ru-RU" sz="3200">
                <a:solidFill>
                  <a:srgbClr val="56F875"/>
                </a:solidFill>
              </a:rPr>
              <a:t>гидрид)</a:t>
            </a:r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428625" y="214313"/>
            <a:ext cx="8929688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B050"/>
                </a:solidFill>
              </a:rPr>
              <a:t>Типичные основные оксиды.</a:t>
            </a:r>
          </a:p>
          <a:p>
            <a:endParaRPr lang="ru-RU" sz="3200">
              <a:solidFill>
                <a:srgbClr val="00B050"/>
              </a:solidFill>
            </a:endParaRPr>
          </a:p>
          <a:p>
            <a:r>
              <a:rPr lang="ru-RU" sz="3200">
                <a:solidFill>
                  <a:srgbClr val="00B050"/>
                </a:solidFill>
              </a:rPr>
              <a:t>Реагируют </a:t>
            </a:r>
          </a:p>
          <a:p>
            <a:endParaRPr lang="ru-RU"/>
          </a:p>
          <a:p>
            <a:r>
              <a:rPr lang="ru-RU" sz="3600">
                <a:solidFill>
                  <a:srgbClr val="00B050"/>
                </a:solidFill>
              </a:rPr>
              <a:t>1.с водой</a:t>
            </a:r>
          </a:p>
          <a:p>
            <a:r>
              <a:rPr lang="en-US" sz="4000">
                <a:solidFill>
                  <a:srgbClr val="00B050"/>
                </a:solidFill>
              </a:rPr>
              <a:t>Li2O + H2O </a:t>
            </a:r>
            <a:r>
              <a:rPr lang="ru-RU" sz="4000">
                <a:solidFill>
                  <a:srgbClr val="00B050"/>
                </a:solidFill>
              </a:rPr>
              <a:t>=</a:t>
            </a:r>
            <a:r>
              <a:rPr lang="en-US" sz="4000">
                <a:solidFill>
                  <a:srgbClr val="00B050"/>
                </a:solidFill>
              </a:rPr>
              <a:t> 2LiOH</a:t>
            </a:r>
            <a:r>
              <a:rPr lang="ru-RU" sz="4000">
                <a:solidFill>
                  <a:srgbClr val="00B050"/>
                </a:solidFill>
              </a:rPr>
              <a:t>(гидроксид лития)</a:t>
            </a:r>
            <a:endParaRPr lang="en-US" sz="3600">
              <a:solidFill>
                <a:srgbClr val="00B050"/>
              </a:solidFill>
            </a:endParaRPr>
          </a:p>
          <a:p>
            <a:r>
              <a:rPr lang="ru-RU" sz="3600">
                <a:solidFill>
                  <a:srgbClr val="00B050"/>
                </a:solidFill>
              </a:rPr>
              <a:t>2 .с кислотными оксидами</a:t>
            </a:r>
          </a:p>
          <a:p>
            <a:r>
              <a:rPr lang="en-US" sz="3600">
                <a:solidFill>
                  <a:srgbClr val="00B050"/>
                </a:solidFill>
              </a:rPr>
              <a:t>Na2O + SO3 </a:t>
            </a:r>
            <a:r>
              <a:rPr lang="ru-RU" sz="3600">
                <a:solidFill>
                  <a:srgbClr val="00B050"/>
                </a:solidFill>
              </a:rPr>
              <a:t>=</a:t>
            </a:r>
            <a:r>
              <a:rPr lang="en-US" sz="3600">
                <a:solidFill>
                  <a:srgbClr val="00B050"/>
                </a:solidFill>
              </a:rPr>
              <a:t>Na2SO4</a:t>
            </a:r>
            <a:endParaRPr lang="ru-RU" sz="3600">
              <a:solidFill>
                <a:srgbClr val="00B050"/>
              </a:solidFill>
            </a:endParaRPr>
          </a:p>
          <a:p>
            <a:endParaRPr lang="en-US" sz="3200">
              <a:solidFill>
                <a:srgbClr val="56F875"/>
              </a:solidFill>
            </a:endParaRPr>
          </a:p>
          <a:p>
            <a:r>
              <a:rPr lang="ru-RU" sz="4000">
                <a:solidFill>
                  <a:srgbClr val="00B050"/>
                </a:solidFill>
              </a:rPr>
              <a:t> 3. с кислотами:</a:t>
            </a:r>
            <a:endParaRPr lang="en-US" sz="4000">
              <a:solidFill>
                <a:srgbClr val="00B050"/>
              </a:solidFill>
            </a:endParaRPr>
          </a:p>
          <a:p>
            <a:r>
              <a:rPr lang="en-US" sz="4000">
                <a:solidFill>
                  <a:srgbClr val="00B050"/>
                </a:solidFill>
              </a:rPr>
              <a:t>K2O + 2HNO3 </a:t>
            </a:r>
            <a:r>
              <a:rPr lang="ru-RU" sz="4000">
                <a:solidFill>
                  <a:srgbClr val="00B050"/>
                </a:solidFill>
              </a:rPr>
              <a:t>=</a:t>
            </a:r>
            <a:r>
              <a:rPr lang="en-US" sz="4000">
                <a:solidFill>
                  <a:srgbClr val="00B050"/>
                </a:solidFill>
              </a:rPr>
              <a:t> 2KNO3 + H2O</a:t>
            </a:r>
            <a:endParaRPr lang="ru-RU" sz="400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6583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Сильные основания (щелочи) </a:t>
            </a:r>
            <a:r>
              <a:rPr lang="ru-RU" dirty="0" err="1" smtClean="0">
                <a:solidFill>
                  <a:srgbClr val="00B050"/>
                </a:solidFill>
              </a:rPr>
              <a:t>основность</a:t>
            </a:r>
            <a:r>
              <a:rPr lang="ru-RU" dirty="0" smtClean="0">
                <a:solidFill>
                  <a:srgbClr val="00B050"/>
                </a:solidFill>
              </a:rPr>
              <a:t> увеличивается в ряду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(</a:t>
            </a:r>
            <a:r>
              <a:rPr lang="en-US" sz="4000" dirty="0" err="1" smtClean="0">
                <a:solidFill>
                  <a:srgbClr val="00B050"/>
                </a:solidFill>
              </a:rPr>
              <a:t>LiOH</a:t>
            </a:r>
            <a:r>
              <a:rPr lang="en-US" sz="4000" dirty="0" smtClean="0">
                <a:solidFill>
                  <a:srgbClr val="00B050"/>
                </a:solidFill>
              </a:rPr>
              <a:t> – </a:t>
            </a:r>
            <a:r>
              <a:rPr lang="en-US" sz="4000" dirty="0" err="1" smtClean="0">
                <a:solidFill>
                  <a:srgbClr val="00B050"/>
                </a:solidFill>
              </a:rPr>
              <a:t>NaOH</a:t>
            </a:r>
            <a:r>
              <a:rPr lang="en-US" sz="4000" dirty="0" smtClean="0">
                <a:solidFill>
                  <a:srgbClr val="00B050"/>
                </a:solidFill>
              </a:rPr>
              <a:t> – KOH – </a:t>
            </a:r>
            <a:r>
              <a:rPr lang="en-US" sz="4000" dirty="0" err="1" smtClean="0">
                <a:solidFill>
                  <a:srgbClr val="00B050"/>
                </a:solidFill>
              </a:rPr>
              <a:t>RbOH</a:t>
            </a:r>
            <a:r>
              <a:rPr lang="en-US" sz="4000" dirty="0" smtClean="0">
                <a:solidFill>
                  <a:srgbClr val="00B050"/>
                </a:solidFill>
              </a:rPr>
              <a:t> –</a:t>
            </a:r>
            <a:r>
              <a:rPr lang="en-US" sz="4000" dirty="0" err="1" smtClean="0">
                <a:solidFill>
                  <a:srgbClr val="00B050"/>
                </a:solidFill>
              </a:rPr>
              <a:t>CsOH</a:t>
            </a:r>
            <a:r>
              <a:rPr lang="en-US" sz="4000" dirty="0" smtClean="0">
                <a:solidFill>
                  <a:srgbClr val="00B050"/>
                </a:solidFill>
              </a:rPr>
              <a:t>); </a:t>
            </a:r>
            <a:r>
              <a:rPr lang="ru-RU" dirty="0" smtClean="0">
                <a:solidFill>
                  <a:srgbClr val="00B050"/>
                </a:solidFill>
              </a:rPr>
              <a:t>реагируют с кислотными оксидами: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2</a:t>
            </a:r>
            <a:r>
              <a:rPr lang="en-US" dirty="0" err="1" smtClean="0">
                <a:solidFill>
                  <a:srgbClr val="00B050"/>
                </a:solidFill>
              </a:rPr>
              <a:t>NaOH</a:t>
            </a:r>
            <a:r>
              <a:rPr lang="en-US" dirty="0" smtClean="0">
                <a:solidFill>
                  <a:srgbClr val="00B050"/>
                </a:solidFill>
              </a:rPr>
              <a:t> + CO</a:t>
            </a:r>
            <a:r>
              <a:rPr lang="en-US" sz="4000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=</a:t>
            </a:r>
            <a:r>
              <a:rPr lang="en-US" dirty="0" smtClean="0">
                <a:solidFill>
                  <a:srgbClr val="00B050"/>
                </a:solidFill>
              </a:rPr>
              <a:t> Na</a:t>
            </a:r>
            <a:r>
              <a:rPr lang="en-US" sz="4000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00B050"/>
                </a:solidFill>
              </a:rPr>
              <a:t>CO</a:t>
            </a:r>
            <a:r>
              <a:rPr lang="en-US" sz="4000" dirty="0" smtClean="0">
                <a:solidFill>
                  <a:srgbClr val="00B050"/>
                </a:solidFill>
              </a:rPr>
              <a:t>3</a:t>
            </a:r>
            <a:r>
              <a:rPr lang="en-US" dirty="0" smtClean="0">
                <a:solidFill>
                  <a:srgbClr val="00B050"/>
                </a:solidFill>
              </a:rPr>
              <a:t> + H</a:t>
            </a:r>
            <a:r>
              <a:rPr lang="en-US" sz="4000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00B050"/>
                </a:solidFill>
              </a:rPr>
              <a:t>O</a:t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- кислотами: 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dirty="0" err="1" smtClean="0">
                <a:solidFill>
                  <a:srgbClr val="00B050"/>
                </a:solidFill>
              </a:rPr>
              <a:t>LiOH</a:t>
            </a:r>
            <a:r>
              <a:rPr lang="en-US" dirty="0" smtClean="0">
                <a:solidFill>
                  <a:srgbClr val="00B050"/>
                </a:solidFill>
              </a:rPr>
              <a:t> + </a:t>
            </a:r>
            <a:r>
              <a:rPr lang="en-US" dirty="0" err="1" smtClean="0">
                <a:solidFill>
                  <a:srgbClr val="00B050"/>
                </a:solidFill>
              </a:rPr>
              <a:t>HCl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=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LiCl</a:t>
            </a:r>
            <a:r>
              <a:rPr lang="en-US" dirty="0" smtClean="0">
                <a:solidFill>
                  <a:srgbClr val="00B050"/>
                </a:solidFill>
              </a:rPr>
              <a:t> + H</a:t>
            </a:r>
            <a:r>
              <a:rPr lang="en-US" sz="4000" dirty="0" smtClean="0">
                <a:solidFill>
                  <a:srgbClr val="00B050"/>
                </a:solidFill>
              </a:rPr>
              <a:t>2</a:t>
            </a:r>
            <a:r>
              <a:rPr lang="ru-RU" dirty="0" smtClean="0">
                <a:solidFill>
                  <a:srgbClr val="00B050"/>
                </a:solidFill>
              </a:rPr>
              <a:t>О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с солями: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en-US" dirty="0" smtClean="0">
                <a:solidFill>
                  <a:srgbClr val="00B050"/>
                </a:solidFill>
              </a:rPr>
              <a:t>NaOH+CuCl</a:t>
            </a:r>
            <a:r>
              <a:rPr lang="en-US" sz="3600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00B050"/>
                </a:solidFill>
              </a:rPr>
              <a:t>=2NaCl+Cu(OH)</a:t>
            </a:r>
            <a:r>
              <a:rPr lang="en-US" sz="3600" dirty="0" smtClean="0">
                <a:solidFill>
                  <a:srgbClr val="00B050"/>
                </a:solidFill>
              </a:rPr>
              <a:t>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hee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458</TotalTime>
  <Words>816</Words>
  <Application>Microsoft Office PowerPoint</Application>
  <PresentationFormat>Экран (4:3)</PresentationFormat>
  <Paragraphs>172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Franklin Gothic Book</vt:lpstr>
      <vt:lpstr>Times New Roman</vt:lpstr>
      <vt:lpstr>Wingdings</vt:lpstr>
      <vt:lpstr>Wingdings 2</vt:lpstr>
      <vt:lpstr>Техническая</vt:lpstr>
      <vt:lpstr>Презентация PowerPoint</vt:lpstr>
      <vt:lpstr>Тема урока:</vt:lpstr>
      <vt:lpstr>Щелочные металлы:</vt:lpstr>
      <vt:lpstr>История открытия щелочных металлов</vt:lpstr>
      <vt:lpstr>Презентация PowerPoint</vt:lpstr>
      <vt:lpstr>Химические свойства щелочных металлов</vt:lpstr>
      <vt:lpstr>Презентация PowerPoint</vt:lpstr>
      <vt:lpstr>Презентация PowerPoint</vt:lpstr>
      <vt:lpstr>Сильные основания (щелочи) основность увеличивается в ряду  (LiOH – NaOH – KOH – RbOH –CsOH); реагируют с кислотными оксидами:  2NaOH + CO2 = Na2CO3 + H2O - кислотами:  LiOH + HCl = LiCl + H2О с солями: NaOH+CuCl2=2NaCl+Cu(OH)2 </vt:lpstr>
      <vt:lpstr>ЗНАЧЕНИЕ К ДЛЯ ОРГАНИЗМА</vt:lpstr>
      <vt:lpstr>Презентация PowerPoint</vt:lpstr>
      <vt:lpstr>ЗНАЧЕНИЕ Na ДЛЯ ОРГАНИЗМА</vt:lpstr>
      <vt:lpstr>Функции:          1.регулирует состояние водно-солевого обмена;  2. участвует в регуляции работы ферментов; 3. Проведение нервного импульса 4.Калий и натрий  оба важны для нормального роста и состояния организма. Они являются антагонистами на клеточном уровне, т.е. повышение содержания натрия приводит к уменьшению калия в клетке.</vt:lpstr>
      <vt:lpstr>ГАЛОГЕНЫ-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химии для 9 класса</dc:title>
  <dc:creator>1</dc:creator>
  <cp:lastModifiedBy>PZ</cp:lastModifiedBy>
  <cp:revision>48</cp:revision>
  <dcterms:created xsi:type="dcterms:W3CDTF">2010-02-20T13:41:16Z</dcterms:created>
  <dcterms:modified xsi:type="dcterms:W3CDTF">2020-01-26T14:56:13Z</dcterms:modified>
</cp:coreProperties>
</file>