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68" r:id="rId15"/>
    <p:sldId id="269" r:id="rId16"/>
    <p:sldId id="270" r:id="rId17"/>
    <p:sldId id="278" r:id="rId18"/>
    <p:sldId id="271" r:id="rId19"/>
    <p:sldId id="272" r:id="rId20"/>
    <p:sldId id="277" r:id="rId21"/>
    <p:sldId id="279" r:id="rId22"/>
    <p:sldId id="280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charset="0"/>
                <a:cs typeface="+mn-cs"/>
              </a:defRPr>
            </a:lvl1pPr>
          </a:lstStyle>
          <a:p>
            <a:fld id="{97A5B474-B581-4875-92E7-614D2A9762E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charset="0"/>
                <a:cs typeface="+mn-cs"/>
              </a:defRPr>
            </a:lvl1pPr>
          </a:lstStyle>
          <a:p>
            <a:fld id="{98DB3E52-9436-4A95-B366-0F724DF3F8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1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21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21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1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921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21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D:\&#1059;&#1056;&#1054;&#1050;%20&#1044;&#1051;&#1071;%20&#1040;&#1058;&#1058;&#1045;&#1057;&#1058;&#1040;&#1062;&#1048;&#1048;\&#1057;&#1084;&#1077;&#1096;&#1072;&#1088;&#1080;&#1082;&#1080;%20&#1048;&#1075;&#1088;&#1072;%20&#1089;%20&#1086;&#1075;&#1085;&#1105;&#1084;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9;&#1056;&#1054;&#1050;%20&#1044;&#1051;&#1071;%20&#1040;&#1058;&#1058;&#1045;&#1057;&#1058;&#1040;&#1062;&#1048;&#1048;\&#1057;&#1084;&#1077;&#1096;&#1072;&#1088;&#1080;&#1082;&#1080;%20&#1048;&#1075;&#1088;&#1072;%20&#1089;%20&#1086;&#1075;&#1085;&#1105;&#1084;.mp4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714489"/>
            <a:ext cx="50720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C00000"/>
                </a:solidFill>
                <a:latin typeface="Georgia" pitchFamily="18" charset="0"/>
              </a:rPr>
              <a:t>ОГОНЬ.</a:t>
            </a:r>
            <a:endParaRPr lang="ru-RU" sz="7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786058"/>
            <a:ext cx="371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C00000"/>
                </a:solidFill>
                <a:latin typeface="Georgia" pitchFamily="18" charset="0"/>
              </a:rPr>
              <a:t>ВОДА.</a:t>
            </a:r>
            <a:endParaRPr lang="ru-RU" sz="7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3786190"/>
            <a:ext cx="2357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C00000"/>
                </a:solidFill>
                <a:latin typeface="Georgia" pitchFamily="18" charset="0"/>
              </a:rPr>
              <a:t>ГАЗ.</a:t>
            </a:r>
            <a:endParaRPr lang="ru-RU" sz="7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78579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ТЕМА УРОКА: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585789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</a:t>
            </a:r>
            <a:r>
              <a:rPr lang="ru-RU" dirty="0" err="1" smtClean="0"/>
              <a:t>выполнилаМамутова</a:t>
            </a:r>
            <a:r>
              <a:rPr lang="ru-RU" dirty="0" smtClean="0"/>
              <a:t> </a:t>
            </a:r>
            <a:r>
              <a:rPr lang="ru-RU" dirty="0" err="1" smtClean="0"/>
              <a:t>Зульфия</a:t>
            </a:r>
            <a:r>
              <a:rPr lang="ru-RU" dirty="0" smtClean="0"/>
              <a:t> </a:t>
            </a:r>
            <a:r>
              <a:rPr lang="ru-RU" dirty="0" err="1" smtClean="0"/>
              <a:t>Решатовна</a:t>
            </a:r>
            <a:r>
              <a:rPr lang="ru-RU" dirty="0" smtClean="0"/>
              <a:t>, учитель начальных классов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DSC030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4613"/>
            <a:ext cx="894715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0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4613"/>
            <a:ext cx="894715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j02021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828053"/>
            <a:ext cx="3840328" cy="2571768"/>
          </a:xfrm>
          <a:prstGeom prst="rect">
            <a:avLst/>
          </a:prstGeom>
          <a:noFill/>
          <a:ln w="38100">
            <a:pattFill prst="sphere">
              <a:fgClr>
                <a:srgbClr val="000000"/>
              </a:fgClr>
              <a:bgClr>
                <a:srgbClr val="FF66FF"/>
              </a:bgClr>
            </a:pattFill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0337" y="2421828"/>
            <a:ext cx="4896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6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Адрес, где  горит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.</a:t>
            </a:r>
            <a:endParaRPr lang="ru-RU" sz="3600" i="1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45672" y="3363559"/>
            <a:ext cx="5657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600" i="1" dirty="0">
                <a:solidFill>
                  <a:srgbClr val="C00000"/>
                </a:solidFill>
                <a:latin typeface="Georgia" panose="02040502050405020303" pitchFamily="18" charset="0"/>
              </a:rPr>
              <a:t>Свой номер  телефона.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45672" y="4267920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600" i="1" dirty="0">
                <a:solidFill>
                  <a:srgbClr val="C00000"/>
                </a:solidFill>
                <a:latin typeface="Georgia" panose="02040502050405020303" pitchFamily="18" charset="0"/>
              </a:rPr>
              <a:t>Свою  фамилию</a:t>
            </a:r>
            <a:r>
              <a:rPr lang="ru-RU" sz="2800" i="1" dirty="0">
                <a:solidFill>
                  <a:srgbClr val="C00000"/>
                </a:solidFill>
                <a:latin typeface="Impact" pitchFamily="34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3416" y="5201155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600" i="1" dirty="0">
                <a:solidFill>
                  <a:srgbClr val="C00000"/>
                </a:solidFill>
                <a:latin typeface="Georgia" panose="02040502050405020303" pitchFamily="18" charset="0"/>
              </a:rPr>
              <a:t>В каком подъезде и на каком  этаже.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0303" y="1500174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548680"/>
            <a:ext cx="849694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 «Отвечай, не зевай!»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Назовите номер телефона для сообщения о пожаре?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“02”;   б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“03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“;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в) ”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01”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 г) “04”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Как называют людей, которые тушат пожары?                                     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пожарные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в) водоносы; б) погорельцы;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</a:t>
            </a:r>
            <a:r>
              <a:rPr kumimoji="0" lang="ru-RU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тушильщики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Назовите средство пожаротушения, которым можно воспользоваться?                                                           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газовый баллон; в) бензин;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огнетушитель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г) сухая трава.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Отчего чаще всего страдают люди при пожаре?                                               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а); от потока свежего воздуха    в) от воды;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б) от яркого света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г)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огня и дыма</a:t>
            </a:r>
            <a:r>
              <a:rPr kumimoji="0" lang="ru-RU" alt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Назовите поджигателей из стихотворения К. Чуковского “Путаница”: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а) крысы;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лисички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б) волки; г) бараны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979497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8579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ВОДА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492896"/>
            <a:ext cx="78488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55550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 descr="I6GAYad3sh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31" y="4509120"/>
            <a:ext cx="30051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0304" y="168023"/>
            <a:ext cx="794339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делать при аварии водопровода?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 место прорыва водопровода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Перекрой вентиль крана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Позвони диспетчеру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Позвони родителям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Сообщи соседям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696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995936" y="879147"/>
            <a:ext cx="41764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Times New Roman" pitchFamily="18" charset="0"/>
              </a:rPr>
              <a:t>Вентиль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– клапан  для  регулирования  выхода  жидкости, пара,  газа,  перекрывает 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газ или воду 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в  квартире.</a:t>
            </a:r>
          </a:p>
        </p:txBody>
      </p:sp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827584" y="4293096"/>
            <a:ext cx="769146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ru-RU" altLang="ru-RU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Диспетчер</a:t>
            </a:r>
            <a:r>
              <a:rPr lang="ru-RU" altLang="ru-RU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 – работник, регулирующий работу  предприятий. (принимает звонки от пострадавших и сообщает работникам)</a:t>
            </a:r>
          </a:p>
        </p:txBody>
      </p:sp>
      <p:pic>
        <p:nvPicPr>
          <p:cNvPr id="4" name="Рисунок 3" descr="DSC030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35" t="25511" r="19655" b="18057"/>
          <a:stretch>
            <a:fillRect/>
          </a:stretch>
        </p:blipFill>
        <p:spPr bwMode="auto">
          <a:xfrm>
            <a:off x="467544" y="288032"/>
            <a:ext cx="2928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0225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28 из 115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12763"/>
            <a:ext cx="4465638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Картинка 66 из 115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836712"/>
            <a:ext cx="3927475" cy="538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Картинка 16 из 115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068638"/>
            <a:ext cx="44640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2027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20888"/>
            <a:ext cx="834892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ЕСЛИ ЧУВСТВУЕШЬ ЗАПАХ ГАЗА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381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59632" y="2324012"/>
            <a:ext cx="4753272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Открой  окно.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ЕСЛИ ЧУВСТВУЕШЬ ЗАПАХ ГАЗА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6" y="3356992"/>
            <a:ext cx="583264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Закрой  кран  газа.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4372755"/>
            <a:ext cx="7920237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Звони  в  газовую  службу  </a:t>
            </a:r>
            <a:r>
              <a:rPr lang="ru-RU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-  </a:t>
            </a:r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04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379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643050"/>
            <a:ext cx="8858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800" dirty="0" smtClean="0">
                <a:latin typeface="Georgia" pitchFamily="18" charset="0"/>
              </a:rPr>
              <a:t>НАША БЕЗОПАСНОСТЬ</a:t>
            </a:r>
            <a:endParaRPr lang="ru-RU" sz="78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5576" y="404664"/>
            <a:ext cx="828092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НЕЛЬЗЯ: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запахе газа включать свет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Пользоваться телефоном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Пользоваться электроприборами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Зажигать спички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6" name="Рисунок 3" descr="http://re-house.net/wp-content/uploads/2012/05/12265714-200x150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905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9609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6438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СЛУЖБЫ ЭКСТРЕННОЙ ПОМОЩИ</a:t>
            </a: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3327326" y="1863983"/>
            <a:ext cx="50720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ru-RU" altLang="ru-RU" sz="4400" b="1" dirty="0" smtClean="0">
                <a:solidFill>
                  <a:srgbClr val="FF0000"/>
                </a:solidFill>
              </a:rPr>
              <a:t>  01</a:t>
            </a:r>
            <a:r>
              <a:rPr lang="ru-RU" altLang="ru-RU" sz="3200" dirty="0" smtClean="0">
                <a:solidFill>
                  <a:srgbClr val="FF0000"/>
                </a:solidFill>
              </a:rPr>
              <a:t> </a:t>
            </a:r>
            <a:r>
              <a:rPr lang="ru-RU" altLang="ru-RU" sz="3200" dirty="0"/>
              <a:t>– </a:t>
            </a:r>
            <a:r>
              <a:rPr lang="ru-RU" altLang="ru-RU" sz="3200" b="1" dirty="0">
                <a:cs typeface="DaunPenh" panose="01010101010101010101" pitchFamily="2" charset="0"/>
              </a:rPr>
              <a:t>пожарная охрана и                  спасатели</a:t>
            </a:r>
          </a:p>
          <a:p>
            <a:r>
              <a:rPr lang="ru-RU" altLang="ru-RU" sz="3200" b="1" dirty="0">
                <a:solidFill>
                  <a:srgbClr val="FF0000"/>
                </a:solidFill>
                <a:cs typeface="DaunPenh" panose="01010101010101010101" pitchFamily="2" charset="0"/>
              </a:rPr>
              <a:t>    </a:t>
            </a:r>
            <a:r>
              <a:rPr lang="ru-RU" altLang="ru-RU" sz="4400" b="1" dirty="0">
                <a:solidFill>
                  <a:srgbClr val="FF0000"/>
                </a:solidFill>
                <a:cs typeface="DaunPenh" panose="01010101010101010101" pitchFamily="2" charset="0"/>
              </a:rPr>
              <a:t>02</a:t>
            </a:r>
            <a:r>
              <a:rPr lang="ru-RU" altLang="ru-RU" sz="3200" b="1" dirty="0">
                <a:solidFill>
                  <a:srgbClr val="FF0000"/>
                </a:solidFill>
                <a:cs typeface="DaunPenh" panose="01010101010101010101" pitchFamily="2" charset="0"/>
              </a:rPr>
              <a:t> </a:t>
            </a:r>
            <a:r>
              <a:rPr lang="ru-RU" altLang="ru-RU" sz="3200" b="1" dirty="0">
                <a:cs typeface="DaunPenh" panose="01010101010101010101" pitchFamily="2" charset="0"/>
              </a:rPr>
              <a:t>– милиция</a:t>
            </a:r>
          </a:p>
          <a:p>
            <a:r>
              <a:rPr lang="ru-RU" altLang="ru-RU" sz="3200" b="1" dirty="0">
                <a:solidFill>
                  <a:srgbClr val="FF0000"/>
                </a:solidFill>
                <a:cs typeface="DaunPenh" panose="01010101010101010101" pitchFamily="2" charset="0"/>
              </a:rPr>
              <a:t>    </a:t>
            </a:r>
            <a:r>
              <a:rPr lang="ru-RU" altLang="ru-RU" sz="4400" b="1" dirty="0">
                <a:solidFill>
                  <a:srgbClr val="FF0000"/>
                </a:solidFill>
                <a:cs typeface="DaunPenh" panose="01010101010101010101" pitchFamily="2" charset="0"/>
              </a:rPr>
              <a:t>03</a:t>
            </a:r>
            <a:r>
              <a:rPr lang="ru-RU" altLang="ru-RU" sz="3200" b="1" dirty="0">
                <a:cs typeface="DaunPenh" panose="01010101010101010101" pitchFamily="2" charset="0"/>
              </a:rPr>
              <a:t> – </a:t>
            </a:r>
            <a:r>
              <a:rPr lang="ru-RU" altLang="ru-RU" sz="3200" b="1" dirty="0" smtClean="0">
                <a:cs typeface="DaunPenh" panose="01010101010101010101" pitchFamily="2" charset="0"/>
              </a:rPr>
              <a:t>скорая </a:t>
            </a:r>
            <a:r>
              <a:rPr lang="ru-RU" altLang="ru-RU" sz="3200" b="1" dirty="0">
                <a:cs typeface="DaunPenh" panose="01010101010101010101" pitchFamily="2" charset="0"/>
              </a:rPr>
              <a:t>помощь</a:t>
            </a:r>
          </a:p>
          <a:p>
            <a:r>
              <a:rPr lang="ru-RU" altLang="ru-RU" sz="3200" b="1" dirty="0">
                <a:solidFill>
                  <a:srgbClr val="FF0000"/>
                </a:solidFill>
                <a:cs typeface="DaunPenh" panose="01010101010101010101" pitchFamily="2" charset="0"/>
              </a:rPr>
              <a:t>    </a:t>
            </a:r>
            <a:r>
              <a:rPr lang="ru-RU" altLang="ru-RU" sz="4400" b="1" dirty="0">
                <a:solidFill>
                  <a:srgbClr val="FF0000"/>
                </a:solidFill>
                <a:cs typeface="DaunPenh" panose="01010101010101010101" pitchFamily="2" charset="0"/>
              </a:rPr>
              <a:t>04</a:t>
            </a:r>
            <a:r>
              <a:rPr lang="ru-RU" altLang="ru-RU" sz="3200" b="1" dirty="0">
                <a:cs typeface="DaunPenh" panose="01010101010101010101" pitchFamily="2" charset="0"/>
              </a:rPr>
              <a:t> – служба газа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042" y="479715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112 – </a:t>
            </a:r>
            <a:r>
              <a:rPr lang="ru-RU" sz="3600" b="1" dirty="0" smtClean="0">
                <a:solidFill>
                  <a:srgbClr val="C00000"/>
                </a:solidFill>
              </a:rPr>
              <a:t>вызов с мобильного телефона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08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71480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Оцени свои знания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071678"/>
            <a:ext cx="1785950" cy="78581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643314"/>
            <a:ext cx="1785950" cy="78581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000636"/>
            <a:ext cx="1785950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43174" y="1785926"/>
            <a:ext cx="62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Знаю всё, сумею правильно поступить и найти правильное решение в трудную минуту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3429000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Кое-что я знаю, но многое ещё надо узнать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4786322"/>
            <a:ext cx="62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не уверен, что могу правильно поступить в чрезвычайных ситуациях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218859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ПРОДОЛЖИТЕ ФРАЗЫ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371" y="2780928"/>
            <a:ext cx="8136904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«Сегодня  я  понял(а),  что …»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 запомнил(а) …»</a:t>
            </a:r>
            <a:endParaRPr lang="ru-RU" sz="4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«Теперь  я  смогу…»</a:t>
            </a:r>
            <a:endParaRPr lang="ru-RU" sz="4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059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280920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6614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задание. </a:t>
            </a:r>
          </a:p>
          <a:p>
            <a:pPr indent="86614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1.Прочитать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«Огонь, вода и газ» - с.4-7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6614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Ответить на вопросы раздела «Проверь себя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с. 7</a:t>
            </a:r>
          </a:p>
          <a:p>
            <a:pPr indent="86614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Рабочая тетрадь: с. 3 № 2, с. 5 № 6.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823927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979" y="-11508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Оцени свои знания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по теме на данный момент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2071678"/>
            <a:ext cx="1785950" cy="78581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643314"/>
            <a:ext cx="1785950" cy="78581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000636"/>
            <a:ext cx="1785950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43174" y="1785926"/>
            <a:ext cx="62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Знаю всё, сумею правильно поступить и найти правильное решение в трудную минуту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3429000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Кое-что я знаю, но многое ещё надо узнать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4786322"/>
            <a:ext cx="62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 не уверен, что могу правильно поступить в чрезвычайных ситуациях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3795-origin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914400"/>
            <a:ext cx="3500462" cy="2437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" name="Рисунок 2" descr="кузн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928670"/>
            <a:ext cx="3812427" cy="24288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 descr="текло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3714752"/>
            <a:ext cx="3528060" cy="248507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7" descr="1608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679685"/>
            <a:ext cx="3738562" cy="24988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0044012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_44042344_fir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579884"/>
            <a:ext cx="3276600" cy="2362200"/>
          </a:xfrm>
          <a:prstGeom prst="rect">
            <a:avLst/>
          </a:prstGeom>
          <a:noFill/>
        </p:spPr>
      </p:pic>
      <p:pic>
        <p:nvPicPr>
          <p:cNvPr id="3" name="Picture 11" descr="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9458" y="579884"/>
            <a:ext cx="3505200" cy="2362200"/>
          </a:xfrm>
          <a:prstGeom prst="rect">
            <a:avLst/>
          </a:prstGeom>
          <a:noFill/>
        </p:spPr>
      </p:pic>
      <p:pic>
        <p:nvPicPr>
          <p:cNvPr id="4" name="Picture 13" descr="greece_fires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108450"/>
            <a:ext cx="3276600" cy="2184400"/>
          </a:xfrm>
          <a:prstGeom prst="rect">
            <a:avLst/>
          </a:prstGeom>
          <a:noFill/>
        </p:spPr>
      </p:pic>
      <p:pic>
        <p:nvPicPr>
          <p:cNvPr id="5" name="Picture 15" descr="900x9-70-800x4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9458" y="4114800"/>
            <a:ext cx="3505200" cy="2178050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36062" y="3140968"/>
            <a:ext cx="5966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Но когда мы небрежны с 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огнём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,</a:t>
            </a:r>
          </a:p>
          <a:p>
            <a:pPr eaLnBrk="0" hangingPunct="0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Он становится нашим врагом.        </a:t>
            </a:r>
            <a:r>
              <a:rPr lang="ru-RU" sz="2400" i="1" dirty="0">
                <a:solidFill>
                  <a:schemeClr val="bg1"/>
                </a:solidFill>
              </a:rPr>
              <a:t/>
            </a:r>
            <a:br>
              <a:rPr lang="ru-RU" sz="2400" i="1" dirty="0">
                <a:solidFill>
                  <a:schemeClr val="bg1"/>
                </a:solidFill>
              </a:rPr>
            </a:b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540411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85794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Запомнить твёрдо нужно нам – 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Пожар не возникает сам!</a:t>
            </a:r>
          </a:p>
          <a:p>
            <a:endParaRPr lang="ru-RU" sz="4000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               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               В. Маяковский</a:t>
            </a:r>
            <a:endParaRPr lang="ru-RU" sz="4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2" descr="C:\Documents and Settings\UserXP\Мои документы\Мои рисунки\05.01.2010\DSC03043.JPG"/>
          <p:cNvPicPr>
            <a:picLocks noChangeAspect="1" noChangeArrowheads="1"/>
          </p:cNvPicPr>
          <p:nvPr/>
        </p:nvPicPr>
        <p:blipFill>
          <a:blip r:embed="rId2" cstate="print"/>
          <a:srcRect l="15625" t="20833" r="13541" b="25000"/>
          <a:stretch>
            <a:fillRect/>
          </a:stretch>
        </p:blipFill>
        <p:spPr bwMode="auto">
          <a:xfrm>
            <a:off x="4283968" y="3717032"/>
            <a:ext cx="37861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00042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Причины пожара в доме</a:t>
            </a:r>
            <a:endParaRPr lang="ru-RU" sz="4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214422"/>
            <a:ext cx="8072494" cy="398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забывчивость     (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забыл выключить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);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неисправность электрических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 приборов;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искра из печи, камина;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легковоспламеняющиеся предметы;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игры со спичками;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перегрузка электросети;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керосин, бензин, газ.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6786578" y="5072074"/>
          <a:ext cx="2071702" cy="1571636"/>
        </p:xfrm>
        <a:graphic>
          <a:graphicData uri="http://schemas.openxmlformats.org/presentationml/2006/ole">
            <p:oleObj spid="_x0000_s1035" r:id="rId3" imgW="2026080" imgH="122904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мешарики Игра с огнём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15616" y="1052736"/>
            <a:ext cx="7286676" cy="485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48" y="12778"/>
            <a:ext cx="7430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  «Игра с огнём»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Правила поведения при пожаре</a:t>
            </a:r>
            <a:endParaRPr lang="ru-RU" sz="40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0080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Выключить все электроприборы</a:t>
            </a:r>
          </a:p>
          <a:p>
            <a:r>
              <a:rPr lang="ru-RU" dirty="0" smtClean="0"/>
              <a:t>Закрыть окна</a:t>
            </a:r>
          </a:p>
          <a:p>
            <a:r>
              <a:rPr lang="ru-RU" dirty="0" smtClean="0"/>
              <a:t>Покинуть квартиру</a:t>
            </a:r>
          </a:p>
          <a:p>
            <a:r>
              <a:rPr lang="ru-RU" dirty="0" smtClean="0"/>
              <a:t>Позвонить</a:t>
            </a:r>
            <a:endParaRPr lang="ru-RU" dirty="0"/>
          </a:p>
        </p:txBody>
      </p:sp>
      <p:pic>
        <p:nvPicPr>
          <p:cNvPr id="6" name="Рисунок 1" descr="DSC030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4613"/>
            <a:ext cx="894715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1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521</TotalTime>
  <Words>513</Words>
  <Application>Microsoft Office PowerPoint</Application>
  <PresentationFormat>Экран (4:3)</PresentationFormat>
  <Paragraphs>91</Paragraphs>
  <Slides>24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2016-02-09T06:18:31Z</dcterms:created>
  <dcterms:modified xsi:type="dcterms:W3CDTF">2019-02-19T17:11:07Z</dcterms:modified>
</cp:coreProperties>
</file>