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6" r:id="rId5"/>
    <p:sldId id="26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6" r:id="rId14"/>
    <p:sldId id="268" r:id="rId15"/>
    <p:sldId id="269" r:id="rId16"/>
    <p:sldId id="270" r:id="rId17"/>
    <p:sldId id="278" r:id="rId18"/>
    <p:sldId id="271" r:id="rId19"/>
    <p:sldId id="272" r:id="rId20"/>
    <p:sldId id="277" r:id="rId21"/>
    <p:sldId id="279" r:id="rId22"/>
    <p:sldId id="280" r:id="rId23"/>
    <p:sldId id="274" r:id="rId24"/>
    <p:sldId id="27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9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319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 smtClean="0">
                <a:latin typeface="Arial" charset="0"/>
                <a:cs typeface="+mn-cs"/>
              </a:defRPr>
            </a:lvl1pPr>
          </a:lstStyle>
          <a:p>
            <a:fld id="{97A5B474-B581-4875-92E7-614D2A9762ED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Arial" charset="0"/>
                <a:cs typeface="+mn-cs"/>
              </a:defRPr>
            </a:lvl1pPr>
          </a:lstStyle>
          <a:p>
            <a:fld id="{98DB3E52-9436-4A95-B366-0F724DF3F89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92166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92167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92168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170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</p:grpSp>
        <p:sp>
          <p:nvSpPr>
            <p:cNvPr id="92171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17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17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9217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ransition>
    <p:circl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file:///D:\&#1059;&#1056;&#1054;&#1050;%20&#1044;&#1051;&#1071;%20&#1040;&#1058;&#1058;&#1045;&#1057;&#1058;&#1040;&#1062;&#1048;&#1048;\&#1057;&#1084;&#1077;&#1096;&#1072;&#1088;&#1080;&#1082;&#1080;%20&#1048;&#1075;&#1088;&#1072;%20&#1089;%20&#1086;&#1075;&#1085;&#1105;&#1084;.mp4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9;&#1056;&#1054;&#1050;%20&#1044;&#1051;&#1071;%20&#1040;&#1058;&#1058;&#1045;&#1057;&#1058;&#1040;&#1062;&#1048;&#1048;\&#1057;&#1084;&#1077;&#1096;&#1072;&#1088;&#1080;&#1082;&#1080;%20&#1048;&#1075;&#1088;&#1072;%20&#1089;%20&#1086;&#1075;&#1085;&#1105;&#1084;.mp4" TargetMode="Externa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1714489"/>
            <a:ext cx="50720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b="1" dirty="0" smtClean="0">
                <a:solidFill>
                  <a:srgbClr val="C00000"/>
                </a:solidFill>
                <a:latin typeface="Georgia" pitchFamily="18" charset="0"/>
              </a:rPr>
              <a:t>ОГОНЬ.</a:t>
            </a:r>
            <a:endParaRPr lang="ru-RU" sz="7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8860" y="2786058"/>
            <a:ext cx="37147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b="1" dirty="0" smtClean="0">
                <a:solidFill>
                  <a:srgbClr val="C00000"/>
                </a:solidFill>
                <a:latin typeface="Georgia" pitchFamily="18" charset="0"/>
              </a:rPr>
              <a:t>ВОДА.</a:t>
            </a:r>
            <a:endParaRPr lang="ru-RU" sz="7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2132" y="3786190"/>
            <a:ext cx="23574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b="1" dirty="0" smtClean="0">
                <a:solidFill>
                  <a:srgbClr val="C00000"/>
                </a:solidFill>
                <a:latin typeface="Georgia" pitchFamily="18" charset="0"/>
              </a:rPr>
              <a:t>ГАЗ.</a:t>
            </a:r>
            <a:endParaRPr lang="ru-RU" sz="7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290" y="785794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Georgia" pitchFamily="18" charset="0"/>
              </a:rPr>
              <a:t>ТЕМА УРОКА:</a:t>
            </a:r>
            <a:endParaRPr lang="ru-RU" sz="3600" b="1" dirty="0">
              <a:latin typeface="Georgi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23928" y="5857891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Презентацию </a:t>
            </a:r>
            <a:r>
              <a:rPr lang="ru-RU" dirty="0" err="1" smtClean="0"/>
              <a:t>выполнилаМамутова</a:t>
            </a:r>
            <a:r>
              <a:rPr lang="ru-RU" dirty="0" smtClean="0"/>
              <a:t> </a:t>
            </a:r>
            <a:r>
              <a:rPr lang="ru-RU" dirty="0" err="1" smtClean="0"/>
              <a:t>Зульфия</a:t>
            </a:r>
            <a:r>
              <a:rPr lang="ru-RU" dirty="0" smtClean="0"/>
              <a:t> </a:t>
            </a:r>
            <a:r>
              <a:rPr lang="ru-RU" dirty="0" err="1" smtClean="0"/>
              <a:t>Решатовна</a:t>
            </a:r>
            <a:r>
              <a:rPr lang="ru-RU" dirty="0" smtClean="0"/>
              <a:t>, учитель начальных классов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DSC0303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74613"/>
            <a:ext cx="8947150" cy="670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303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74613"/>
            <a:ext cx="8947150" cy="670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j020213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4048" y="828053"/>
            <a:ext cx="3840328" cy="2571768"/>
          </a:xfrm>
          <a:prstGeom prst="rect">
            <a:avLst/>
          </a:prstGeom>
          <a:noFill/>
          <a:ln w="38100">
            <a:pattFill prst="sphere">
              <a:fgClr>
                <a:srgbClr val="000000"/>
              </a:fgClr>
              <a:bgClr>
                <a:srgbClr val="FF66FF"/>
              </a:bgClr>
            </a:pattFill>
            <a:miter lim="800000"/>
            <a:headEnd/>
            <a:tailEnd/>
          </a:ln>
        </p:spPr>
      </p:pic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530337" y="2421828"/>
            <a:ext cx="48963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36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Адрес, где  горит</a:t>
            </a:r>
            <a:r>
              <a:rPr lang="ru-RU" sz="3600" i="1" dirty="0" smtClean="0">
                <a:solidFill>
                  <a:srgbClr val="C00000"/>
                </a:solidFill>
                <a:latin typeface="Impact" pitchFamily="34" charset="0"/>
              </a:rPr>
              <a:t>.</a:t>
            </a:r>
            <a:endParaRPr lang="ru-RU" sz="3600" i="1" dirty="0">
              <a:solidFill>
                <a:srgbClr val="C00000"/>
              </a:solidFill>
              <a:latin typeface="Impact" pitchFamily="34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545672" y="3363559"/>
            <a:ext cx="56572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3600" i="1" dirty="0">
                <a:solidFill>
                  <a:srgbClr val="C00000"/>
                </a:solidFill>
                <a:latin typeface="Georgia" panose="02040502050405020303" pitchFamily="18" charset="0"/>
              </a:rPr>
              <a:t>Свой номер  телефона.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545672" y="4267920"/>
            <a:ext cx="46805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3600" i="1" dirty="0">
                <a:solidFill>
                  <a:srgbClr val="C00000"/>
                </a:solidFill>
                <a:latin typeface="Georgia" panose="02040502050405020303" pitchFamily="18" charset="0"/>
              </a:rPr>
              <a:t>Свою  фамилию</a:t>
            </a:r>
            <a:r>
              <a:rPr lang="ru-RU" sz="2800" i="1" dirty="0">
                <a:solidFill>
                  <a:srgbClr val="C00000"/>
                </a:solidFill>
                <a:latin typeface="Impact" pitchFamily="34" charset="0"/>
              </a:rPr>
              <a:t>.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03416" y="5201155"/>
            <a:ext cx="86409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3600" i="1" dirty="0">
                <a:solidFill>
                  <a:srgbClr val="C00000"/>
                </a:solidFill>
                <a:latin typeface="Georgia" panose="02040502050405020303" pitchFamily="18" charset="0"/>
              </a:rPr>
              <a:t>В каком подъезде и на каком  этаже.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40303" y="1500174"/>
            <a:ext cx="1224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9512" y="548680"/>
            <a:ext cx="8496944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 «Отвечай, не зевай!»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Назовите номер телефона для сообщения о пожаре?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“02”;   б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“03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“;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в) ”</a:t>
            </a:r>
            <a:r>
              <a:rPr kumimoji="0" lang="ru-RU" alt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01”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 г) “04”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Как называют людей, которые тушат пожары?                                          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</a:t>
            </a:r>
            <a:r>
              <a:rPr kumimoji="0" lang="ru-RU" alt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пожарные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в) водоносы; б) погорельцы;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г) </a:t>
            </a:r>
            <a:r>
              <a:rPr kumimoji="0" lang="ru-RU" altLang="ru-RU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тушильщики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Назовите средство пожаротушения, которым можно воспользоваться?                                                                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газовый баллон; в) бензин;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kumimoji="0" lang="ru-RU" alt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огнетушитель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г) сухая трава.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Отчего чаще всего страдают люди при пожаре?                                                    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а); от потока свежего воздуха    в) от воды;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б) от яркого света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г) </a:t>
            </a:r>
            <a:r>
              <a:rPr kumimoji="0" lang="ru-RU" alt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огня и дыма</a:t>
            </a:r>
            <a:r>
              <a:rPr kumimoji="0" lang="ru-RU" alt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Назовите поджигателей из стихотворения К. Чуковского “Путаница”: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а) крысы;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</a:t>
            </a:r>
            <a:r>
              <a:rPr kumimoji="0" lang="ru-RU" alt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лисички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б) волки; г) бараны 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5979497"/>
      </p:ext>
    </p:extLst>
  </p:cSld>
  <p:clrMapOvr>
    <a:masterClrMapping/>
  </p:clrMapOvr>
  <p:transition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5786" y="785794"/>
            <a:ext cx="8072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Georgia" pitchFamily="18" charset="0"/>
              </a:rPr>
              <a:t>ВОДА</a:t>
            </a:r>
            <a:endParaRPr lang="ru-RU" sz="4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2492896"/>
            <a:ext cx="78488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555506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Рисунок 2" descr="I6GAYad3sh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431" y="4509120"/>
            <a:ext cx="3005137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00304" y="168023"/>
            <a:ext cx="7943393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делать при аварии водопровода?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Найди место прорыва водопровода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Перекрой вентиль крана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Позвони диспетчеру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Позвони родителям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Сообщи соседям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26965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3995936" y="879147"/>
            <a:ext cx="417646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  <a:cs typeface="Times New Roman" pitchFamily="18" charset="0"/>
              </a:rPr>
              <a:t>Вентиль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 – клапан  для  регулирования  выхода  жидкости, пара,  газа,  перекрывает 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газ или воду 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в  квартире.</a:t>
            </a:r>
          </a:p>
        </p:txBody>
      </p:sp>
      <p:sp>
        <p:nvSpPr>
          <p:cNvPr id="3" name="TextBox 18"/>
          <p:cNvSpPr txBox="1">
            <a:spLocks noChangeArrowheads="1"/>
          </p:cNvSpPr>
          <p:nvPr/>
        </p:nvSpPr>
        <p:spPr bwMode="auto">
          <a:xfrm>
            <a:off x="827584" y="4293096"/>
            <a:ext cx="7691469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ru-RU" altLang="ru-RU" sz="3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Georgia" panose="02040502050405020303" pitchFamily="18" charset="0"/>
              </a:rPr>
              <a:t>Диспетчер</a:t>
            </a:r>
            <a:r>
              <a:rPr lang="ru-RU" altLang="ru-RU" sz="3200" dirty="0">
                <a:solidFill>
                  <a:schemeClr val="tx1">
                    <a:lumMod val="90000"/>
                    <a:lumOff val="10000"/>
                  </a:schemeClr>
                </a:solidFill>
                <a:latin typeface="Georgia" panose="02040502050405020303" pitchFamily="18" charset="0"/>
              </a:rPr>
              <a:t> – работник, регулирующий работу  предприятий. (принимает звонки от пострадавших и сообщает работникам)</a:t>
            </a:r>
          </a:p>
        </p:txBody>
      </p:sp>
      <p:pic>
        <p:nvPicPr>
          <p:cNvPr id="4" name="Рисунок 3" descr="DSC0304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835" t="25511" r="19655" b="18057"/>
          <a:stretch>
            <a:fillRect/>
          </a:stretch>
        </p:blipFill>
        <p:spPr bwMode="auto">
          <a:xfrm>
            <a:off x="467544" y="288032"/>
            <a:ext cx="292893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202253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а 128 из 1155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825" y="512763"/>
            <a:ext cx="4465638" cy="223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" descr="Картинка 66 из 1155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363" y="836712"/>
            <a:ext cx="3927475" cy="5381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Картинка 16 из 1155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0825" y="3068638"/>
            <a:ext cx="446405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20274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2420888"/>
            <a:ext cx="834892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55576" y="692696"/>
            <a:ext cx="8072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Georgia" pitchFamily="18" charset="0"/>
              </a:rPr>
              <a:t>ЕСЛИ ЧУВСТВУЕШЬ ЗАПАХ ГАЗА</a:t>
            </a:r>
            <a:endParaRPr lang="ru-RU" sz="40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93811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259632" y="2324012"/>
            <a:ext cx="4753272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Открой  окно.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6" y="692696"/>
            <a:ext cx="8072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Georgia" pitchFamily="18" charset="0"/>
              </a:rPr>
              <a:t>ЕСЛИ ЧУВСТВУЕШЬ ЗАПАХ ГАЗА</a:t>
            </a:r>
            <a:endParaRPr lang="ru-RU" sz="4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115616" y="3356992"/>
            <a:ext cx="5832648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Закрой  кран  газа.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67544" y="4372755"/>
            <a:ext cx="7920237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anose="02040502050405020303" pitchFamily="18" charset="0"/>
              </a:rPr>
              <a:t>Звони  в  газовую  службу  </a:t>
            </a:r>
            <a:r>
              <a:rPr lang="ru-RU" sz="5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</a:rPr>
              <a:t>-  </a:t>
            </a:r>
            <a:r>
              <a:rPr lang="ru-RU" sz="5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</a:rPr>
              <a:t>04</a:t>
            </a:r>
            <a:endParaRPr lang="ru-RU" sz="54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73797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1643050"/>
            <a:ext cx="8858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800" dirty="0" smtClean="0">
                <a:latin typeface="Georgia" pitchFamily="18" charset="0"/>
              </a:rPr>
              <a:t>НАША БЕЗОПАСНОСТЬ</a:t>
            </a:r>
            <a:endParaRPr lang="ru-RU" sz="7800" dirty="0">
              <a:latin typeface="Georg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755576" y="404664"/>
            <a:ext cx="8280920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НЕЛЬЗЯ: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запахе газа включать свет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Пользоваться телефоном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Пользоваться электроприборами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Зажигать спички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76" name="Рисунок 3" descr="http://re-house.net/wp-content/uploads/2012/05/12265714-200x150.jp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37112"/>
            <a:ext cx="290512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496095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764704"/>
            <a:ext cx="7643813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Georgia" panose="02040502050405020303" pitchFamily="18" charset="0"/>
              </a:rPr>
              <a:t>СЛУЖБЫ ЭКСТРЕННОЙ ПОМОЩИ</a:t>
            </a:r>
          </a:p>
        </p:txBody>
      </p:sp>
      <p:sp>
        <p:nvSpPr>
          <p:cNvPr id="3" name="TextBox 11"/>
          <p:cNvSpPr txBox="1">
            <a:spLocks noChangeArrowheads="1"/>
          </p:cNvSpPr>
          <p:nvPr/>
        </p:nvSpPr>
        <p:spPr bwMode="auto">
          <a:xfrm>
            <a:off x="3327326" y="1863983"/>
            <a:ext cx="5072063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ru-RU" altLang="ru-RU" sz="4400" b="1" dirty="0" smtClean="0">
                <a:solidFill>
                  <a:srgbClr val="FF0000"/>
                </a:solidFill>
              </a:rPr>
              <a:t>  01</a:t>
            </a:r>
            <a:r>
              <a:rPr lang="ru-RU" altLang="ru-RU" sz="3200" dirty="0" smtClean="0">
                <a:solidFill>
                  <a:srgbClr val="FF0000"/>
                </a:solidFill>
              </a:rPr>
              <a:t> </a:t>
            </a:r>
            <a:r>
              <a:rPr lang="ru-RU" altLang="ru-RU" sz="3200" dirty="0"/>
              <a:t>– </a:t>
            </a:r>
            <a:r>
              <a:rPr lang="ru-RU" altLang="ru-RU" sz="3200" b="1" dirty="0">
                <a:cs typeface="DaunPenh" panose="01010101010101010101" pitchFamily="2" charset="0"/>
              </a:rPr>
              <a:t>пожарная охрана и                  спасатели</a:t>
            </a:r>
          </a:p>
          <a:p>
            <a:r>
              <a:rPr lang="ru-RU" altLang="ru-RU" sz="3200" b="1" dirty="0">
                <a:solidFill>
                  <a:srgbClr val="FF0000"/>
                </a:solidFill>
                <a:cs typeface="DaunPenh" panose="01010101010101010101" pitchFamily="2" charset="0"/>
              </a:rPr>
              <a:t>    </a:t>
            </a:r>
            <a:r>
              <a:rPr lang="ru-RU" altLang="ru-RU" sz="4400" b="1" dirty="0">
                <a:solidFill>
                  <a:srgbClr val="FF0000"/>
                </a:solidFill>
                <a:cs typeface="DaunPenh" panose="01010101010101010101" pitchFamily="2" charset="0"/>
              </a:rPr>
              <a:t>02</a:t>
            </a:r>
            <a:r>
              <a:rPr lang="ru-RU" altLang="ru-RU" sz="3200" b="1" dirty="0">
                <a:solidFill>
                  <a:srgbClr val="FF0000"/>
                </a:solidFill>
                <a:cs typeface="DaunPenh" panose="01010101010101010101" pitchFamily="2" charset="0"/>
              </a:rPr>
              <a:t> </a:t>
            </a:r>
            <a:r>
              <a:rPr lang="ru-RU" altLang="ru-RU" sz="3200" b="1" dirty="0">
                <a:cs typeface="DaunPenh" panose="01010101010101010101" pitchFamily="2" charset="0"/>
              </a:rPr>
              <a:t>– милиция</a:t>
            </a:r>
          </a:p>
          <a:p>
            <a:r>
              <a:rPr lang="ru-RU" altLang="ru-RU" sz="3200" b="1" dirty="0">
                <a:solidFill>
                  <a:srgbClr val="FF0000"/>
                </a:solidFill>
                <a:cs typeface="DaunPenh" panose="01010101010101010101" pitchFamily="2" charset="0"/>
              </a:rPr>
              <a:t>    </a:t>
            </a:r>
            <a:r>
              <a:rPr lang="ru-RU" altLang="ru-RU" sz="4400" b="1" dirty="0">
                <a:solidFill>
                  <a:srgbClr val="FF0000"/>
                </a:solidFill>
                <a:cs typeface="DaunPenh" panose="01010101010101010101" pitchFamily="2" charset="0"/>
              </a:rPr>
              <a:t>03</a:t>
            </a:r>
            <a:r>
              <a:rPr lang="ru-RU" altLang="ru-RU" sz="3200" b="1" dirty="0">
                <a:cs typeface="DaunPenh" panose="01010101010101010101" pitchFamily="2" charset="0"/>
              </a:rPr>
              <a:t> – </a:t>
            </a:r>
            <a:r>
              <a:rPr lang="ru-RU" altLang="ru-RU" sz="3200" b="1" dirty="0" smtClean="0">
                <a:cs typeface="DaunPenh" panose="01010101010101010101" pitchFamily="2" charset="0"/>
              </a:rPr>
              <a:t>скорая </a:t>
            </a:r>
            <a:r>
              <a:rPr lang="ru-RU" altLang="ru-RU" sz="3200" b="1" dirty="0">
                <a:cs typeface="DaunPenh" panose="01010101010101010101" pitchFamily="2" charset="0"/>
              </a:rPr>
              <a:t>помощь</a:t>
            </a:r>
          </a:p>
          <a:p>
            <a:r>
              <a:rPr lang="ru-RU" altLang="ru-RU" sz="3200" b="1" dirty="0">
                <a:solidFill>
                  <a:srgbClr val="FF0000"/>
                </a:solidFill>
                <a:cs typeface="DaunPenh" panose="01010101010101010101" pitchFamily="2" charset="0"/>
              </a:rPr>
              <a:t>    </a:t>
            </a:r>
            <a:r>
              <a:rPr lang="ru-RU" altLang="ru-RU" sz="4400" b="1" dirty="0">
                <a:solidFill>
                  <a:srgbClr val="FF0000"/>
                </a:solidFill>
                <a:cs typeface="DaunPenh" panose="01010101010101010101" pitchFamily="2" charset="0"/>
              </a:rPr>
              <a:t>04</a:t>
            </a:r>
            <a:r>
              <a:rPr lang="ru-RU" altLang="ru-RU" sz="3200" b="1" dirty="0">
                <a:cs typeface="DaunPenh" panose="01010101010101010101" pitchFamily="2" charset="0"/>
              </a:rPr>
              <a:t> – служба газа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042" y="4797152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112 – </a:t>
            </a:r>
            <a:r>
              <a:rPr lang="ru-RU" sz="3600" b="1" dirty="0" smtClean="0">
                <a:solidFill>
                  <a:srgbClr val="C00000"/>
                </a:solidFill>
              </a:rPr>
              <a:t>вызов с мобильного телефона 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7087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571480"/>
            <a:ext cx="8572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Оцени свои знания</a:t>
            </a:r>
            <a:endParaRPr lang="ru-RU" sz="6000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071678"/>
            <a:ext cx="1785950" cy="78581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3643314"/>
            <a:ext cx="1785950" cy="78581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5000636"/>
            <a:ext cx="1785950" cy="785818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643174" y="1785926"/>
            <a:ext cx="62151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Знаю всё, сумею правильно поступить и найти правильное решение в трудную минуту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14612" y="3429000"/>
            <a:ext cx="6215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Кое-что я знаю, но многое ещё надо узнать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714612" y="4786322"/>
            <a:ext cx="62151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Я не уверен, что могу правильно поступить в чрезвычайных ситуациях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32188595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908720"/>
            <a:ext cx="8072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Georgia" pitchFamily="18" charset="0"/>
              </a:rPr>
              <a:t>ПРОДОЛЖИТЕ ФРАЗЫ</a:t>
            </a:r>
            <a:endParaRPr lang="ru-RU" sz="4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3371" y="2780928"/>
            <a:ext cx="8136904" cy="2265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«Сегодня  я  понял(а),  что …»</a:t>
            </a:r>
            <a:endParaRPr lang="ru-RU" sz="4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«Я  запомнил(а) …»</a:t>
            </a:r>
            <a:endParaRPr lang="ru-RU" sz="4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«Теперь  я  смогу…»</a:t>
            </a:r>
            <a:endParaRPr lang="ru-RU" sz="4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30593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56792"/>
            <a:ext cx="8280920" cy="3561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66140"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Домашнее задание. </a:t>
            </a:r>
          </a:p>
          <a:p>
            <a:pPr indent="866140"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1.Прочитать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 «Огонь, вода и газ» - с.4-7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866140"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Ответить на вопросы раздела «Проверь себя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- с. 7</a:t>
            </a:r>
          </a:p>
          <a:p>
            <a:pPr indent="866140"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Рабочая тетрадь: с. 3 № 2, с. 5 № 6.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1823927"/>
      </p:ext>
    </p:extLst>
  </p:cSld>
  <p:clrMapOvr>
    <a:masterClrMapping/>
  </p:clrMapOvr>
  <p:transition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9979" y="-115088"/>
            <a:ext cx="857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Оцени свои знания</a:t>
            </a:r>
          </a:p>
          <a:p>
            <a:pPr algn="ctr"/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по теме на данный момент</a:t>
            </a:r>
            <a:endParaRPr lang="ru-RU" sz="4000" b="1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071678"/>
            <a:ext cx="1785950" cy="78581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3643314"/>
            <a:ext cx="1785950" cy="78581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5000636"/>
            <a:ext cx="1785950" cy="785818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643174" y="1785926"/>
            <a:ext cx="62151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Знаю всё, сумею правильно поступить и найти правильное решение в трудную минуту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14612" y="3429000"/>
            <a:ext cx="6215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Кое-что я знаю, но многое ещё надо узнать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714612" y="4786322"/>
            <a:ext cx="62151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Я не уверен, что могу правильно поступить в чрезвычайных ситуациях</a:t>
            </a:r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3795-original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914400"/>
            <a:ext cx="3500462" cy="24371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3" name="Рисунок 2" descr="кузнец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928670"/>
            <a:ext cx="3812427" cy="242889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4" name="Рисунок 3" descr="текло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42910" y="3714752"/>
            <a:ext cx="3528060" cy="248507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5" name="Picture 7" descr="160878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3679685"/>
            <a:ext cx="3738562" cy="249886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700440121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_44042344_fir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579884"/>
            <a:ext cx="3276600" cy="2362200"/>
          </a:xfrm>
          <a:prstGeom prst="rect">
            <a:avLst/>
          </a:prstGeom>
          <a:noFill/>
        </p:spPr>
      </p:pic>
      <p:pic>
        <p:nvPicPr>
          <p:cNvPr id="3" name="Picture 11" descr="8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9458" y="579884"/>
            <a:ext cx="3505200" cy="2362200"/>
          </a:xfrm>
          <a:prstGeom prst="rect">
            <a:avLst/>
          </a:prstGeom>
          <a:noFill/>
        </p:spPr>
      </p:pic>
      <p:pic>
        <p:nvPicPr>
          <p:cNvPr id="4" name="Picture 13" descr="greece_fires0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43608" y="4108450"/>
            <a:ext cx="3276600" cy="2184400"/>
          </a:xfrm>
          <a:prstGeom prst="rect">
            <a:avLst/>
          </a:prstGeom>
          <a:noFill/>
        </p:spPr>
      </p:pic>
      <p:pic>
        <p:nvPicPr>
          <p:cNvPr id="5" name="Picture 15" descr="900x9-70-800x49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9458" y="4114800"/>
            <a:ext cx="3505200" cy="2178050"/>
          </a:xfrm>
          <a:prstGeom prst="rect">
            <a:avLst/>
          </a:prstGeom>
          <a:noFill/>
        </p:spPr>
      </p:pic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736062" y="3140968"/>
            <a:ext cx="59667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2400" b="1" i="1" dirty="0">
                <a:solidFill>
                  <a:srgbClr val="C00000"/>
                </a:solidFill>
                <a:latin typeface="Georgia" panose="02040502050405020303" pitchFamily="18" charset="0"/>
              </a:rPr>
              <a:t>Но когда мы небрежны с </a:t>
            </a:r>
            <a:r>
              <a:rPr lang="ru-RU" sz="24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огнём</a:t>
            </a:r>
            <a:r>
              <a:rPr lang="ru-RU" sz="2400" b="1" i="1" dirty="0">
                <a:solidFill>
                  <a:srgbClr val="C00000"/>
                </a:solidFill>
                <a:latin typeface="Georgia" panose="02040502050405020303" pitchFamily="18" charset="0"/>
              </a:rPr>
              <a:t>,</a:t>
            </a:r>
          </a:p>
          <a:p>
            <a:pPr eaLnBrk="0" hangingPunct="0"/>
            <a:r>
              <a:rPr lang="ru-RU" sz="2400" b="1" i="1" dirty="0">
                <a:solidFill>
                  <a:srgbClr val="C00000"/>
                </a:solidFill>
                <a:latin typeface="Georgia" panose="02040502050405020303" pitchFamily="18" charset="0"/>
              </a:rPr>
              <a:t>Он становится нашим врагом.        </a:t>
            </a:r>
            <a:r>
              <a:rPr lang="ru-RU" sz="2400" i="1" dirty="0">
                <a:solidFill>
                  <a:schemeClr val="bg1"/>
                </a:solidFill>
              </a:rPr>
              <a:t/>
            </a:r>
            <a:br>
              <a:rPr lang="ru-RU" sz="2400" i="1" dirty="0">
                <a:solidFill>
                  <a:schemeClr val="bg1"/>
                </a:solidFill>
              </a:rPr>
            </a:br>
            <a:endParaRPr lang="ru-RU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7540411"/>
      </p:ext>
    </p:extLst>
  </p:cSld>
  <p:clrMapOvr>
    <a:masterClrMapping/>
  </p:clrMapOvr>
  <p:transition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785794"/>
            <a:ext cx="8072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Georgia" pitchFamily="18" charset="0"/>
              </a:rPr>
              <a:t>Запомнить твёрдо нужно нам – </a:t>
            </a:r>
          </a:p>
          <a:p>
            <a:r>
              <a:rPr lang="ru-RU" sz="4000" dirty="0" smtClean="0">
                <a:solidFill>
                  <a:srgbClr val="C00000"/>
                </a:solidFill>
                <a:latin typeface="Georgia" pitchFamily="18" charset="0"/>
              </a:rPr>
              <a:t>Пожар не возникает сам!</a:t>
            </a:r>
          </a:p>
          <a:p>
            <a:endParaRPr lang="ru-RU" sz="4000" dirty="0">
              <a:solidFill>
                <a:srgbClr val="C00000"/>
              </a:solidFill>
              <a:latin typeface="Georgia" pitchFamily="18" charset="0"/>
            </a:endParaRPr>
          </a:p>
          <a:p>
            <a:r>
              <a:rPr lang="ru-RU" sz="4000" dirty="0" smtClean="0">
                <a:solidFill>
                  <a:srgbClr val="C00000"/>
                </a:solidFill>
                <a:latin typeface="Georgia" pitchFamily="18" charset="0"/>
              </a:rPr>
              <a:t>                </a:t>
            </a:r>
            <a:r>
              <a:rPr lang="ru-RU" sz="3600" dirty="0" smtClean="0">
                <a:solidFill>
                  <a:srgbClr val="C00000"/>
                </a:solidFill>
                <a:latin typeface="Georgia" pitchFamily="18" charset="0"/>
              </a:rPr>
              <a:t>                В. Маяковский</a:t>
            </a:r>
            <a:endParaRPr lang="ru-RU" sz="4000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5" name="Picture 2" descr="C:\Documents and Settings\UserXP\Мои документы\Мои рисунки\05.01.2010\DSC03043.JPG"/>
          <p:cNvPicPr>
            <a:picLocks noChangeAspect="1" noChangeArrowheads="1"/>
          </p:cNvPicPr>
          <p:nvPr/>
        </p:nvPicPr>
        <p:blipFill>
          <a:blip r:embed="rId2" cstate="print"/>
          <a:srcRect l="15625" t="20833" r="13541" b="25000"/>
          <a:stretch>
            <a:fillRect/>
          </a:stretch>
        </p:blipFill>
        <p:spPr bwMode="auto">
          <a:xfrm>
            <a:off x="4283968" y="3717032"/>
            <a:ext cx="3786187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71604" y="500042"/>
            <a:ext cx="628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Georgia" pitchFamily="18" charset="0"/>
              </a:rPr>
              <a:t>Причины пожара в доме</a:t>
            </a:r>
            <a:endParaRPr lang="ru-RU" sz="4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1214422"/>
            <a:ext cx="8072494" cy="3982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 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забывчивость     (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забыл выключить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);</a:t>
            </a:r>
          </a:p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неисправность электрических</a:t>
            </a:r>
          </a:p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   приборов;</a:t>
            </a:r>
          </a:p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 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искра из печи, камина;</a:t>
            </a:r>
          </a:p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 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легковоспламеняющиеся предметы;</a:t>
            </a:r>
          </a:p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 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игры со спичками;</a:t>
            </a:r>
          </a:p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 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перегрузка электросети;</a:t>
            </a:r>
          </a:p>
          <a:p>
            <a:pPr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 керосин, бензин, газ.</a:t>
            </a:r>
          </a:p>
        </p:txBody>
      </p:sp>
      <p:graphicFrame>
        <p:nvGraphicFramePr>
          <p:cNvPr id="4110" name="Object 14"/>
          <p:cNvGraphicFramePr>
            <a:graphicFrameLocks noChangeAspect="1"/>
          </p:cNvGraphicFramePr>
          <p:nvPr/>
        </p:nvGraphicFramePr>
        <p:xfrm>
          <a:off x="6786578" y="5072074"/>
          <a:ext cx="2071702" cy="1571636"/>
        </p:xfrm>
        <a:graphic>
          <a:graphicData uri="http://schemas.openxmlformats.org/presentationml/2006/ole">
            <p:oleObj spid="_x0000_s1035" r:id="rId3" imgW="2026080" imgH="1229040" progId="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мешарики Игра с огнём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link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15616" y="1052736"/>
            <a:ext cx="7286676" cy="48577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6448" y="12778"/>
            <a:ext cx="74306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Видеофильм  «Игра с огнём»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692696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Georgia" pitchFamily="18" charset="0"/>
              </a:rPr>
              <a:t>Правила поведения при пожаре</a:t>
            </a:r>
            <a:endParaRPr lang="ru-RU" sz="40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1700808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Выключить все электроприборы</a:t>
            </a:r>
          </a:p>
          <a:p>
            <a:r>
              <a:rPr lang="ru-RU" dirty="0" smtClean="0"/>
              <a:t>Закрыть окна</a:t>
            </a:r>
          </a:p>
          <a:p>
            <a:r>
              <a:rPr lang="ru-RU" dirty="0" smtClean="0"/>
              <a:t>Покинуть квартиру</a:t>
            </a:r>
          </a:p>
          <a:p>
            <a:r>
              <a:rPr lang="ru-RU" dirty="0" smtClean="0"/>
              <a:t>Позвонить</a:t>
            </a:r>
            <a:endParaRPr lang="ru-RU" dirty="0"/>
          </a:p>
        </p:txBody>
      </p:sp>
      <p:pic>
        <p:nvPicPr>
          <p:cNvPr id="6" name="Рисунок 1" descr="DSC0303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74613"/>
            <a:ext cx="8947150" cy="670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theme/theme1.xml><?xml version="1.0" encoding="utf-8"?>
<a:theme xmlns:a="http://schemas.openxmlformats.org/drawingml/2006/main" name="Тема1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521</TotalTime>
  <Words>513</Words>
  <Application>Microsoft Office PowerPoint</Application>
  <PresentationFormat>Экран (4:3)</PresentationFormat>
  <Paragraphs>91</Paragraphs>
  <Slides>24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41</cp:revision>
  <dcterms:created xsi:type="dcterms:W3CDTF">2016-02-09T06:18:31Z</dcterms:created>
  <dcterms:modified xsi:type="dcterms:W3CDTF">2019-02-19T17:11:07Z</dcterms:modified>
</cp:coreProperties>
</file>