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60" r:id="rId2"/>
    <p:sldId id="259" r:id="rId3"/>
    <p:sldId id="286" r:id="rId4"/>
    <p:sldId id="261" r:id="rId5"/>
    <p:sldId id="271" r:id="rId6"/>
    <p:sldId id="262" r:id="rId7"/>
    <p:sldId id="272" r:id="rId8"/>
    <p:sldId id="263" r:id="rId9"/>
    <p:sldId id="273" r:id="rId10"/>
    <p:sldId id="264" r:id="rId11"/>
    <p:sldId id="274" r:id="rId12"/>
    <p:sldId id="265" r:id="rId13"/>
    <p:sldId id="285" r:id="rId14"/>
    <p:sldId id="266" r:id="rId15"/>
    <p:sldId id="278" r:id="rId16"/>
    <p:sldId id="279" r:id="rId17"/>
    <p:sldId id="276" r:id="rId18"/>
    <p:sldId id="280" r:id="rId19"/>
    <p:sldId id="281" r:id="rId20"/>
    <p:sldId id="282" r:id="rId21"/>
    <p:sldId id="283" r:id="rId22"/>
    <p:sldId id="284" r:id="rId23"/>
    <p:sldId id="267" r:id="rId24"/>
    <p:sldId id="268" r:id="rId25"/>
    <p:sldId id="277" r:id="rId26"/>
    <p:sldId id="269" r:id="rId2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 bwMode="white">
          <a:xfrm>
            <a:off x="0" y="5971032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-9144" y="6053328"/>
            <a:ext cx="2249424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2359152" y="6044184"/>
            <a:ext cx="6784848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362200" y="6050037"/>
            <a:ext cx="67056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76200" y="6068699"/>
            <a:ext cx="205740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18.03.2019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2085393" y="236538"/>
            <a:ext cx="5867400" cy="36512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001000" y="228600"/>
            <a:ext cx="8382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562600" cy="5516564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6553200" y="6248402"/>
            <a:ext cx="2209800" cy="365125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18.03.2019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1" y="6248207"/>
            <a:ext cx="5573483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Прямоугольник 6"/>
          <p:cNvSpPr/>
          <p:nvPr/>
        </p:nvSpPr>
        <p:spPr bwMode="white">
          <a:xfrm>
            <a:off x="6096318" y="0"/>
            <a:ext cx="32004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 rot="5400000">
            <a:off x="5989638" y="144462"/>
            <a:ext cx="533400" cy="244476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1673225"/>
          </a:xfrm>
        </p:spPr>
        <p:txBody>
          <a:bodyPr anchor="t"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Прямоугольник 6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0" y="1600200"/>
            <a:ext cx="12954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18.03.2019</a:t>
            </a:fld>
            <a:endParaRPr lang="ru-RU"/>
          </a:p>
        </p:txBody>
      </p:sp>
      <p:sp>
        <p:nvSpPr>
          <p:cNvPr id="13" name="Номер слайда 12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295400" cy="701676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4" name="Нижний колонтитул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8" name="Дата 7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18.03.2019</a:t>
            </a:fld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2" name="Нижний колонтитул 11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18.03.2019</a:t>
            </a:fld>
            <a:endParaRPr lang="ru-RU"/>
          </a:p>
        </p:txBody>
      </p:sp>
      <p:sp>
        <p:nvSpPr>
          <p:cNvPr id="12" name="Номер слайда 11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4" name="Нижний колонтитул 13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ru-RU"/>
          </a:p>
        </p:txBody>
      </p:sp>
      <p:sp>
        <p:nvSpPr>
          <p:cNvPr id="16" name="Текст 15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5" name="Текст 14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18.03.2019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18.03.2019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 anchor="ctr"/>
          <a:lstStyle>
            <a:lvl1pPr algn="l">
              <a:buNone/>
              <a:defRPr sz="4400"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18.03.2019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оугольник 7"/>
          <p:cNvSpPr/>
          <p:nvPr/>
        </p:nvSpPr>
        <p:spPr bwMode="white">
          <a:xfrm>
            <a:off x="-9144" y="4572000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-9144" y="4663440"/>
            <a:ext cx="1463040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1545336" y="4654296"/>
            <a:ext cx="7598664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white">
          <a:xfrm>
            <a:off x="1447800" y="0"/>
            <a:ext cx="100584" cy="6867144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/>
          <a:p>
            <a:fld id="{5B106E36-FD25-4E2D-B0AA-010F637433A0}" type="datetimeFigureOut">
              <a:rPr lang="ru-RU" smtClean="0"/>
              <a:pPr/>
              <a:t>18.03.2019</a:t>
            </a:fld>
            <a:endParaRPr lang="ru-RU"/>
          </a:p>
        </p:txBody>
      </p:sp>
      <p:sp>
        <p:nvSpPr>
          <p:cNvPr id="13" name="Номер слайда 12"/>
          <p:cNvSpPr>
            <a:spLocks noGrp="1"/>
          </p:cNvSpPr>
          <p:nvPr>
            <p:ph type="sldNum" sz="quarter" idx="11"/>
          </p:nvPr>
        </p:nvSpPr>
        <p:spPr>
          <a:xfrm>
            <a:off x="0" y="4667249"/>
            <a:ext cx="1447800" cy="663578"/>
          </a:xfrm>
        </p:spPr>
        <p:txBody>
          <a:bodyPr rtlCol="0"/>
          <a:lstStyle>
            <a:lvl1pPr>
              <a:defRPr sz="2800"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4" name="Нижний колонтитул 13"/>
          <p:cNvSpPr>
            <a:spLocks noGrp="1"/>
          </p:cNvSpPr>
          <p:nvPr>
            <p:ph type="ftr" sz="quarter" idx="12"/>
          </p:nvPr>
        </p:nvSpPr>
        <p:spPr>
          <a:xfrm>
            <a:off x="1600200" y="6248206"/>
            <a:ext cx="4572000" cy="365125"/>
          </a:xfrm>
        </p:spPr>
        <p:txBody>
          <a:bodyPr rtlCol="0"/>
          <a:lstStyle/>
          <a:p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609600" y="228600"/>
            <a:ext cx="81534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612648" y="1600200"/>
            <a:ext cx="8153400" cy="45262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18.03.2019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609600" y="6248206"/>
            <a:ext cx="5421083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оугольник 6"/>
          <p:cNvSpPr/>
          <p:nvPr/>
        </p:nvSpPr>
        <p:spPr bwMode="white">
          <a:xfrm>
            <a:off x="0" y="1234440"/>
            <a:ext cx="9144000" cy="32004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0" y="1280160"/>
            <a:ext cx="5334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590550" y="1280160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0" y="1272222"/>
            <a:ext cx="533400" cy="244476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20040" indent="-320040" algn="l" rtl="0" eaLnBrk="1" latinLnBrk="0" hangingPunct="1">
        <a:spcBef>
          <a:spcPts val="700"/>
        </a:spcBef>
        <a:buClr>
          <a:schemeClr val="accent2"/>
        </a:buClr>
        <a:buSzPct val="60000"/>
        <a:buFont typeface="Wingdings"/>
        <a:buChar char=""/>
        <a:defRPr kumimoji="0"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550"/>
        </a:spcBef>
        <a:buClr>
          <a:schemeClr val="accent1"/>
        </a:buClr>
        <a:buSzPct val="70000"/>
        <a:buFont typeface="Wingdings 2"/>
        <a:buChar char="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1" latinLnBrk="0" hangingPunct="1">
        <a:spcBef>
          <a:spcPts val="500"/>
        </a:spcBef>
        <a:buClr>
          <a:schemeClr val="accent2"/>
        </a:buClr>
        <a:buSzPct val="75000"/>
        <a:buFont typeface="Wingdings"/>
        <a:buChar char="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1" latinLnBrk="0" hangingPunct="1">
        <a:spcBef>
          <a:spcPts val="400"/>
        </a:spcBef>
        <a:buClr>
          <a:schemeClr val="accent3"/>
        </a:buClr>
        <a:buSzPct val="7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1" latinLnBrk="0" hangingPunct="1">
        <a:spcBef>
          <a:spcPts val="400"/>
        </a:spcBef>
        <a:buClr>
          <a:schemeClr val="accent4"/>
        </a:buClr>
        <a:buSzPct val="6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pPr algn="r"/>
            <a:r>
              <a:rPr lang="ru-RU" b="1" u="sng" dirty="0" smtClean="0"/>
              <a:t/>
            </a:r>
            <a:br>
              <a:rPr lang="ru-RU" b="1" u="sng" dirty="0" smtClean="0"/>
            </a:br>
            <a:r>
              <a:rPr lang="ru-RU" u="sng" dirty="0" smtClean="0"/>
              <a:t/>
            </a:r>
            <a:br>
              <a:rPr lang="ru-RU" u="sng" dirty="0" smtClean="0"/>
            </a:br>
            <a:r>
              <a:rPr lang="ru-RU" u="sng" dirty="0" smtClean="0"/>
              <a:t/>
            </a:r>
            <a:br>
              <a:rPr lang="ru-RU" u="sng" dirty="0" smtClean="0"/>
            </a:br>
            <a:r>
              <a:rPr lang="ru-RU" u="sng" dirty="0" smtClean="0"/>
              <a:t/>
            </a:r>
            <a:br>
              <a:rPr lang="ru-RU" u="sng" dirty="0" smtClean="0"/>
            </a:br>
            <a:r>
              <a:rPr lang="ru-RU" u="sng" dirty="0" smtClean="0"/>
              <a:t/>
            </a:r>
            <a:br>
              <a:rPr lang="ru-RU" u="sng" dirty="0" smtClean="0"/>
            </a:br>
            <a:r>
              <a:rPr lang="ru-RU" u="sng" dirty="0" smtClean="0"/>
              <a:t/>
            </a:r>
            <a:br>
              <a:rPr lang="ru-RU" u="sng" dirty="0" smtClean="0"/>
            </a:br>
            <a:r>
              <a:rPr lang="ru-RU" b="1" u="sng" dirty="0" smtClean="0"/>
              <a:t>Игра  «</a:t>
            </a:r>
            <a:r>
              <a:rPr lang="ru-RU" b="1" u="sng" dirty="0" err="1" smtClean="0"/>
              <a:t>Брейн-ринг</a:t>
            </a:r>
            <a:r>
              <a:rPr lang="ru-RU" b="1" u="sng" dirty="0" smtClean="0"/>
              <a:t>»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sz="4900" b="1" dirty="0" smtClean="0">
                <a:solidFill>
                  <a:srgbClr val="00B050"/>
                </a:solidFill>
              </a:rPr>
              <a:t>в рамках «Недели русского языка и литературы»</a:t>
            </a:r>
            <a:r>
              <a:rPr lang="ru-RU" sz="4900" dirty="0" smtClean="0"/>
              <a:t/>
            </a:r>
            <a:br>
              <a:rPr lang="ru-RU" sz="4900" dirty="0" smtClean="0"/>
            </a:br>
            <a:r>
              <a:rPr lang="ru-RU" sz="4900" dirty="0" smtClean="0"/>
              <a:t> 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b="1" u="sng" dirty="0" smtClean="0"/>
              <a:t>(для учащихся 9 классов)</a:t>
            </a:r>
            <a:endParaRPr lang="ru-RU" dirty="0"/>
          </a:p>
        </p:txBody>
      </p:sp>
      <p:pic>
        <p:nvPicPr>
          <p:cNvPr id="37892" name="Picture 4" descr="https://ds04.infourok.ru/uploads/ex/1051/001a3b88-1c1c95f7/hello_html_3c2f1c7f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60648"/>
            <a:ext cx="3707904" cy="5490667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Задание № 5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r>
              <a:rPr lang="ru-RU" b="1" u="sng" dirty="0" smtClean="0"/>
              <a:t>Задание для команд</a:t>
            </a:r>
            <a:r>
              <a:rPr lang="ru-RU" dirty="0" smtClean="0"/>
              <a:t>: найдите фразеологизмы среди этих выражений и с 2-3 фразеологизмами придумайте предложения.:</a:t>
            </a:r>
          </a:p>
          <a:p>
            <a:r>
              <a:rPr lang="ru-RU" dirty="0" smtClean="0"/>
              <a:t> </a:t>
            </a:r>
            <a:r>
              <a:rPr lang="ru-RU" b="1" i="1" dirty="0" smtClean="0"/>
              <a:t>Синие глаза, мозолить глаза, опустить глаза, карие глаза, с глазу на глаз, попасть в глаз, глаза слипаются, не поверить своим глазам, промыть глаза, глаза открылись, лечить глазам , глаза на мокром месте, глаза разгорелись, темные глаза, глаз подбит, глаз набит.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Задание № 5.ОТВЕТЫ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ru-RU" b="1" u="sng" dirty="0" smtClean="0"/>
              <a:t>Задание для команд</a:t>
            </a:r>
            <a:r>
              <a:rPr lang="ru-RU" dirty="0" smtClean="0"/>
              <a:t>: найдите фразеологизмы среди этих выражений и с 2-3 фразеологизмами придумайте предложения.:</a:t>
            </a:r>
          </a:p>
          <a:p>
            <a:r>
              <a:rPr lang="ru-RU" dirty="0" smtClean="0"/>
              <a:t> </a:t>
            </a:r>
            <a:r>
              <a:rPr lang="ru-RU" b="1" i="1" dirty="0" smtClean="0"/>
              <a:t>Синие глаза, мозолить глаза, опустить глаза, карие глаза, с глазу на глаз, попасть в глаз, глаза слипаются, не поверить своим глазам, промыть глаза, глаза открылись, лечить глазам , глаза на мокром месте, глаза разгорелись, темные глаза, глаз подбит, глаз набит.</a:t>
            </a:r>
            <a:endParaRPr lang="ru-RU" dirty="0" smtClean="0"/>
          </a:p>
          <a:p>
            <a:r>
              <a:rPr lang="ru-RU" dirty="0" smtClean="0"/>
              <a:t>( </a:t>
            </a:r>
            <a:r>
              <a:rPr lang="ru-RU" u="sng" dirty="0" smtClean="0"/>
              <a:t>Ответы</a:t>
            </a:r>
            <a:r>
              <a:rPr lang="ru-RU" dirty="0" smtClean="0"/>
              <a:t>: мозолить глаза,  с глазу на глаз,  глаза слипаются, не поверить своим глазам,  глаза открылись, глаза на мокром месте, глаза разгорелись, глаз набит.)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Задание № 6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r>
              <a:rPr lang="ru-RU" u="sng" dirty="0" smtClean="0"/>
              <a:t>Задание для  команд</a:t>
            </a:r>
            <a:r>
              <a:rPr lang="ru-RU" dirty="0" smtClean="0"/>
              <a:t>:</a:t>
            </a:r>
          </a:p>
          <a:p>
            <a:pPr lvl="0"/>
            <a:r>
              <a:rPr lang="ru-RU" b="1" dirty="0" smtClean="0"/>
              <a:t>В каком примере оба слова имеют окончание –</a:t>
            </a:r>
            <a:r>
              <a:rPr lang="ru-RU" b="1" i="1" dirty="0" smtClean="0"/>
              <a:t>у?</a:t>
            </a:r>
            <a:endParaRPr lang="ru-RU" dirty="0" smtClean="0"/>
          </a:p>
          <a:p>
            <a:pPr lvl="0"/>
            <a:r>
              <a:rPr lang="ru-RU" dirty="0" smtClean="0"/>
              <a:t>Возьму потихоньку;</a:t>
            </a:r>
          </a:p>
          <a:p>
            <a:pPr lvl="0"/>
            <a:r>
              <a:rPr lang="ru-RU" dirty="0" smtClean="0"/>
              <a:t>красну девицу;</a:t>
            </a:r>
          </a:p>
          <a:p>
            <a:pPr lvl="0"/>
            <a:r>
              <a:rPr lang="ru-RU" dirty="0" smtClean="0"/>
              <a:t>скажу « мяу»;</a:t>
            </a:r>
          </a:p>
          <a:p>
            <a:pPr lvl="0"/>
            <a:r>
              <a:rPr lang="ru-RU" dirty="0" smtClean="0"/>
              <a:t>прыжку кенгуру;</a:t>
            </a:r>
          </a:p>
          <a:p>
            <a:pPr lvl="0"/>
            <a:r>
              <a:rPr lang="ru-RU" dirty="0" smtClean="0"/>
              <a:t>чуточку вздремну;</a:t>
            </a:r>
          </a:p>
          <a:p>
            <a:pPr lvl="0"/>
            <a:r>
              <a:rPr lang="ru-RU" dirty="0" smtClean="0"/>
              <a:t>глотну соку.</a:t>
            </a:r>
          </a:p>
          <a:p>
            <a:endParaRPr lang="ru-RU" dirty="0"/>
          </a:p>
        </p:txBody>
      </p:sp>
    </p:spTree>
  </p:cSld>
  <p:clrMapOvr>
    <a:masterClrMapping/>
  </p:clrMapOvr>
  <p:transition>
    <p:wipe dir="u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Ответ: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sz="4000" dirty="0" smtClean="0"/>
              <a:t>(в словосочетаниях</a:t>
            </a:r>
            <a:r>
              <a:rPr lang="ru-RU" sz="4000" i="1" dirty="0" smtClean="0"/>
              <a:t> красну девицу, глотну соку </a:t>
            </a:r>
            <a:r>
              <a:rPr lang="ru-RU" sz="4000" dirty="0" smtClean="0"/>
              <a:t>оба слова имеют окончание – у. Слова </a:t>
            </a:r>
            <a:r>
              <a:rPr lang="ru-RU" sz="4000" i="1" dirty="0" smtClean="0"/>
              <a:t>потихоньку, мяу, кенгуру, чуточку </a:t>
            </a:r>
            <a:r>
              <a:rPr lang="ru-RU" sz="4000" dirty="0" smtClean="0"/>
              <a:t> неизменяемые)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857232"/>
            <a:ext cx="8229600" cy="500066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Задание №7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28596" y="1714488"/>
            <a:ext cx="8229600" cy="4896616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Bookman Old Style" pitchFamily="18" charset="0"/>
              </a:rPr>
              <a:t>В парке ребята покрасили несколько скамеек. Чтобы отдыхающие не вымазались, надо было установить таблички с предупреждением. Леночка с энтузиазмом взялась за эту работу. Она придумала несколько вариантов надписей, но вдруг растерялась: сколько букв </a:t>
            </a:r>
            <a:r>
              <a:rPr lang="ru-RU" sz="2800" b="1" i="1" dirty="0" smtClean="0">
                <a:solidFill>
                  <a:srgbClr val="C00000"/>
                </a:solidFill>
                <a:latin typeface="Bookman Old Style" pitchFamily="18" charset="0"/>
              </a:rPr>
              <a:t>Н</a:t>
            </a:r>
            <a:r>
              <a:rPr lang="ru-RU" sz="2800" b="1" dirty="0" smtClean="0">
                <a:solidFill>
                  <a:srgbClr val="C00000"/>
                </a:solidFill>
                <a:latin typeface="Bookman Old Style" pitchFamily="18" charset="0"/>
              </a:rPr>
              <a:t> пишется в этих словах? Помогите Лене справиться с этой орфографической задачей.</a:t>
            </a:r>
            <a:endParaRPr lang="ru-RU" sz="2800" dirty="0" smtClean="0">
              <a:solidFill>
                <a:srgbClr val="C00000"/>
              </a:solidFill>
              <a:latin typeface="Bookman Old Style" pitchFamily="18" charset="0"/>
            </a:endParaRPr>
          </a:p>
          <a:p>
            <a:endParaRPr lang="ru-RU" sz="1400" dirty="0" smtClean="0"/>
          </a:p>
          <a:p>
            <a:endParaRPr lang="ru-RU" sz="1400" dirty="0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lvl="0"/>
            <a:r>
              <a:rPr lang="ru-RU" dirty="0" err="1" smtClean="0"/>
              <a:t>Краше__ые</a:t>
            </a:r>
            <a:r>
              <a:rPr lang="ru-RU" dirty="0" smtClean="0"/>
              <a:t> скамейки;</a:t>
            </a:r>
          </a:p>
          <a:p>
            <a:pPr lvl="0"/>
            <a:r>
              <a:rPr lang="ru-RU" dirty="0" err="1" smtClean="0"/>
              <a:t>Некраше__ые</a:t>
            </a:r>
            <a:r>
              <a:rPr lang="ru-RU" dirty="0" smtClean="0"/>
              <a:t> скамейки;</a:t>
            </a:r>
          </a:p>
          <a:p>
            <a:pPr lvl="0"/>
            <a:r>
              <a:rPr lang="ru-RU" dirty="0" err="1" smtClean="0"/>
              <a:t>Покраше__ые</a:t>
            </a:r>
            <a:r>
              <a:rPr lang="ru-RU" dirty="0" smtClean="0"/>
              <a:t> скамейки;</a:t>
            </a:r>
          </a:p>
          <a:p>
            <a:pPr lvl="0"/>
            <a:r>
              <a:rPr lang="ru-RU" dirty="0" smtClean="0"/>
              <a:t>Недавно </a:t>
            </a:r>
            <a:r>
              <a:rPr lang="ru-RU" dirty="0" err="1" smtClean="0"/>
              <a:t>краше__ые</a:t>
            </a:r>
            <a:r>
              <a:rPr lang="ru-RU" dirty="0" smtClean="0"/>
              <a:t> скамейки;</a:t>
            </a:r>
          </a:p>
          <a:p>
            <a:pPr lvl="0"/>
            <a:r>
              <a:rPr lang="ru-RU" dirty="0" smtClean="0"/>
              <a:t>Недавно </a:t>
            </a:r>
            <a:r>
              <a:rPr lang="ru-RU" dirty="0" err="1" smtClean="0"/>
              <a:t>покраше__ые</a:t>
            </a:r>
            <a:r>
              <a:rPr lang="ru-RU" dirty="0" smtClean="0"/>
              <a:t> скамейки;</a:t>
            </a:r>
          </a:p>
          <a:p>
            <a:pPr lvl="0"/>
            <a:r>
              <a:rPr lang="ru-RU" dirty="0" smtClean="0"/>
              <a:t>Скамейки </a:t>
            </a:r>
            <a:r>
              <a:rPr lang="ru-RU" dirty="0" err="1" smtClean="0"/>
              <a:t>покраше_ы</a:t>
            </a:r>
            <a:r>
              <a:rPr lang="ru-RU" dirty="0" smtClean="0"/>
              <a:t>.</a:t>
            </a:r>
          </a:p>
          <a:p>
            <a:pPr lvl="0"/>
            <a:r>
              <a:rPr lang="ru-RU" dirty="0" smtClean="0"/>
              <a:t>Скамейки </a:t>
            </a:r>
            <a:r>
              <a:rPr lang="ru-RU" dirty="0" err="1" smtClean="0"/>
              <a:t>краше_ы</a:t>
            </a:r>
            <a:r>
              <a:rPr lang="ru-RU" dirty="0" smtClean="0"/>
              <a:t>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Ответ: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1.Краше</a:t>
            </a:r>
            <a:r>
              <a:rPr lang="ru-RU" i="1" dirty="0" smtClean="0"/>
              <a:t>Н</a:t>
            </a:r>
            <a:r>
              <a:rPr lang="ru-RU" dirty="0" smtClean="0"/>
              <a:t>ые скамейки;</a:t>
            </a:r>
          </a:p>
          <a:p>
            <a:r>
              <a:rPr lang="ru-RU" dirty="0" smtClean="0"/>
              <a:t>2.Некраше</a:t>
            </a:r>
            <a:r>
              <a:rPr lang="ru-RU" i="1" dirty="0" smtClean="0"/>
              <a:t>Н</a:t>
            </a:r>
            <a:r>
              <a:rPr lang="ru-RU" dirty="0" smtClean="0"/>
              <a:t>ые скамейки;</a:t>
            </a:r>
          </a:p>
          <a:p>
            <a:r>
              <a:rPr lang="ru-RU" dirty="0" smtClean="0"/>
              <a:t>3.Покраше</a:t>
            </a:r>
            <a:r>
              <a:rPr lang="ru-RU" i="1" dirty="0" smtClean="0"/>
              <a:t>НН</a:t>
            </a:r>
            <a:r>
              <a:rPr lang="ru-RU" dirty="0" smtClean="0"/>
              <a:t>ые скамейки;</a:t>
            </a:r>
          </a:p>
          <a:p>
            <a:r>
              <a:rPr lang="ru-RU" dirty="0" smtClean="0"/>
              <a:t> 4.Недавно </a:t>
            </a:r>
            <a:r>
              <a:rPr lang="ru-RU" dirty="0" err="1" smtClean="0"/>
              <a:t>краше</a:t>
            </a:r>
            <a:r>
              <a:rPr lang="ru-RU" i="1" dirty="0" err="1" smtClean="0"/>
              <a:t>НН</a:t>
            </a:r>
            <a:r>
              <a:rPr lang="ru-RU" dirty="0" err="1" smtClean="0"/>
              <a:t>ые</a:t>
            </a:r>
            <a:r>
              <a:rPr lang="ru-RU" dirty="0" smtClean="0"/>
              <a:t> скамейки;</a:t>
            </a:r>
          </a:p>
          <a:p>
            <a:r>
              <a:rPr lang="ru-RU" dirty="0" smtClean="0"/>
              <a:t>5.Недавно </a:t>
            </a:r>
            <a:r>
              <a:rPr lang="ru-RU" dirty="0" err="1" smtClean="0"/>
              <a:t>покраше</a:t>
            </a:r>
            <a:r>
              <a:rPr lang="ru-RU" i="1" dirty="0" err="1" smtClean="0"/>
              <a:t>НН</a:t>
            </a:r>
            <a:r>
              <a:rPr lang="ru-RU" dirty="0" err="1" smtClean="0"/>
              <a:t>ые</a:t>
            </a:r>
            <a:r>
              <a:rPr lang="ru-RU" dirty="0" smtClean="0"/>
              <a:t> скамейки;</a:t>
            </a:r>
          </a:p>
          <a:p>
            <a:r>
              <a:rPr lang="ru-RU" dirty="0" smtClean="0"/>
              <a:t>6.Скамейки </a:t>
            </a:r>
            <a:r>
              <a:rPr lang="ru-RU" dirty="0" err="1" smtClean="0"/>
              <a:t>покраше</a:t>
            </a:r>
            <a:r>
              <a:rPr lang="ru-RU" i="1" dirty="0" err="1" smtClean="0"/>
              <a:t>Н</a:t>
            </a:r>
            <a:r>
              <a:rPr lang="ru-RU" dirty="0" err="1" smtClean="0"/>
              <a:t>ы</a:t>
            </a:r>
            <a:r>
              <a:rPr lang="ru-RU" dirty="0" smtClean="0"/>
              <a:t>.</a:t>
            </a:r>
          </a:p>
          <a:p>
            <a:r>
              <a:rPr lang="ru-RU" dirty="0" smtClean="0"/>
              <a:t>7.Скамейки </a:t>
            </a:r>
            <a:r>
              <a:rPr lang="ru-RU" dirty="0" err="1" smtClean="0"/>
              <a:t>краше</a:t>
            </a:r>
            <a:r>
              <a:rPr lang="ru-RU" i="1" dirty="0" err="1" smtClean="0"/>
              <a:t>Н</a:t>
            </a:r>
            <a:r>
              <a:rPr lang="ru-RU" dirty="0" err="1" smtClean="0"/>
              <a:t>ы</a:t>
            </a: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28596" y="1412776"/>
            <a:ext cx="8229600" cy="5198328"/>
          </a:xfrm>
        </p:spPr>
        <p:txBody>
          <a:bodyPr>
            <a:noAutofit/>
          </a:bodyPr>
          <a:lstStyle/>
          <a:p>
            <a:r>
              <a:rPr lang="ru-RU" sz="3200" b="1" dirty="0" smtClean="0">
                <a:solidFill>
                  <a:srgbClr val="C00000"/>
                </a:solidFill>
                <a:latin typeface="Bookman Old Style" pitchFamily="18" charset="0"/>
              </a:rPr>
              <a:t>Запишите по порядку начальные буквы всех слов, являющиеся в предложениях сказуемыми. Какое слово у вас получилось? Составьте предложения с этим словом, чтобы было понятно его значение. Сколько предложений вы составили и почему?</a:t>
            </a:r>
            <a:endParaRPr lang="ru-RU" sz="3200" dirty="0" smtClean="0">
              <a:solidFill>
                <a:srgbClr val="C00000"/>
              </a:solidFill>
              <a:latin typeface="Bookman Old Style" pitchFamily="18" charset="0"/>
            </a:endParaRPr>
          </a:p>
          <a:p>
            <a:r>
              <a:rPr lang="ru-RU" sz="3200" b="1" i="1" dirty="0" smtClean="0">
                <a:solidFill>
                  <a:srgbClr val="C00000"/>
                </a:solidFill>
                <a:latin typeface="Bookman Old Style" pitchFamily="18" charset="0"/>
              </a:rPr>
              <a:t> </a:t>
            </a:r>
            <a:endParaRPr lang="ru-RU" sz="3200" dirty="0" smtClean="0">
              <a:solidFill>
                <a:srgbClr val="C00000"/>
              </a:solidFill>
              <a:latin typeface="Bookman Old Style" pitchFamily="18" charset="0"/>
            </a:endParaRPr>
          </a:p>
          <a:p>
            <a:endParaRPr lang="ru-RU" sz="3200" dirty="0">
              <a:solidFill>
                <a:srgbClr val="C00000"/>
              </a:solidFill>
              <a:latin typeface="Bookman Old Style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722996" y="260648"/>
            <a:ext cx="322235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Задание 8</a:t>
            </a:r>
            <a:endParaRPr lang="ru-RU" sz="54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lvl="0"/>
            <a:r>
              <a:rPr lang="ru-RU" dirty="0" smtClean="0"/>
              <a:t>По-моему, наша бабушка готова работать на огороде днем и ночью.</a:t>
            </a:r>
          </a:p>
          <a:p>
            <a:pPr lvl="0"/>
            <a:r>
              <a:rPr lang="ru-RU" dirty="0" smtClean="0"/>
              <a:t>Ты актриса и своею улыбкой можешь очаровать любого человека.</a:t>
            </a:r>
          </a:p>
          <a:p>
            <a:pPr lvl="0"/>
            <a:r>
              <a:rPr lang="ru-RU" dirty="0" smtClean="0"/>
              <a:t>Наша учительница очень терпеливая.</a:t>
            </a:r>
          </a:p>
          <a:p>
            <a:pPr lvl="0"/>
            <a:r>
              <a:rPr lang="ru-RU" dirty="0" smtClean="0"/>
              <a:t>Благодаря внесению специальных удобрений активизировался рост декоративных растений на пришкольной клумбе.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Ответ: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dirty="0" smtClean="0"/>
              <a:t>1.По-моему, наша бабушка </a:t>
            </a:r>
            <a:r>
              <a:rPr lang="ru-RU" b="1" dirty="0" smtClean="0"/>
              <a:t>готова работать</a:t>
            </a:r>
            <a:r>
              <a:rPr lang="ru-RU" dirty="0" smtClean="0"/>
              <a:t> на огороде днем и ночью.</a:t>
            </a:r>
          </a:p>
          <a:p>
            <a:r>
              <a:rPr lang="ru-RU" dirty="0" smtClean="0"/>
              <a:t>2.Ты </a:t>
            </a:r>
            <a:r>
              <a:rPr lang="ru-RU" b="1" dirty="0" smtClean="0"/>
              <a:t>актриса</a:t>
            </a:r>
            <a:r>
              <a:rPr lang="ru-RU" dirty="0" smtClean="0"/>
              <a:t> и своею улыбкой </a:t>
            </a:r>
            <a:r>
              <a:rPr lang="ru-RU" b="1" dirty="0" smtClean="0"/>
              <a:t>можешь очаровать</a:t>
            </a:r>
            <a:r>
              <a:rPr lang="ru-RU" dirty="0" smtClean="0"/>
              <a:t> любого человека.</a:t>
            </a:r>
          </a:p>
          <a:p>
            <a:r>
              <a:rPr lang="ru-RU" dirty="0" smtClean="0"/>
              <a:t>3.Наша учительница очень </a:t>
            </a:r>
            <a:r>
              <a:rPr lang="ru-RU" b="1" dirty="0" smtClean="0"/>
              <a:t>терпеливая.</a:t>
            </a:r>
            <a:endParaRPr lang="ru-RU" dirty="0" smtClean="0"/>
          </a:p>
          <a:p>
            <a:r>
              <a:rPr lang="ru-RU" dirty="0" smtClean="0"/>
              <a:t>4.Благодаря внесению специальных удобрений </a:t>
            </a:r>
            <a:r>
              <a:rPr lang="ru-RU" b="1" dirty="0" smtClean="0"/>
              <a:t>активизировался</a:t>
            </a:r>
            <a:r>
              <a:rPr lang="ru-RU" dirty="0" smtClean="0"/>
              <a:t> рост декоративных растений на пришкольной клумбе.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Задание №1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ru-RU" dirty="0" smtClean="0"/>
              <a:t>Расставьте правильно ударения в следующих словах и произнесите их. Время выполнения -3-4 минуты:</a:t>
            </a:r>
          </a:p>
          <a:p>
            <a:pPr lvl="1"/>
            <a:r>
              <a:rPr lang="ru-RU" sz="2800" u="sng" dirty="0" smtClean="0"/>
              <a:t>Слова для 1 группы</a:t>
            </a:r>
            <a:r>
              <a:rPr lang="ru-RU" sz="2800" dirty="0" smtClean="0"/>
              <a:t>: красивее, статуя, позвонит, занята, квартал, диспансер, договор, материальные средства, запломбировать; ( 10 баллов)</a:t>
            </a:r>
          </a:p>
          <a:p>
            <a:pPr lvl="1"/>
            <a:r>
              <a:rPr lang="ru-RU" sz="2800" u="sng" dirty="0" smtClean="0"/>
              <a:t>Слова для 2 группы</a:t>
            </a:r>
            <a:r>
              <a:rPr lang="ru-RU" sz="2800" dirty="0" smtClean="0"/>
              <a:t> : эксперт, запломбированный, исчерпали, каталог, компетентный, медикаменты, столяр, на складах, ржаветь, танцовщица; ( 10 баллов)</a:t>
            </a:r>
          </a:p>
          <a:p>
            <a:r>
              <a:rPr lang="ru-RU" u="sng" dirty="0" smtClean="0"/>
              <a:t>Слова для 3 группы</a:t>
            </a:r>
            <a:r>
              <a:rPr lang="ru-RU" dirty="0" smtClean="0"/>
              <a:t>:  предпринять, силос, углубленное обучение, ненормированный, экспертная, полиграфия, уведомил,  таможня, обеспечение.</a:t>
            </a:r>
            <a:endParaRPr lang="ru-RU" dirty="0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Ответ: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 smtClean="0"/>
              <a:t>Получилось слово ГРАМОТА, с которым можно составить три предложения, так как оно многозначное, имеет несколько значений: </a:t>
            </a:r>
          </a:p>
          <a:p>
            <a:r>
              <a:rPr lang="ru-RU" dirty="0" smtClean="0"/>
              <a:t>1) умение читать и писать  ( </a:t>
            </a:r>
            <a:r>
              <a:rPr lang="ru-RU" i="1" dirty="0" smtClean="0"/>
              <a:t>Выучиться грамоте</a:t>
            </a:r>
            <a:r>
              <a:rPr lang="ru-RU" dirty="0" smtClean="0"/>
              <a:t>); </a:t>
            </a:r>
          </a:p>
          <a:p>
            <a:r>
              <a:rPr lang="ru-RU" dirty="0" smtClean="0"/>
              <a:t>2) официальный документ ( </a:t>
            </a:r>
            <a:r>
              <a:rPr lang="ru-RU" i="1" dirty="0" smtClean="0"/>
              <a:t>почетная грамота</a:t>
            </a:r>
            <a:r>
              <a:rPr lang="ru-RU" dirty="0" smtClean="0"/>
              <a:t>); </a:t>
            </a:r>
          </a:p>
          <a:p>
            <a:r>
              <a:rPr lang="ru-RU" dirty="0" smtClean="0"/>
              <a:t>3) в старину документ, письмо( </a:t>
            </a:r>
            <a:r>
              <a:rPr lang="ru-RU" i="1" dirty="0" smtClean="0"/>
              <a:t>берестяные грамоты</a:t>
            </a:r>
            <a:r>
              <a:rPr lang="ru-RU" dirty="0" smtClean="0"/>
              <a:t>).</a:t>
            </a:r>
          </a:p>
          <a:p>
            <a:r>
              <a:rPr lang="ru-RU" dirty="0" smtClean="0"/>
              <a:t> 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2648" y="0"/>
            <a:ext cx="8153400" cy="1219200"/>
          </a:xfrm>
        </p:spPr>
        <p:txBody>
          <a:bodyPr>
            <a:noAutofit/>
          </a:bodyPr>
          <a:lstStyle/>
          <a:p>
            <a:pPr lvl="0"/>
            <a:r>
              <a:rPr lang="ru-RU" sz="3200" b="1" dirty="0" smtClean="0">
                <a:solidFill>
                  <a:srgbClr val="C00000"/>
                </a:solidFill>
              </a:rPr>
              <a:t>Задание 9   </a:t>
            </a:r>
            <a:r>
              <a:rPr lang="ru-RU" sz="3200" b="1" dirty="0" smtClean="0"/>
              <a:t>Сколько назывных предложений в этом отрывке из стихотворения Н. Рубцова?</a:t>
            </a:r>
            <a:endParaRPr lang="ru-RU" sz="3200" dirty="0" smtClean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None/>
            </a:pPr>
            <a:r>
              <a:rPr lang="ru-RU" sz="4400" dirty="0" smtClean="0">
                <a:solidFill>
                  <a:srgbClr val="C00000"/>
                </a:solidFill>
              </a:rPr>
              <a:t>Окошко. Стол. Половики.</a:t>
            </a:r>
          </a:p>
          <a:p>
            <a:pPr>
              <a:buNone/>
            </a:pPr>
            <a:r>
              <a:rPr lang="ru-RU" sz="4400" dirty="0" smtClean="0">
                <a:solidFill>
                  <a:srgbClr val="C00000"/>
                </a:solidFill>
              </a:rPr>
              <a:t>В окошке- вид реки…</a:t>
            </a:r>
          </a:p>
          <a:p>
            <a:pPr>
              <a:buNone/>
            </a:pPr>
            <a:r>
              <a:rPr lang="ru-RU" sz="4400" dirty="0" smtClean="0">
                <a:solidFill>
                  <a:srgbClr val="C00000"/>
                </a:solidFill>
              </a:rPr>
              <a:t>Черны мои черновики, чисты чистовики.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Ответ: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dirty="0" smtClean="0"/>
              <a:t>В отрывке три назывных  предложения: </a:t>
            </a:r>
            <a:r>
              <a:rPr lang="ru-RU" i="1" dirty="0" smtClean="0"/>
              <a:t>Окошко. Стол. Половики.</a:t>
            </a:r>
            <a:endParaRPr lang="ru-RU" dirty="0" smtClean="0"/>
          </a:p>
          <a:p>
            <a:r>
              <a:rPr lang="ru-RU" i="1" dirty="0" smtClean="0"/>
              <a:t>В окошке- вид реки…</a:t>
            </a:r>
            <a:r>
              <a:rPr lang="ru-RU" dirty="0" smtClean="0"/>
              <a:t> - двусоставное, неполное.</a:t>
            </a:r>
          </a:p>
          <a:p>
            <a:r>
              <a:rPr lang="ru-RU" i="1" dirty="0" smtClean="0"/>
              <a:t>Черны мои черновики, чисты чистовики – </a:t>
            </a:r>
            <a:r>
              <a:rPr lang="ru-RU" dirty="0" smtClean="0"/>
              <a:t>обе части бессоюзного сложного предложения двусоставные, полные.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Задание № 10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sz="3600" dirty="0" smtClean="0">
                <a:solidFill>
                  <a:srgbClr val="FF0000"/>
                </a:solidFill>
              </a:rPr>
              <a:t>Блиц – опрос. Побеждает в этом задании тот из капитанов, кто  первым  правильно отвечает  на вопрос,  и  за каждый  верный ответ получает по 1 баллу.</a:t>
            </a:r>
            <a:endParaRPr lang="ru-RU" sz="36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Задание № 10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ru-RU" u="sng" dirty="0" smtClean="0"/>
              <a:t>Задания</a:t>
            </a:r>
            <a:r>
              <a:rPr lang="ru-RU" dirty="0" smtClean="0"/>
              <a:t>:</a:t>
            </a:r>
          </a:p>
          <a:p>
            <a:r>
              <a:rPr lang="ru-RU" dirty="0" smtClean="0"/>
              <a:t>1). Расставьте знаки препинания так, чтобы наследники не разорились. Каково смысловое значение знаков препинания в этом тексте? </a:t>
            </a:r>
          </a:p>
          <a:p>
            <a:r>
              <a:rPr lang="ru-RU" b="1" dirty="0" smtClean="0"/>
              <a:t>Завещание правителя.</a:t>
            </a:r>
            <a:endParaRPr lang="ru-RU" dirty="0" smtClean="0"/>
          </a:p>
          <a:p>
            <a:r>
              <a:rPr lang="ru-RU" dirty="0" smtClean="0"/>
              <a:t>Перед смертью правитель оставил своим сыновьям завещание: «Поставьте на моей могиле статую золотую чашу держащую»</a:t>
            </a:r>
          </a:p>
          <a:p>
            <a:r>
              <a:rPr lang="ru-RU" dirty="0" smtClean="0"/>
              <a:t> </a:t>
            </a:r>
          </a:p>
          <a:p>
            <a:r>
              <a:rPr lang="ru-RU" dirty="0" smtClean="0"/>
              <a:t> Расставьте знаки препинания в этом предложении:</a:t>
            </a:r>
          </a:p>
          <a:p>
            <a:r>
              <a:rPr lang="ru-RU" dirty="0" smtClean="0"/>
              <a:t>2) Не Бахчисарайский ли фонтан вы перечитываете?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Задание № 10.ОТВЕТЫ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ru-RU" b="1" dirty="0" smtClean="0"/>
              <a:t>Завещание правителя.</a:t>
            </a:r>
            <a:endParaRPr lang="ru-RU" dirty="0" smtClean="0"/>
          </a:p>
          <a:p>
            <a:r>
              <a:rPr lang="ru-RU" dirty="0" smtClean="0"/>
              <a:t>Перед смертью правитель оставил своим сыновьям завещание: «Поставьте на моей могиле статую золотую чашу держащую» </a:t>
            </a:r>
          </a:p>
          <a:p>
            <a:pPr>
              <a:buNone/>
            </a:pPr>
            <a:r>
              <a:rPr lang="ru-RU" dirty="0" smtClean="0"/>
              <a:t>   </a:t>
            </a:r>
            <a:r>
              <a:rPr lang="ru-RU" b="1" dirty="0" smtClean="0">
                <a:solidFill>
                  <a:srgbClr val="C00000"/>
                </a:solidFill>
              </a:rPr>
              <a:t>(«Поставьте на моей могиле статую, золотую чашу держащую»)</a:t>
            </a:r>
          </a:p>
          <a:p>
            <a:r>
              <a:rPr lang="ru-RU" dirty="0" smtClean="0"/>
              <a:t> </a:t>
            </a:r>
          </a:p>
          <a:p>
            <a:r>
              <a:rPr lang="ru-RU" dirty="0" smtClean="0"/>
              <a:t> Расставьте знаки препинания в этом предложении:</a:t>
            </a:r>
          </a:p>
          <a:p>
            <a:r>
              <a:rPr lang="ru-RU" dirty="0" smtClean="0"/>
              <a:t>2) Не Бахчисарайский ли фонтан вы перечитываете? </a:t>
            </a:r>
          </a:p>
          <a:p>
            <a:pPr>
              <a:buNone/>
            </a:pPr>
            <a:r>
              <a:rPr lang="ru-RU" b="1" dirty="0" smtClean="0">
                <a:solidFill>
                  <a:srgbClr val="C00000"/>
                </a:solidFill>
              </a:rPr>
              <a:t>( Не «Бахчисарайский» ли «фонтан» вы перечитываете?)</a:t>
            </a:r>
          </a:p>
          <a:p>
            <a:pPr>
              <a:buNone/>
            </a:pPr>
            <a:r>
              <a:rPr lang="ru-RU" b="1" i="1" dirty="0" smtClean="0"/>
              <a:t> </a:t>
            </a: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Задание №11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Каждая команда должна привести 3-5 весомых  аргументов в пользу того, почему важно изучать и  хорошо знать русский язык. </a:t>
            </a:r>
          </a:p>
          <a:p>
            <a:pPr>
              <a:buNone/>
            </a:pPr>
            <a:r>
              <a:rPr lang="ru-RU" dirty="0" smtClean="0"/>
              <a:t>( выступление представителя от каждой команды с защитой  выработанного  группой мнения)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Ответы №1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320040" lvl="1" indent="-320040">
              <a:spcBef>
                <a:spcPts val="700"/>
              </a:spcBef>
              <a:buClr>
                <a:schemeClr val="accent2"/>
              </a:buClr>
              <a:buSzPct val="60000"/>
              <a:buFont typeface="Wingdings"/>
              <a:buChar char=""/>
            </a:pPr>
            <a:r>
              <a:rPr lang="ru-RU" sz="2800" u="sng" dirty="0" smtClean="0"/>
              <a:t>Слова для 1 группы</a:t>
            </a:r>
            <a:r>
              <a:rPr lang="ru-RU" sz="2800" dirty="0" smtClean="0"/>
              <a:t>: крас</a:t>
            </a:r>
            <a:r>
              <a:rPr lang="ru-RU" sz="2800" b="1" dirty="0" smtClean="0">
                <a:solidFill>
                  <a:srgbClr val="FF0000"/>
                </a:solidFill>
              </a:rPr>
              <a:t>и</a:t>
            </a:r>
            <a:r>
              <a:rPr lang="ru-RU" sz="2800" dirty="0" smtClean="0"/>
              <a:t>вее, ст</a:t>
            </a:r>
            <a:r>
              <a:rPr lang="ru-RU" sz="2800" b="1" dirty="0" smtClean="0">
                <a:solidFill>
                  <a:srgbClr val="FF0000"/>
                </a:solidFill>
              </a:rPr>
              <a:t>а</a:t>
            </a:r>
            <a:r>
              <a:rPr lang="ru-RU" sz="2800" dirty="0" smtClean="0"/>
              <a:t>туя, позвон</a:t>
            </a:r>
            <a:r>
              <a:rPr lang="ru-RU" sz="2800" b="1" dirty="0" smtClean="0">
                <a:solidFill>
                  <a:srgbClr val="FF0000"/>
                </a:solidFill>
              </a:rPr>
              <a:t>и</a:t>
            </a:r>
            <a:r>
              <a:rPr lang="ru-RU" sz="2800" dirty="0" smtClean="0"/>
              <a:t>т, занят</a:t>
            </a:r>
            <a:r>
              <a:rPr lang="ru-RU" sz="2800" b="1" dirty="0" smtClean="0">
                <a:solidFill>
                  <a:srgbClr val="FF0000"/>
                </a:solidFill>
              </a:rPr>
              <a:t>а</a:t>
            </a:r>
            <a:r>
              <a:rPr lang="ru-RU" sz="2800" dirty="0" smtClean="0"/>
              <a:t>, кварт</a:t>
            </a:r>
            <a:r>
              <a:rPr lang="ru-RU" sz="2800" b="1" dirty="0" smtClean="0">
                <a:solidFill>
                  <a:srgbClr val="FF0000"/>
                </a:solidFill>
              </a:rPr>
              <a:t>а</a:t>
            </a:r>
            <a:r>
              <a:rPr lang="ru-RU" sz="2800" dirty="0" smtClean="0"/>
              <a:t>л, диспанс</a:t>
            </a:r>
            <a:r>
              <a:rPr lang="ru-RU" sz="2800" b="1" dirty="0" smtClean="0">
                <a:solidFill>
                  <a:srgbClr val="FF0000"/>
                </a:solidFill>
              </a:rPr>
              <a:t>е</a:t>
            </a:r>
            <a:r>
              <a:rPr lang="ru-RU" sz="2800" dirty="0" smtClean="0"/>
              <a:t>р, догов</a:t>
            </a:r>
            <a:r>
              <a:rPr lang="ru-RU" sz="2800" b="1" dirty="0" smtClean="0">
                <a:solidFill>
                  <a:srgbClr val="FF0000"/>
                </a:solidFill>
              </a:rPr>
              <a:t>о</a:t>
            </a:r>
            <a:r>
              <a:rPr lang="ru-RU" sz="2800" dirty="0" smtClean="0"/>
              <a:t>р, матери</a:t>
            </a:r>
            <a:r>
              <a:rPr lang="ru-RU" sz="2800" b="1" dirty="0" smtClean="0">
                <a:solidFill>
                  <a:srgbClr val="FF0000"/>
                </a:solidFill>
              </a:rPr>
              <a:t>а</a:t>
            </a:r>
            <a:r>
              <a:rPr lang="ru-RU" sz="2800" dirty="0" smtClean="0"/>
              <a:t>льные ср</a:t>
            </a:r>
            <a:r>
              <a:rPr lang="ru-RU" sz="2800" b="1" dirty="0" smtClean="0">
                <a:solidFill>
                  <a:srgbClr val="FF0000"/>
                </a:solidFill>
              </a:rPr>
              <a:t>е</a:t>
            </a:r>
            <a:r>
              <a:rPr lang="ru-RU" sz="2800" dirty="0" smtClean="0"/>
              <a:t>дства, запломбиров</a:t>
            </a:r>
            <a:r>
              <a:rPr lang="ru-RU" sz="2800" b="1" dirty="0" smtClean="0">
                <a:solidFill>
                  <a:srgbClr val="FF0000"/>
                </a:solidFill>
              </a:rPr>
              <a:t>а</a:t>
            </a:r>
            <a:r>
              <a:rPr lang="ru-RU" sz="2800" dirty="0" smtClean="0"/>
              <a:t>ть; ( 10 баллов)</a:t>
            </a:r>
          </a:p>
          <a:p>
            <a:pPr marL="320040" lvl="1" indent="-320040">
              <a:spcBef>
                <a:spcPts val="700"/>
              </a:spcBef>
              <a:buClr>
                <a:schemeClr val="accent2"/>
              </a:buClr>
              <a:buSzPct val="60000"/>
              <a:buFont typeface="Wingdings"/>
              <a:buChar char=""/>
            </a:pPr>
            <a:r>
              <a:rPr lang="ru-RU" sz="2800" u="sng" dirty="0" smtClean="0"/>
              <a:t>Слова для 2 группы</a:t>
            </a:r>
            <a:r>
              <a:rPr lang="ru-RU" sz="2800" dirty="0" smtClean="0"/>
              <a:t> : эксп</a:t>
            </a:r>
            <a:r>
              <a:rPr lang="ru-RU" sz="2800" b="1" dirty="0" smtClean="0">
                <a:solidFill>
                  <a:srgbClr val="FF0000"/>
                </a:solidFill>
              </a:rPr>
              <a:t>е</a:t>
            </a:r>
            <a:r>
              <a:rPr lang="ru-RU" sz="2800" dirty="0" smtClean="0"/>
              <a:t>рт, запломбир</a:t>
            </a:r>
            <a:r>
              <a:rPr lang="ru-RU" sz="2800" b="1" dirty="0" smtClean="0">
                <a:solidFill>
                  <a:srgbClr val="FF0000"/>
                </a:solidFill>
              </a:rPr>
              <a:t>о</a:t>
            </a:r>
            <a:r>
              <a:rPr lang="ru-RU" sz="2800" dirty="0" smtClean="0"/>
              <a:t>ванный, исч</a:t>
            </a:r>
            <a:r>
              <a:rPr lang="ru-RU" sz="2800" b="1" dirty="0" smtClean="0">
                <a:solidFill>
                  <a:srgbClr val="FF0000"/>
                </a:solidFill>
              </a:rPr>
              <a:t>е</a:t>
            </a:r>
            <a:r>
              <a:rPr lang="ru-RU" sz="2800" dirty="0" smtClean="0"/>
              <a:t>рпали, катал</a:t>
            </a:r>
            <a:r>
              <a:rPr lang="ru-RU" sz="2800" b="1" dirty="0" smtClean="0">
                <a:solidFill>
                  <a:srgbClr val="FF0000"/>
                </a:solidFill>
              </a:rPr>
              <a:t>о</a:t>
            </a:r>
            <a:r>
              <a:rPr lang="ru-RU" sz="2800" dirty="0" smtClean="0"/>
              <a:t>г, компет</a:t>
            </a:r>
            <a:r>
              <a:rPr lang="ru-RU" sz="2800" b="1" dirty="0" smtClean="0">
                <a:solidFill>
                  <a:srgbClr val="FF0000"/>
                </a:solidFill>
              </a:rPr>
              <a:t>е</a:t>
            </a:r>
            <a:r>
              <a:rPr lang="ru-RU" sz="2800" dirty="0" smtClean="0"/>
              <a:t>нтный, медикам</a:t>
            </a:r>
            <a:r>
              <a:rPr lang="ru-RU" sz="2800" b="1" dirty="0" smtClean="0">
                <a:solidFill>
                  <a:srgbClr val="FF0000"/>
                </a:solidFill>
              </a:rPr>
              <a:t>е</a:t>
            </a:r>
            <a:r>
              <a:rPr lang="ru-RU" sz="2800" dirty="0" smtClean="0"/>
              <a:t>нты, стол</a:t>
            </a:r>
            <a:r>
              <a:rPr lang="ru-RU" sz="2800" b="1" dirty="0" smtClean="0">
                <a:solidFill>
                  <a:srgbClr val="FF0000"/>
                </a:solidFill>
              </a:rPr>
              <a:t>я</a:t>
            </a:r>
            <a:r>
              <a:rPr lang="ru-RU" sz="2800" dirty="0" smtClean="0"/>
              <a:t>р, на скл</a:t>
            </a:r>
            <a:r>
              <a:rPr lang="ru-RU" sz="2800" b="1" dirty="0" smtClean="0">
                <a:solidFill>
                  <a:srgbClr val="FF0000"/>
                </a:solidFill>
              </a:rPr>
              <a:t>а</a:t>
            </a:r>
            <a:r>
              <a:rPr lang="ru-RU" sz="2800" dirty="0" smtClean="0"/>
              <a:t>дах, рж</a:t>
            </a:r>
            <a:r>
              <a:rPr lang="ru-RU" sz="2800" dirty="0" smtClean="0">
                <a:solidFill>
                  <a:srgbClr val="FF0000"/>
                </a:solidFill>
              </a:rPr>
              <a:t>а</a:t>
            </a:r>
            <a:r>
              <a:rPr lang="ru-RU" sz="2800" dirty="0" smtClean="0"/>
              <a:t>в</a:t>
            </a:r>
            <a:r>
              <a:rPr lang="ru-RU" sz="2800" dirty="0" smtClean="0">
                <a:solidFill>
                  <a:srgbClr val="FF0000"/>
                </a:solidFill>
              </a:rPr>
              <a:t>е</a:t>
            </a:r>
            <a:r>
              <a:rPr lang="ru-RU" sz="2800" dirty="0" smtClean="0"/>
              <a:t>ть, танц</a:t>
            </a:r>
            <a:r>
              <a:rPr lang="ru-RU" sz="2800" b="1" dirty="0" smtClean="0">
                <a:solidFill>
                  <a:srgbClr val="FF0000"/>
                </a:solidFill>
              </a:rPr>
              <a:t>о</a:t>
            </a:r>
            <a:r>
              <a:rPr lang="ru-RU" sz="2800" dirty="0" smtClean="0"/>
              <a:t>вщица; ( 10 баллов)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Задание №2   (5 баллов)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ru-RU" u="sng" dirty="0" smtClean="0"/>
              <a:t>Задание для всех групп</a:t>
            </a:r>
            <a:r>
              <a:rPr lang="ru-RU" dirty="0" smtClean="0"/>
              <a:t>: </a:t>
            </a:r>
          </a:p>
          <a:p>
            <a:pPr lvl="0"/>
            <a:r>
              <a:rPr lang="ru-RU" dirty="0" smtClean="0"/>
              <a:t>определите, сколько букв и звуков в каждом слове: </a:t>
            </a:r>
            <a:r>
              <a:rPr lang="ru-RU" b="1" u="sng" dirty="0" smtClean="0"/>
              <a:t>местность, гладкий, бурьян, съемка, каюта</a:t>
            </a:r>
            <a:endParaRPr lang="ru-RU" dirty="0" smtClean="0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Задание №2.ОТВЕТЫ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ru-RU" u="sng" dirty="0" smtClean="0"/>
              <a:t>Задание для всех групп</a:t>
            </a:r>
            <a:r>
              <a:rPr lang="ru-RU" dirty="0" smtClean="0"/>
              <a:t>: </a:t>
            </a:r>
          </a:p>
          <a:p>
            <a:pPr lvl="0"/>
            <a:r>
              <a:rPr lang="ru-RU" dirty="0" smtClean="0"/>
              <a:t>определите, сколько букв и звуков в каждом слове: </a:t>
            </a:r>
            <a:r>
              <a:rPr lang="ru-RU" b="1" u="sng" dirty="0" smtClean="0"/>
              <a:t>местность, гладкий, бурьян, съемка, каюта</a:t>
            </a:r>
            <a:r>
              <a:rPr lang="ru-RU" dirty="0" smtClean="0"/>
              <a:t>. (местность (9б, 7 </a:t>
            </a:r>
            <a:r>
              <a:rPr lang="ru-RU" dirty="0" err="1" smtClean="0"/>
              <a:t>зв</a:t>
            </a:r>
            <a:r>
              <a:rPr lang="ru-RU" dirty="0" smtClean="0"/>
              <a:t>.), гладкий (7б,7зв.), бурьян(6б,6 </a:t>
            </a:r>
            <a:r>
              <a:rPr lang="ru-RU" dirty="0" err="1" smtClean="0"/>
              <a:t>зв</a:t>
            </a:r>
            <a:r>
              <a:rPr lang="ru-RU" dirty="0" smtClean="0"/>
              <a:t>.), съемка(6б,6 </a:t>
            </a:r>
            <a:r>
              <a:rPr lang="ru-RU" dirty="0" err="1" smtClean="0"/>
              <a:t>зв</a:t>
            </a:r>
            <a:r>
              <a:rPr lang="ru-RU" dirty="0" smtClean="0"/>
              <a:t>.), каюта(5б.,6зв.).)</a:t>
            </a:r>
          </a:p>
          <a:p>
            <a:pPr>
              <a:buNone/>
            </a:pPr>
            <a:r>
              <a:rPr lang="ru-RU" dirty="0" smtClean="0"/>
              <a:t> </a:t>
            </a:r>
            <a:endParaRPr lang="ru-RU" dirty="0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Задание №3 (12 баллов)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ru-RU" u="sng" dirty="0" smtClean="0"/>
              <a:t>Задание командам</a:t>
            </a:r>
            <a:r>
              <a:rPr lang="ru-RU" dirty="0" smtClean="0"/>
              <a:t>: попробуйте объяснить значение  слов и словосочетаний из  «Трехъязычного лексикона», который был выпущен  в 1704 году Ф. Поликарповым, определите их современное толкование. Время выполнения -3-4 минуты:</a:t>
            </a:r>
          </a:p>
          <a:p>
            <a:pPr lvl="0"/>
            <a:r>
              <a:rPr lang="ru-RU" dirty="0" err="1" smtClean="0"/>
              <a:t>Извнутряю</a:t>
            </a:r>
            <a:r>
              <a:rPr lang="ru-RU" dirty="0" smtClean="0"/>
              <a:t>, зад главы , </a:t>
            </a:r>
            <a:r>
              <a:rPr lang="ru-RU" dirty="0" err="1" smtClean="0"/>
              <a:t>задышка</a:t>
            </a:r>
            <a:r>
              <a:rPr lang="ru-RU" dirty="0" smtClean="0"/>
              <a:t>, возглавие, </a:t>
            </a:r>
            <a:r>
              <a:rPr lang="ru-RU" dirty="0" err="1" smtClean="0"/>
              <a:t>крадебница</a:t>
            </a:r>
            <a:r>
              <a:rPr lang="ru-RU" dirty="0" smtClean="0"/>
              <a:t>, </a:t>
            </a:r>
            <a:r>
              <a:rPr lang="ru-RU" dirty="0" err="1" smtClean="0"/>
              <a:t>могута</a:t>
            </a:r>
            <a:r>
              <a:rPr lang="ru-RU" dirty="0" smtClean="0"/>
              <a:t>, мешанина , </a:t>
            </a:r>
            <a:r>
              <a:rPr lang="ru-RU" dirty="0" err="1" smtClean="0"/>
              <a:t>детоводница</a:t>
            </a:r>
            <a:r>
              <a:rPr lang="ru-RU" dirty="0" smtClean="0"/>
              <a:t> , </a:t>
            </a:r>
            <a:r>
              <a:rPr lang="ru-RU" dirty="0" err="1" smtClean="0"/>
              <a:t>скус</a:t>
            </a:r>
            <a:r>
              <a:rPr lang="ru-RU" dirty="0" smtClean="0"/>
              <a:t> , </a:t>
            </a:r>
            <a:r>
              <a:rPr lang="ru-RU" dirty="0" err="1" smtClean="0"/>
              <a:t>охабка</a:t>
            </a:r>
            <a:r>
              <a:rPr lang="ru-RU" dirty="0" smtClean="0"/>
              <a:t> , </a:t>
            </a:r>
            <a:r>
              <a:rPr lang="ru-RU" dirty="0" err="1" smtClean="0"/>
              <a:t>оковрач</a:t>
            </a:r>
            <a:r>
              <a:rPr lang="ru-RU" dirty="0" smtClean="0"/>
              <a:t>, очник . </a:t>
            </a:r>
          </a:p>
          <a:p>
            <a:endParaRPr lang="ru-RU" dirty="0"/>
          </a:p>
        </p:txBody>
      </p:sp>
    </p:spTree>
  </p:cSld>
  <p:clrMapOvr>
    <a:masterClrMapping/>
  </p:clrMapOvr>
  <p:transition>
    <p:wipe dir="u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ОТВЕТЫ: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lvl="0"/>
            <a:r>
              <a:rPr lang="ru-RU" sz="3600" dirty="0" err="1" smtClean="0"/>
              <a:t>Извнутряю</a:t>
            </a:r>
            <a:r>
              <a:rPr lang="ru-RU" sz="3600" dirty="0" smtClean="0"/>
              <a:t> ( попрошу), зад главы ( затылок), </a:t>
            </a:r>
            <a:r>
              <a:rPr lang="ru-RU" sz="3600" dirty="0" err="1" smtClean="0"/>
              <a:t>задышка</a:t>
            </a:r>
            <a:r>
              <a:rPr lang="ru-RU" sz="3600" dirty="0" smtClean="0"/>
              <a:t> ( отдышка), возглавие ( подушка), </a:t>
            </a:r>
            <a:r>
              <a:rPr lang="ru-RU" sz="3600" dirty="0" err="1" smtClean="0"/>
              <a:t>крадебница</a:t>
            </a:r>
            <a:r>
              <a:rPr lang="ru-RU" sz="3600" dirty="0" smtClean="0"/>
              <a:t> ( воровка), </a:t>
            </a:r>
            <a:r>
              <a:rPr lang="ru-RU" sz="3600" dirty="0" err="1" smtClean="0"/>
              <a:t>могута</a:t>
            </a:r>
            <a:r>
              <a:rPr lang="ru-RU" sz="3600" dirty="0" smtClean="0"/>
              <a:t>( сила), мешанина (смесь), </a:t>
            </a:r>
            <a:r>
              <a:rPr lang="ru-RU" sz="3600" dirty="0" err="1" smtClean="0"/>
              <a:t>детоводница</a:t>
            </a:r>
            <a:r>
              <a:rPr lang="ru-RU" sz="3600" dirty="0" smtClean="0"/>
              <a:t> ( няня), </a:t>
            </a:r>
            <a:r>
              <a:rPr lang="ru-RU" sz="3600" dirty="0" err="1" smtClean="0"/>
              <a:t>скус</a:t>
            </a:r>
            <a:r>
              <a:rPr lang="ru-RU" sz="3600" dirty="0" smtClean="0"/>
              <a:t> ( вкус), </a:t>
            </a:r>
            <a:r>
              <a:rPr lang="ru-RU" sz="3600" dirty="0" err="1" smtClean="0"/>
              <a:t>охабка</a:t>
            </a:r>
            <a:r>
              <a:rPr lang="ru-RU" sz="3600" dirty="0" smtClean="0"/>
              <a:t> (объятие), </a:t>
            </a:r>
            <a:r>
              <a:rPr lang="ru-RU" sz="3600" dirty="0" err="1" smtClean="0"/>
              <a:t>оковрач</a:t>
            </a:r>
            <a:r>
              <a:rPr lang="ru-RU" sz="3600" dirty="0" smtClean="0"/>
              <a:t>, очник ( окулист). </a:t>
            </a:r>
          </a:p>
          <a:p>
            <a:endParaRPr lang="ru-RU" dirty="0"/>
          </a:p>
        </p:txBody>
      </p:sp>
    </p:spTree>
  </p:cSld>
  <p:clrMapOvr>
    <a:masterClrMapping/>
  </p:clrMapOvr>
  <p:transition>
    <p:wipe dir="u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Задание №4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lvl="0"/>
            <a:r>
              <a:rPr lang="ru-RU" u="sng" dirty="0" smtClean="0"/>
              <a:t>Замените иноязычные слова  русскими синонимами</a:t>
            </a:r>
          </a:p>
          <a:p>
            <a:pPr lvl="0"/>
            <a:r>
              <a:rPr lang="ru-RU" u="sng" dirty="0" smtClean="0"/>
              <a:t>Слова для 1 группы</a:t>
            </a:r>
            <a:r>
              <a:rPr lang="ru-RU" dirty="0" smtClean="0"/>
              <a:t>:  </a:t>
            </a:r>
            <a:r>
              <a:rPr lang="ru-RU" b="1" dirty="0" smtClean="0"/>
              <a:t>актуальный, антракт , ситуация , лозунг , финал ;</a:t>
            </a:r>
            <a:endParaRPr lang="ru-RU" dirty="0" smtClean="0"/>
          </a:p>
          <a:p>
            <a:pPr lvl="0"/>
            <a:r>
              <a:rPr lang="ru-RU" u="sng" dirty="0" smtClean="0"/>
              <a:t>Слова для 2 группы</a:t>
            </a:r>
            <a:r>
              <a:rPr lang="ru-RU" dirty="0" smtClean="0"/>
              <a:t> :  </a:t>
            </a:r>
            <a:r>
              <a:rPr lang="ru-RU" b="1" dirty="0" smtClean="0"/>
              <a:t>миссия , эпилог , имитация, шеф , триумф ;</a:t>
            </a:r>
            <a:endParaRPr lang="ru-RU" dirty="0" smtClean="0"/>
          </a:p>
          <a:p>
            <a:pPr lvl="0"/>
            <a:r>
              <a:rPr lang="ru-RU" u="sng" dirty="0" smtClean="0"/>
              <a:t>Слова для 3 группы</a:t>
            </a:r>
            <a:r>
              <a:rPr lang="ru-RU" dirty="0" smtClean="0"/>
              <a:t>: </a:t>
            </a:r>
            <a:r>
              <a:rPr lang="ru-RU" b="1" dirty="0" smtClean="0"/>
              <a:t>теолог , дебаты , пресса , индекс , дилемма </a:t>
            </a:r>
            <a:endParaRPr lang="ru-RU" dirty="0" smtClean="0"/>
          </a:p>
          <a:p>
            <a:r>
              <a:rPr lang="ru-RU" b="1" i="1" dirty="0" smtClean="0"/>
              <a:t>                                                             </a:t>
            </a: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Задание №4.ОТВЕТЫ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85000" lnSpcReduction="20000"/>
          </a:bodyPr>
          <a:lstStyle/>
          <a:p>
            <a:pPr lvl="0"/>
            <a:r>
              <a:rPr lang="ru-RU" u="sng" dirty="0" smtClean="0"/>
              <a:t>Замените иноязычные слова  русскими синонимами</a:t>
            </a:r>
          </a:p>
          <a:p>
            <a:pPr lvl="0"/>
            <a:r>
              <a:rPr lang="ru-RU" u="sng" dirty="0" smtClean="0"/>
              <a:t>Слова для 1 группы</a:t>
            </a:r>
            <a:r>
              <a:rPr lang="ru-RU" dirty="0" smtClean="0"/>
              <a:t>:  </a:t>
            </a:r>
            <a:r>
              <a:rPr lang="ru-RU" b="1" dirty="0" smtClean="0"/>
              <a:t>актуальный (важный), антракт ( перерыв), ситуация ( положение), лозунг ( призыв), финал ( завершение);</a:t>
            </a:r>
            <a:endParaRPr lang="ru-RU" dirty="0" smtClean="0"/>
          </a:p>
          <a:p>
            <a:pPr lvl="0"/>
            <a:r>
              <a:rPr lang="ru-RU" u="sng" dirty="0" smtClean="0"/>
              <a:t>Слова для 2 группы</a:t>
            </a:r>
            <a:r>
              <a:rPr lang="ru-RU" dirty="0" smtClean="0"/>
              <a:t> :  </a:t>
            </a:r>
            <a:r>
              <a:rPr lang="ru-RU" b="1" dirty="0" smtClean="0"/>
              <a:t>миссия (задание, роль представительство), эпилог ( заключение), имитация (подражание), шеф ( начальник), триумф ( успех, победа);</a:t>
            </a:r>
            <a:endParaRPr lang="ru-RU" dirty="0" smtClean="0"/>
          </a:p>
          <a:p>
            <a:pPr lvl="0"/>
            <a:r>
              <a:rPr lang="ru-RU" u="sng" dirty="0" smtClean="0"/>
              <a:t>Слова для 3 группы</a:t>
            </a:r>
            <a:r>
              <a:rPr lang="ru-RU" dirty="0" smtClean="0"/>
              <a:t>: </a:t>
            </a:r>
            <a:r>
              <a:rPr lang="ru-RU" b="1" dirty="0" smtClean="0"/>
              <a:t>теолог ( богослов), дебаты ( споры), пресса ( печать), индекс ( указатель), дилемма ( выбор)</a:t>
            </a:r>
            <a:endParaRPr lang="ru-RU" dirty="0" smtClean="0"/>
          </a:p>
          <a:p>
            <a:r>
              <a:rPr lang="ru-RU" b="1" i="1" dirty="0" smtClean="0"/>
              <a:t>                                                             </a:t>
            </a: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бычная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Обычная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Обычная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Median</Template>
  <TotalTime>146</TotalTime>
  <Words>1260</Words>
  <Application>Microsoft Office PowerPoint</Application>
  <PresentationFormat>Экран (4:3)</PresentationFormat>
  <Paragraphs>117</Paragraphs>
  <Slides>26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27" baseType="lpstr">
      <vt:lpstr>Обычная</vt:lpstr>
      <vt:lpstr>      Игра  «Брейн-ринг»   в рамках «Недели русского языка и литературы»   </vt:lpstr>
      <vt:lpstr>Задание №1</vt:lpstr>
      <vt:lpstr>Ответы №1</vt:lpstr>
      <vt:lpstr>Задание №2   (5 баллов)</vt:lpstr>
      <vt:lpstr>Задание №2.ОТВЕТЫ</vt:lpstr>
      <vt:lpstr>Задание №3 (12 баллов)</vt:lpstr>
      <vt:lpstr>ОТВЕТЫ:</vt:lpstr>
      <vt:lpstr>Задание №4</vt:lpstr>
      <vt:lpstr>Задание №4.ОТВЕТЫ</vt:lpstr>
      <vt:lpstr>Задание № 5</vt:lpstr>
      <vt:lpstr>Задание № 5.ОТВЕТЫ</vt:lpstr>
      <vt:lpstr>Задание № 6</vt:lpstr>
      <vt:lpstr>Ответ:</vt:lpstr>
      <vt:lpstr>Задание №7</vt:lpstr>
      <vt:lpstr>Слайд 15</vt:lpstr>
      <vt:lpstr>Ответ: </vt:lpstr>
      <vt:lpstr>Слайд 17</vt:lpstr>
      <vt:lpstr>Слайд 18</vt:lpstr>
      <vt:lpstr>Ответ:</vt:lpstr>
      <vt:lpstr>Ответ:</vt:lpstr>
      <vt:lpstr>Задание 9   Сколько назывных предложений в этом отрывке из стихотворения Н. Рубцова?</vt:lpstr>
      <vt:lpstr>Ответ:</vt:lpstr>
      <vt:lpstr>Задание № 10</vt:lpstr>
      <vt:lpstr>Задание № 10</vt:lpstr>
      <vt:lpstr>Задание № 10.ОТВЕТЫ</vt:lpstr>
      <vt:lpstr>Задание №11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Игра  «Брейн-ринг»   в рамках «Недели русского языка и литературы»</dc:title>
  <dc:creator>Ольга</dc:creator>
  <cp:lastModifiedBy>user</cp:lastModifiedBy>
  <cp:revision>35</cp:revision>
  <dcterms:created xsi:type="dcterms:W3CDTF">2016-01-31T12:20:05Z</dcterms:created>
  <dcterms:modified xsi:type="dcterms:W3CDTF">2019-03-18T07:25:07Z</dcterms:modified>
</cp:coreProperties>
</file>