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70" r:id="rId3"/>
    <p:sldId id="265" r:id="rId4"/>
    <p:sldId id="258" r:id="rId5"/>
    <p:sldId id="259" r:id="rId6"/>
    <p:sldId id="264" r:id="rId7"/>
    <p:sldId id="260" r:id="rId8"/>
    <p:sldId id="262" r:id="rId9"/>
    <p:sldId id="274" r:id="rId10"/>
    <p:sldId id="275" r:id="rId11"/>
    <p:sldId id="271" r:id="rId12"/>
    <p:sldId id="272" r:id="rId13"/>
    <p:sldId id="276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0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76CB7-6E27-453D-A85A-DB9330388078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23B40-39FF-4C53-B927-BD1C7625BD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29-F66A-4245-BF8B-BC3DB666F1C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FD7B-280D-455F-AFA8-06B7A365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29-F66A-4245-BF8B-BC3DB666F1C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FD7B-280D-455F-AFA8-06B7A365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29-F66A-4245-BF8B-BC3DB666F1C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FD7B-280D-455F-AFA8-06B7A365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29-F66A-4245-BF8B-BC3DB666F1C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FD7B-280D-455F-AFA8-06B7A365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29-F66A-4245-BF8B-BC3DB666F1C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FD7B-280D-455F-AFA8-06B7A365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29-F66A-4245-BF8B-BC3DB666F1C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FD7B-280D-455F-AFA8-06B7A365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29-F66A-4245-BF8B-BC3DB666F1C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FD7B-280D-455F-AFA8-06B7A365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29-F66A-4245-BF8B-BC3DB666F1C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FD7B-280D-455F-AFA8-06B7A365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29-F66A-4245-BF8B-BC3DB666F1C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FD7B-280D-455F-AFA8-06B7A365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29-F66A-4245-BF8B-BC3DB666F1C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FD7B-280D-455F-AFA8-06B7A365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E5729-F66A-4245-BF8B-BC3DB666F1C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7FD7B-280D-455F-AFA8-06B7A365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E5729-F66A-4245-BF8B-BC3DB666F1C3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7FD7B-280D-455F-AFA8-06B7A3658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143504" y="2786058"/>
            <a:ext cx="349659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ЧАСТИ РЕЧИ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http://im4-tub-ru.yandex.net/i?id=545983103-3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00306"/>
            <a:ext cx="3646156" cy="20717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8" name="Прямоугольник 7"/>
          <p:cNvSpPr/>
          <p:nvPr/>
        </p:nvSpPr>
        <p:spPr>
          <a:xfrm>
            <a:off x="4786314" y="5500702"/>
            <a:ext cx="4143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Bef>
                <a:spcPct val="20000"/>
              </a:spcBef>
              <a:defRPr/>
            </a:pPr>
            <a:r>
              <a:rPr lang="ru-RU" b="1" dirty="0" err="1" smtClean="0">
                <a:effectLst>
                  <a:glow rad="101600">
                    <a:prstClr val="white">
                      <a:alpha val="40000"/>
                    </a:prstClr>
                  </a:glow>
                </a:effectLst>
                <a:latin typeface="Arial" pitchFamily="34" charset="0"/>
                <a:ea typeface="MS Gothic" charset="0"/>
                <a:cs typeface="Arial" pitchFamily="34" charset="0"/>
              </a:rPr>
              <a:t>Учитель:Мамутова</a:t>
            </a:r>
            <a:r>
              <a:rPr lang="ru-RU" b="1" dirty="0" smtClean="0">
                <a:effectLst>
                  <a:glow rad="101600">
                    <a:prstClr val="white">
                      <a:alpha val="40000"/>
                    </a:prstClr>
                  </a:glow>
                </a:effectLst>
                <a:latin typeface="Arial" pitchFamily="34" charset="0"/>
                <a:ea typeface="MS Gothic" charset="0"/>
                <a:cs typeface="Arial" pitchFamily="34" charset="0"/>
              </a:rPr>
              <a:t> З.Р.</a:t>
            </a:r>
            <a:endParaRPr lang="ru-RU" b="1" dirty="0">
              <a:effectLst>
                <a:glow rad="101600">
                  <a:prstClr val="white">
                    <a:alpha val="40000"/>
                  </a:prstClr>
                </a:glow>
              </a:effectLst>
              <a:latin typeface="Arial" pitchFamily="34" charset="0"/>
              <a:ea typeface="MS Gothic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43372" y="2000240"/>
            <a:ext cx="5000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Русский язык   4 класс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78310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xtLst/>
        </p:spPr>
      </p:pic>
      <p:sp>
        <p:nvSpPr>
          <p:cNvPr id="3" name="Скругленный прямоугольник 2"/>
          <p:cNvSpPr/>
          <p:nvPr/>
        </p:nvSpPr>
        <p:spPr>
          <a:xfrm>
            <a:off x="2774181" y="1628800"/>
            <a:ext cx="3137030" cy="792088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ru-RU" b="1" cap="all" dirty="0">
                <a:solidFill>
                  <a:srgbClr val="7030A0"/>
                </a:solidFill>
                <a:latin typeface="Times New Roman"/>
                <a:ea typeface="Times New Roman"/>
              </a:rPr>
              <a:t>части речи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2309" y="2700669"/>
            <a:ext cx="3390292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САМОСТОЯТЕЛЬНЫЕ</a:t>
            </a: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45460" y="3405306"/>
            <a:ext cx="1214772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ПРЕДЛ,</a:t>
            </a: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47664" y="3489920"/>
            <a:ext cx="1384136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ПРИЛ.</a:t>
            </a: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79112" y="2636912"/>
            <a:ext cx="3312368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СЛУЖЕБНЫЕ</a:t>
            </a: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5928" y="3489920"/>
            <a:ext cx="1240120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ru-RU" b="1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Сущ.</a:t>
            </a:r>
            <a:endParaRPr lang="ru-RU" b="1" cap="all" dirty="0">
              <a:solidFill>
                <a:srgbClr val="7030A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69608" y="4387552"/>
            <a:ext cx="1240120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ЧИСЛ.</a:t>
            </a: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15212" y="3496666"/>
            <a:ext cx="1240120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ГЛАГОЛ</a:t>
            </a: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31808" y="4387552"/>
            <a:ext cx="1093636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СОЮЗ</a:t>
            </a: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68324" y="3391554"/>
            <a:ext cx="1108132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ЧАСТ.</a:t>
            </a: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031564" y="5301208"/>
            <a:ext cx="6827792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C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664486" y="5301208"/>
            <a:ext cx="5561948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rgbClr val="C00000"/>
                </a:solidFill>
              </a:rPr>
              <a:t>ЧТО ЗНАЧИТ </a:t>
            </a:r>
            <a:r>
              <a:rPr lang="ru-RU" b="1" dirty="0" smtClean="0">
                <a:solidFill>
                  <a:srgbClr val="C00000"/>
                </a:solidFill>
              </a:rPr>
              <a:t>САМОСТОЯТЕЛЬНЫЕ </a:t>
            </a:r>
            <a:r>
              <a:rPr lang="ru-RU" b="1" dirty="0" smtClean="0">
                <a:solidFill>
                  <a:srgbClr val="C00000"/>
                </a:solidFill>
              </a:rPr>
              <a:t>И </a:t>
            </a:r>
            <a:r>
              <a:rPr lang="ru-RU" b="1" dirty="0" smtClean="0">
                <a:solidFill>
                  <a:srgbClr val="C00000"/>
                </a:solidFill>
              </a:rPr>
              <a:t>СЛУЖЕБНЫЕ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КАКИЕ БУДУТ ВЕРСИИ</a:t>
            </a:r>
            <a:r>
              <a:rPr lang="en-US" b="1" dirty="0" smtClean="0">
                <a:solidFill>
                  <a:srgbClr val="C00000"/>
                </a:solidFill>
              </a:rPr>
              <a:t>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99612" y="4387552"/>
            <a:ext cx="1240120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7030A0"/>
                </a:solidFill>
                <a:latin typeface="Times New Roman"/>
                <a:ea typeface="Times New Roman"/>
              </a:rPr>
              <a:t>МЕСТ,</a:t>
            </a: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00717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0"/>
            <a:ext cx="950933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сущ.                                   гл.                                    прил.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учение                           учить                                 ученый 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1285860"/>
          <a:ext cx="6215106" cy="4000528"/>
        </p:xfrm>
        <a:graphic>
          <a:graphicData uri="http://schemas.openxmlformats.org/drawingml/2006/table">
            <a:tbl>
              <a:tblPr/>
              <a:tblGrid>
                <a:gridCol w="6072230"/>
                <a:gridCol w="142876"/>
              </a:tblGrid>
              <a:tr h="400052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У лукоморья дуб зеленый, 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Златая цепь на дубе том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И днем и ночью кот  </a:t>
                      </a:r>
                      <a:r>
                        <a:rPr lang="ru-RU" sz="2400" b="1" u="sng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ученый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               Все ходит по цепи кругом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2184" marR="42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2184" marR="421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85728"/>
            <a:ext cx="87868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Рефлексия.</a:t>
            </a:r>
            <a:endParaRPr lang="ru-RU" dirty="0" smtClean="0"/>
          </a:p>
          <a:p>
            <a:r>
              <a:rPr lang="ru-RU" dirty="0" smtClean="0"/>
              <a:t>Что мы с вами изучили на уроке?</a:t>
            </a:r>
          </a:p>
          <a:p>
            <a:r>
              <a:rPr lang="ru-RU" dirty="0" smtClean="0"/>
              <a:t>-Было интересно…</a:t>
            </a:r>
          </a:p>
          <a:p>
            <a:r>
              <a:rPr lang="ru-RU" dirty="0" smtClean="0"/>
              <a:t>-Было трудно…</a:t>
            </a:r>
          </a:p>
          <a:p>
            <a:r>
              <a:rPr lang="ru-RU" dirty="0" smtClean="0"/>
              <a:t>-Мне захотелось…</a:t>
            </a:r>
          </a:p>
          <a:p>
            <a:r>
              <a:rPr lang="ru-RU" dirty="0" smtClean="0"/>
              <a:t>-У меня получилось…</a:t>
            </a:r>
          </a:p>
          <a:p>
            <a:r>
              <a:rPr lang="ru-RU" dirty="0" smtClean="0"/>
              <a:t>- Была ли достигнута цель урока?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44" y="857232"/>
            <a:ext cx="4075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 </a:t>
            </a:r>
            <a:r>
              <a:rPr lang="en-US" dirty="0" smtClean="0"/>
              <a:t>http://rndnet.ru/part-photop/cherepahi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1142984"/>
            <a:ext cx="4587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 </a:t>
            </a:r>
            <a:r>
              <a:rPr lang="en-US" dirty="0" smtClean="0"/>
              <a:t>http://fognews.ru/slishkom-mnogo-bukv.html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500174"/>
            <a:ext cx="87154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</a:t>
            </a:r>
            <a:r>
              <a:rPr lang="en-US" dirty="0" smtClean="0"/>
              <a:t>http://900igr.net/kartinki/nasekomye-i-ptitsy/Nasekomye-stikhi.files/018-Svetljachok.html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1857364"/>
            <a:ext cx="39335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http://is.park.ru/doc.jsp?urn=36621928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143116"/>
            <a:ext cx="82153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http://gpcargo.ru/tovary-iz-kitaya/koe-chto-pro-igrushki-iz-kitaya.html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14282" y="2500306"/>
            <a:ext cx="3896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http://naturewall.ru/photo/153-0-1257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2857496"/>
            <a:ext cx="4526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http://animals.megadoski.ru/top8389138.htm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3286124"/>
            <a:ext cx="4179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http://2oboi.ru/download/288/1600x900/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85720" y="3643314"/>
            <a:ext cx="35620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http://pda.privet.ru/post/98494394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428604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Интернет ресурсы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28794" y="1428736"/>
            <a:ext cx="37862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Итак, друзья, внимание.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Ведь прозвенел звонок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Садитесь поудобнее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-Начнем скорей урок!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357166"/>
            <a:ext cx="5000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Организационный момент</a:t>
            </a:r>
            <a:endParaRPr lang="ru-RU" sz="28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http://im0-tub-ru.yandex.net/i?id=445490870-0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928670"/>
            <a:ext cx="3071844" cy="3071844"/>
          </a:xfrm>
          <a:prstGeom prst="rect">
            <a:avLst/>
          </a:prstGeom>
          <a:noFill/>
        </p:spPr>
      </p:pic>
      <p:pic>
        <p:nvPicPr>
          <p:cNvPr id="13316" name="Picture 4" descr="http://im3-tub-ru.yandex.net/i?id=116536348-18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429000"/>
            <a:ext cx="2571768" cy="321471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714356"/>
            <a:ext cx="70435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Каллиграфическая минутка</a:t>
            </a:r>
            <a:endParaRPr lang="ru-RU" sz="4000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0" y="0"/>
            <a:ext cx="5554726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Чч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Рр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Чу </a:t>
            </a: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pPr algn="ctr"/>
            <a:r>
              <a:rPr lang="ru-RU" sz="28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Отгадай </a:t>
            </a:r>
            <a:r>
              <a:rPr lang="ru-RU" sz="2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тему урока по первым буквам отгадок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16113"/>
            <a:ext cx="4897437" cy="16573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/>
              <a:t>1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Живёт спокойно - не спешит,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На всякий случай носит щит,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Под ним, не зная страха,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Гуляет</a:t>
            </a:r>
          </a:p>
        </p:txBody>
      </p:sp>
      <p:sp>
        <p:nvSpPr>
          <p:cNvPr id="109572" name="Text Box 4"/>
          <p:cNvSpPr txBox="1">
            <a:spLocks noChangeArrowheads="1"/>
          </p:cNvSpPr>
          <p:nvPr/>
        </p:nvSpPr>
        <p:spPr bwMode="auto">
          <a:xfrm>
            <a:off x="2627313" y="61658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000496" y="328612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ерепаха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3929066"/>
            <a:ext cx="5786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2. Буквы-значки как бойцы на парад,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В строгом порядке построены в ряд.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Каждый в условном месте стоит,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И называется…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4810" y="578645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лфавит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 descr="http://im2-tub-ru.yandex.net/i?id=198581697-00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428736"/>
            <a:ext cx="2571753" cy="17145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196" name="Picture 4" descr="http://im2-tub-ru.yandex.net/i?id=35860840-0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1" y="3714752"/>
            <a:ext cx="2286003" cy="17859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9638"/>
            <a:ext cx="4824413" cy="194310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dirty="0"/>
              <a:t>3.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То погаснет, то зажжётся</a:t>
            </a:r>
          </a:p>
          <a:p>
            <a:pPr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Ночью в роще огонёк.</a:t>
            </a:r>
          </a:p>
          <a:p>
            <a:pPr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Угадай, как он зовётся?</a:t>
            </a:r>
          </a:p>
          <a:p>
            <a:pPr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 Золотистый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Tx/>
              <a:buNone/>
            </a:pPr>
            <a:endParaRPr lang="ru-RU" sz="2800" dirty="0"/>
          </a:p>
        </p:txBody>
      </p:sp>
      <p:sp>
        <p:nvSpPr>
          <p:cNvPr id="110604" name="Text Box 12"/>
          <p:cNvSpPr txBox="1">
            <a:spLocks noChangeArrowheads="1"/>
          </p:cNvSpPr>
          <p:nvPr/>
        </p:nvSpPr>
        <p:spPr bwMode="auto">
          <a:xfrm>
            <a:off x="2928926" y="5286388"/>
            <a:ext cx="10246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ишина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20" y="3500438"/>
            <a:ext cx="4429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4. Я антоним шума, стука,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Без меня вам ночью мука.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Я для отдыха, для сна,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Называюсь…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00364" y="278605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ветлячок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0" name="Picture 2" descr="http://im3-tub-ru.yandex.net/i?id=116745222-2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785794"/>
            <a:ext cx="2880380" cy="1928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2" name="Picture 4" descr="http://im6-tub-ru.yandex.net/i?id=374239727-6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7" y="3500438"/>
            <a:ext cx="2667019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/>
      <p:bldP spid="110604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7158" y="3714752"/>
            <a:ext cx="50720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6. Лесники ее котят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Взять домой не захотят.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Ей не скажешь: Кошка, брысь,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Потому что это…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57620" y="528638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43306" y="2571744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грушки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28596" y="357166"/>
            <a:ext cx="4000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5. Буду мастером таким,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Как наш дядя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Евдоким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Делать стулья и столы,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Красить двери и полы.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А пока сестре Танюшке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Сам я делаю……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http://im7-tub-ru.yandex.net/i?id=175993818-4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34071" y="428604"/>
            <a:ext cx="2952771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http://im6-tub-ru.yandex.net/i?id=297895324-70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48371" y="3286124"/>
            <a:ext cx="2762269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692150"/>
            <a:ext cx="4752975" cy="187325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ru-RU" sz="2400" dirty="0"/>
              <a:t>7.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Немытое в рот</a:t>
            </a:r>
          </a:p>
          <a:p>
            <a:pPr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Ни за что не возьмёт,</a:t>
            </a:r>
          </a:p>
          <a:p>
            <a:pPr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И ты будь таким,</a:t>
            </a:r>
          </a:p>
          <a:p>
            <a:pPr>
              <a:buFontTx/>
              <a:buNone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   Как чистюля</a:t>
            </a:r>
          </a:p>
        </p:txBody>
      </p:sp>
      <p:pic>
        <p:nvPicPr>
          <p:cNvPr id="113669" name="Picture 5" descr="енот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500042"/>
            <a:ext cx="3223863" cy="2451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3143240" y="250030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нот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282" y="3500438"/>
            <a:ext cx="5000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8. Солнце глянуло сквозь щелку,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    Свесив огненную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86116" y="485776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</a:t>
            </a:r>
            <a:r>
              <a:rPr lang="ru-RU" dirty="0" smtClean="0"/>
              <a:t>елку</a:t>
            </a:r>
            <a:endParaRPr lang="ru-RU" dirty="0"/>
          </a:p>
        </p:txBody>
      </p:sp>
      <p:pic>
        <p:nvPicPr>
          <p:cNvPr id="5122" name="Picture 2" descr="http://im0-tub-ru.yandex.net/i?id=186330425-3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46" y="3643314"/>
            <a:ext cx="3073247" cy="1928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36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3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36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build="p" animBg="1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6" name="Rectangle 6"/>
          <p:cNvSpPr>
            <a:spLocks noGrp="1" noChangeArrowheads="1"/>
          </p:cNvSpPr>
          <p:nvPr>
            <p:ph type="title"/>
          </p:nvPr>
        </p:nvSpPr>
        <p:spPr>
          <a:xfrm>
            <a:off x="214282" y="714356"/>
            <a:ext cx="3929090" cy="2825750"/>
          </a:xfrm>
          <a:noFill/>
          <a:ln/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9.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Как это скучно -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Сто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лет без движенья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    В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воду глядеть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своё отраженье.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Свесила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ноги с обрыва</a:t>
            </a:r>
            <a:br>
              <a:rPr lang="ru-RU" sz="2400" dirty="0">
                <a:latin typeface="Arial" pitchFamily="34" charset="0"/>
                <a:cs typeface="Arial" pitchFamily="34" charset="0"/>
              </a:rPr>
            </a:br>
            <a:r>
              <a:rPr lang="ru-RU" sz="2400" dirty="0">
                <a:latin typeface="Arial" pitchFamily="34" charset="0"/>
                <a:cs typeface="Arial" pitchFamily="34" charset="0"/>
              </a:rPr>
              <a:t>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Такая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грустная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/>
            </a:r>
            <a:br>
              <a:rPr lang="ru-RU" sz="2800" dirty="0">
                <a:latin typeface="Arial" pitchFamily="34" charset="0"/>
                <a:cs typeface="Arial" pitchFamily="34" charset="0"/>
              </a:rPr>
            </a:b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4067175" y="3068638"/>
            <a:ext cx="7413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dirty="0">
                <a:solidFill>
                  <a:srgbClr val="FF3300"/>
                </a:solidFill>
              </a:rPr>
              <a:t>И</a:t>
            </a:r>
            <a:r>
              <a:rPr lang="ru-RU" dirty="0"/>
              <a:t>ва</a:t>
            </a:r>
          </a:p>
        </p:txBody>
      </p:sp>
      <p:pic>
        <p:nvPicPr>
          <p:cNvPr id="4098" name="Picture 2" descr="http://im8-tub-ru.yandex.net/i?id=418745072-4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642918"/>
            <a:ext cx="2786082" cy="28821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6" grpId="0" animBg="1"/>
      <p:bldP spid="1126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1\Pictures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59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72596" cy="6858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extLst/>
        </p:spPr>
      </p:pic>
      <p:sp>
        <p:nvSpPr>
          <p:cNvPr id="3" name="Скругленный прямоугольник 2"/>
          <p:cNvSpPr/>
          <p:nvPr/>
        </p:nvSpPr>
        <p:spPr>
          <a:xfrm>
            <a:off x="2774181" y="1628800"/>
            <a:ext cx="3137030" cy="792088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ru-RU" b="1" cap="all" dirty="0">
                <a:solidFill>
                  <a:srgbClr val="7030A0"/>
                </a:solidFill>
                <a:latin typeface="Times New Roman"/>
                <a:ea typeface="Times New Roman"/>
              </a:rPr>
              <a:t>части речи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72309" y="2700669"/>
            <a:ext cx="3390292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445460" y="3405306"/>
            <a:ext cx="1214772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47664" y="3489920"/>
            <a:ext cx="1384136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79112" y="2636912"/>
            <a:ext cx="3312368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5928" y="3489920"/>
            <a:ext cx="1240120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r>
              <a:rPr lang="ru-RU" b="1" cap="all" dirty="0" smtClean="0">
                <a:solidFill>
                  <a:srgbClr val="7030A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b="1" cap="all" dirty="0">
              <a:solidFill>
                <a:srgbClr val="7030A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69608" y="4387552"/>
            <a:ext cx="1240120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15212" y="3496666"/>
            <a:ext cx="1240120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31808" y="4387552"/>
            <a:ext cx="1093636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568324" y="3391554"/>
            <a:ext cx="1108132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263" y="476671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endParaRPr lang="ru-RU" sz="2400" cap="all" dirty="0"/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031564" y="5301208"/>
            <a:ext cx="6827792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 smtClean="0">
              <a:solidFill>
                <a:srgbClr val="C0000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774181" y="5589240"/>
            <a:ext cx="5561948" cy="9144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99612" y="4387552"/>
            <a:ext cx="1240120" cy="57606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hangingPunct="0">
              <a:lnSpc>
                <a:spcPct val="115000"/>
              </a:lnSpc>
              <a:spcBef>
                <a:spcPts val="40"/>
              </a:spcBef>
              <a:spcAft>
                <a:spcPts val="0"/>
              </a:spcAft>
            </a:pPr>
            <a:endParaRPr lang="ru-RU" b="1" dirty="0">
              <a:solidFill>
                <a:srgbClr val="7030A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24104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387</Words>
  <Application>Microsoft Office PowerPoint</Application>
  <PresentationFormat>Экран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Отгадай тему урока по первым буквам отгадок</vt:lpstr>
      <vt:lpstr>Слайд 5</vt:lpstr>
      <vt:lpstr>Слайд 6</vt:lpstr>
      <vt:lpstr>Слайд 7</vt:lpstr>
      <vt:lpstr>9. Как это скучно -     Сто лет без движенья     В воду глядеть     На своё отраженье.     Свесила ноги с обрыва     Такая грустная 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Цели:</dc:title>
  <dc:creator>Admin</dc:creator>
  <cp:lastModifiedBy>Computer</cp:lastModifiedBy>
  <cp:revision>38</cp:revision>
  <dcterms:created xsi:type="dcterms:W3CDTF">2013-03-27T05:09:15Z</dcterms:created>
  <dcterms:modified xsi:type="dcterms:W3CDTF">2019-11-21T20:19:30Z</dcterms:modified>
</cp:coreProperties>
</file>