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70" r:id="rId3"/>
    <p:sldId id="265" r:id="rId4"/>
    <p:sldId id="258" r:id="rId5"/>
    <p:sldId id="259" r:id="rId6"/>
    <p:sldId id="264" r:id="rId7"/>
    <p:sldId id="260" r:id="rId8"/>
    <p:sldId id="262" r:id="rId9"/>
    <p:sldId id="274" r:id="rId10"/>
    <p:sldId id="275" r:id="rId11"/>
    <p:sldId id="271" r:id="rId12"/>
    <p:sldId id="272" r:id="rId13"/>
    <p:sldId id="276" r:id="rId14"/>
    <p:sldId id="27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20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76CB7-6E27-453D-A85A-DB9330388078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F23B40-39FF-4C53-B927-BD1C7625BDF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E5729-F66A-4245-BF8B-BC3DB666F1C3}" type="datetimeFigureOut">
              <a:rPr lang="ru-RU" smtClean="0"/>
              <a:pPr/>
              <a:t>21.11.2019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E7FD7B-280D-455F-AFA8-06B7A3658C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143504" y="2786058"/>
            <a:ext cx="349659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ЧАСТИ РЕЧИ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 descr="http://im4-tub-ru.yandex.net/i?id=545983103-3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500306"/>
            <a:ext cx="3646156" cy="20717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Прямоугольник 7"/>
          <p:cNvSpPr/>
          <p:nvPr/>
        </p:nvSpPr>
        <p:spPr>
          <a:xfrm>
            <a:off x="4786314" y="5500702"/>
            <a:ext cx="41433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Bef>
                <a:spcPct val="20000"/>
              </a:spcBef>
              <a:defRPr/>
            </a:pPr>
            <a:r>
              <a:rPr lang="ru-RU" b="1" dirty="0" err="1" smtClean="0"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Arial" pitchFamily="34" charset="0"/>
                <a:ea typeface="MS Gothic" charset="0"/>
                <a:cs typeface="Arial" pitchFamily="34" charset="0"/>
              </a:rPr>
              <a:t>Учитель:Мамутова</a:t>
            </a:r>
            <a:r>
              <a:rPr lang="ru-RU" b="1" dirty="0" smtClean="0"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Arial" pitchFamily="34" charset="0"/>
                <a:ea typeface="MS Gothic" charset="0"/>
                <a:cs typeface="Arial" pitchFamily="34" charset="0"/>
              </a:rPr>
              <a:t> З.Р.</a:t>
            </a:r>
            <a:endParaRPr lang="ru-RU" b="1" dirty="0">
              <a:effectLst>
                <a:glow rad="101600">
                  <a:prstClr val="white">
                    <a:alpha val="40000"/>
                  </a:prstClr>
                </a:glow>
              </a:effectLst>
              <a:latin typeface="Arial" pitchFamily="34" charset="0"/>
              <a:ea typeface="MS Gothic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2000240"/>
            <a:ext cx="50006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Русский язык   4 класс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1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83108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ex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2774181" y="1628800"/>
            <a:ext cx="3137030" cy="792088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cap="all" dirty="0">
                <a:solidFill>
                  <a:srgbClr val="7030A0"/>
                </a:solidFill>
                <a:latin typeface="Times New Roman"/>
                <a:ea typeface="Times New Roman"/>
              </a:rPr>
              <a:t>части речи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2309" y="2700669"/>
            <a:ext cx="339029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САМОСТОЯТЕЛЬНЫЕ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45460" y="3405306"/>
            <a:ext cx="121477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ПРЕДЛ,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47664" y="3489920"/>
            <a:ext cx="1384136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ПРИЛ.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79112" y="2636912"/>
            <a:ext cx="3312368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СЛУЖЕБНЫЕ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928" y="3489920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cap="all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Сущ.</a:t>
            </a:r>
            <a:endParaRPr lang="ru-RU" b="1" cap="all" dirty="0">
              <a:solidFill>
                <a:srgbClr val="7030A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69608" y="4387552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ЧИСЛ.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15212" y="3496666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ГЛАГОЛ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31808" y="4387552"/>
            <a:ext cx="1093636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СОЮЗ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68324" y="3391554"/>
            <a:ext cx="110813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ЧАСТ.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31564" y="5301208"/>
            <a:ext cx="6827792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C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664486" y="5301208"/>
            <a:ext cx="5561948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C00000"/>
                </a:solidFill>
              </a:rPr>
              <a:t>ЧТО ЗНАЧИТ </a:t>
            </a:r>
            <a:r>
              <a:rPr lang="ru-RU" b="1" dirty="0" smtClean="0">
                <a:solidFill>
                  <a:srgbClr val="C00000"/>
                </a:solidFill>
              </a:rPr>
              <a:t>САМОСТОЯТЕЛЬНЫЕ </a:t>
            </a:r>
            <a:r>
              <a:rPr lang="ru-RU" b="1" dirty="0" smtClean="0">
                <a:solidFill>
                  <a:srgbClr val="C00000"/>
                </a:solidFill>
              </a:rPr>
              <a:t>И </a:t>
            </a:r>
            <a:r>
              <a:rPr lang="ru-RU" b="1" dirty="0" smtClean="0">
                <a:solidFill>
                  <a:srgbClr val="C00000"/>
                </a:solidFill>
              </a:rPr>
              <a:t>СЛУЖЕБНЫЕ</a:t>
            </a:r>
            <a:r>
              <a:rPr lang="en-US" b="1" dirty="0" smtClean="0">
                <a:solidFill>
                  <a:srgbClr val="C00000"/>
                </a:solidFill>
              </a:rPr>
              <a:t>?</a:t>
            </a:r>
            <a:endParaRPr lang="en-US" b="1" dirty="0" smtClean="0">
              <a:solidFill>
                <a:srgbClr val="C00000"/>
              </a:solidFill>
            </a:endParaRPr>
          </a:p>
          <a:p>
            <a:r>
              <a:rPr lang="ru-RU" b="1" dirty="0" smtClean="0">
                <a:solidFill>
                  <a:srgbClr val="C00000"/>
                </a:solidFill>
              </a:rPr>
              <a:t>КАКИЕ БУДУТ ВЕРСИИ</a:t>
            </a:r>
            <a:r>
              <a:rPr lang="en-US" b="1" dirty="0" smtClean="0">
                <a:solidFill>
                  <a:srgbClr val="C00000"/>
                </a:solidFill>
              </a:rPr>
              <a:t>?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99612" y="4387552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dirty="0" smtClean="0">
                <a:solidFill>
                  <a:srgbClr val="7030A0"/>
                </a:solidFill>
                <a:latin typeface="Times New Roman"/>
                <a:ea typeface="Times New Roman"/>
              </a:rPr>
              <a:t>МЕСТ,</a:t>
            </a: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0717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950933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2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сущ.                                   гл.                                    прил.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учение                           учить                                 ученый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85852" y="1285860"/>
          <a:ext cx="6215106" cy="4000528"/>
        </p:xfrm>
        <a:graphic>
          <a:graphicData uri="http://schemas.openxmlformats.org/drawingml/2006/table">
            <a:tbl>
              <a:tblPr/>
              <a:tblGrid>
                <a:gridCol w="6072230"/>
                <a:gridCol w="142876"/>
              </a:tblGrid>
              <a:tr h="4000528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У лукоморья дуб зеленый, 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Златая цепь на дубе том</a:t>
                      </a: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И днем и ночью кот  </a:t>
                      </a:r>
                      <a:r>
                        <a:rPr lang="ru-RU" sz="2400" b="1" u="sng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ученый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Все ходит по цепи кругом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2184" marR="42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42184" marR="421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14282" y="285728"/>
            <a:ext cx="878687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b="1" dirty="0" smtClean="0"/>
              <a:t>Рефлексия.</a:t>
            </a:r>
            <a:endParaRPr lang="ru-RU" dirty="0" smtClean="0"/>
          </a:p>
          <a:p>
            <a:r>
              <a:rPr lang="ru-RU" dirty="0" smtClean="0"/>
              <a:t>Что мы с вами изучили на уроке?</a:t>
            </a:r>
          </a:p>
          <a:p>
            <a:r>
              <a:rPr lang="ru-RU" dirty="0" smtClean="0"/>
              <a:t>-Было интересно…</a:t>
            </a:r>
          </a:p>
          <a:p>
            <a:r>
              <a:rPr lang="ru-RU" dirty="0" smtClean="0"/>
              <a:t>-Было трудно…</a:t>
            </a:r>
          </a:p>
          <a:p>
            <a:r>
              <a:rPr lang="ru-RU" dirty="0" smtClean="0"/>
              <a:t>-Мне захотелось…</a:t>
            </a:r>
          </a:p>
          <a:p>
            <a:r>
              <a:rPr lang="ru-RU" dirty="0" smtClean="0"/>
              <a:t>-У меня получилось…</a:t>
            </a:r>
          </a:p>
          <a:p>
            <a:r>
              <a:rPr lang="ru-RU" dirty="0" smtClean="0"/>
              <a:t>- Была ли достигнута цель урока?</a:t>
            </a:r>
          </a:p>
          <a:p>
            <a:endParaRPr lang="ru-RU" dirty="0"/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42844" y="857232"/>
            <a:ext cx="40751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 </a:t>
            </a:r>
            <a:r>
              <a:rPr lang="en-US" dirty="0" smtClean="0"/>
              <a:t>http://rndnet.ru/part-photop/cherepahi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42844" y="1142984"/>
            <a:ext cx="4587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  </a:t>
            </a:r>
            <a:r>
              <a:rPr lang="en-US" dirty="0" smtClean="0"/>
              <a:t>http://fognews.ru/slishkom-mnogo-bukv.html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1500174"/>
            <a:ext cx="87154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en-US" dirty="0" smtClean="0"/>
              <a:t>http://900igr.net/kartinki/nasekomye-i-ptitsy/Nasekomye-stikhi.files/018-Svetljachok.html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1857364"/>
            <a:ext cx="3933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http://is.park.ru/doc.jsp?urn=36621928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2143116"/>
            <a:ext cx="82153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http://gpcargo.ru/tovary-iz-kitaya/koe-chto-pro-igrushki-iz-kitaya.html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14282" y="2500306"/>
            <a:ext cx="38967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http://naturewall.ru/photo/153-0-1257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85720" y="2857496"/>
            <a:ext cx="45266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http://animals.megadoski.ru/top8389138.htm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85720" y="3286124"/>
            <a:ext cx="41794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http://2oboi.ru/download/288/1600x900/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3643314"/>
            <a:ext cx="35620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http://pda.privet.ru/post/98494394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00034" y="428604"/>
            <a:ext cx="3786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Интернет ресурсы</a:t>
            </a:r>
            <a:endParaRPr lang="ru-RU" sz="28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928794" y="1428736"/>
            <a:ext cx="3786214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Итак, друзья, внимание.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Ведь прозвенел звонок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Садитесь поудобнее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-Начнем скорей урок!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85918" y="357166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Организационный момент</a:t>
            </a:r>
            <a:endParaRPr lang="ru-RU" sz="28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314" name="Picture 2" descr="http://im0-tub-ru.yandex.net/i?id=445490870-0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5008" y="928670"/>
            <a:ext cx="3071844" cy="3071844"/>
          </a:xfrm>
          <a:prstGeom prst="rect">
            <a:avLst/>
          </a:prstGeom>
          <a:noFill/>
        </p:spPr>
      </p:pic>
      <p:pic>
        <p:nvPicPr>
          <p:cNvPr id="13316" name="Picture 4" descr="http://im3-tub-ru.yandex.net/i?id=116536348-18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3429000"/>
            <a:ext cx="2571768" cy="32147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85786" y="714356"/>
            <a:ext cx="70435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Каллиграфическая минутка</a:t>
            </a:r>
            <a:endParaRPr lang="ru-RU" sz="40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5554726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Чч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Рр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2286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8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ча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Чу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чу</a:t>
            </a: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Отгадай </a:t>
            </a:r>
            <a:r>
              <a:rPr lang="ru-RU" sz="2800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тему урока по первым буквам отгадок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916113"/>
            <a:ext cx="4897437" cy="165735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 dirty="0"/>
              <a:t>1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. Живёт спокойно - не спешит,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На всякий случай носит щит,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Под ним, не зная страха,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Гуляет</a:t>
            </a:r>
          </a:p>
        </p:txBody>
      </p:sp>
      <p:sp>
        <p:nvSpPr>
          <p:cNvPr id="109572" name="Text Box 4"/>
          <p:cNvSpPr txBox="1">
            <a:spLocks noChangeArrowheads="1"/>
          </p:cNvSpPr>
          <p:nvPr/>
        </p:nvSpPr>
        <p:spPr bwMode="auto">
          <a:xfrm>
            <a:off x="2627313" y="61658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4000496" y="328612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ерепаха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28596" y="3929066"/>
            <a:ext cx="57864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2. Буквы-значки как бойцы на парад,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В строгом порядке построены в ряд.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Каждый в условном месте стоит,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И называется…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14810" y="5786454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лфавит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4" name="Picture 2" descr="http://im2-tub-ru.yandex.net/i?id=198581697-00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1428736"/>
            <a:ext cx="2571753" cy="17145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196" name="Picture 4" descr="http://im2-tub-ru.yandex.net/i?id=35860840-04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1" y="3714752"/>
            <a:ext cx="2286003" cy="17859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9638"/>
            <a:ext cx="4824413" cy="1943100"/>
          </a:xfrm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3.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То погаснет, то зажжётся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Ночью в роще огонёк.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Угадай, как он зовётся?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 Золотистый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Tx/>
              <a:buNone/>
            </a:pPr>
            <a:endParaRPr lang="ru-RU" sz="2800" dirty="0"/>
          </a:p>
        </p:txBody>
      </p: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2928926" y="5286388"/>
            <a:ext cx="102463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ишина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5720" y="3500438"/>
            <a:ext cx="44291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4. Я антоним шума, стука,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Без меня вам ночью мука.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Я для отдыха, для сна,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Называюсь…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278605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ветлячок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http://im3-tub-ru.yandex.net/i?id=116745222-2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785794"/>
            <a:ext cx="2880380" cy="192882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2" name="Picture 4" descr="http://im6-tub-ru.yandex.net/i?id=374239727-66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7" y="3500438"/>
            <a:ext cx="2667019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0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0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0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0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5" grpId="0" build="p"/>
      <p:bldP spid="110604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57158" y="3714752"/>
            <a:ext cx="50720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6. Лесники ее котят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Взять домой не захотят.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Ей не скажешь: Кошка, брысь,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Потому что это…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7620" y="528638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ысь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43306" y="257174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грушки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28596" y="357166"/>
            <a:ext cx="40005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5. Буду мастером таким,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Как наш дядя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Евдоким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Делать стулья и столы,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Красить двери и полы.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А пока сестре Танюшке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Сам я делаю……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http://im7-tub-ru.yandex.net/i?id=175993818-4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34071" y="428604"/>
            <a:ext cx="2952771" cy="2214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http://im6-tub-ru.yandex.net/i?id=297895324-70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48371" y="3286124"/>
            <a:ext cx="2762269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3850" y="692150"/>
            <a:ext cx="4752975" cy="1873250"/>
          </a:xfrm>
          <a:noFill/>
          <a:ln/>
        </p:spPr>
        <p:txBody>
          <a:bodyPr/>
          <a:lstStyle/>
          <a:p>
            <a:pPr>
              <a:buFontTx/>
              <a:buNone/>
            </a:pPr>
            <a:r>
              <a:rPr lang="ru-RU" sz="2400" dirty="0"/>
              <a:t>7.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Немытое в рот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Ни за что не возьмёт,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И ты будь таким,</a:t>
            </a:r>
          </a:p>
          <a:p>
            <a:pPr>
              <a:buFontTx/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   Как чистюля</a:t>
            </a:r>
          </a:p>
        </p:txBody>
      </p:sp>
      <p:pic>
        <p:nvPicPr>
          <p:cNvPr id="113669" name="Picture 5" descr="енот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500042"/>
            <a:ext cx="3223863" cy="245109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3143240" y="2500306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Е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нот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4282" y="3500438"/>
            <a:ext cx="50006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8. Солнце глянуло сквозь щелку,</a:t>
            </a:r>
          </a:p>
          <a:p>
            <a:r>
              <a:rPr lang="ru-RU" sz="2400" dirty="0" smtClean="0">
                <a:latin typeface="Arial" pitchFamily="34" charset="0"/>
                <a:cs typeface="Arial" pitchFamily="34" charset="0"/>
              </a:rPr>
              <a:t>    Свесив огненную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6116" y="4857760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Ч</a:t>
            </a:r>
            <a:r>
              <a:rPr lang="ru-RU" dirty="0" smtClean="0"/>
              <a:t>елку</a:t>
            </a:r>
            <a:endParaRPr lang="ru-RU" dirty="0"/>
          </a:p>
        </p:txBody>
      </p:sp>
      <p:pic>
        <p:nvPicPr>
          <p:cNvPr id="5122" name="Picture 2" descr="http://im0-tub-ru.yandex.net/i?id=186330425-36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86446" y="3643314"/>
            <a:ext cx="3073247" cy="19288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366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36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36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36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36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8" grpId="0" build="p" animBg="1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6" name="Rectangle 6"/>
          <p:cNvSpPr>
            <a:spLocks noGrp="1" noChangeArrowheads="1"/>
          </p:cNvSpPr>
          <p:nvPr>
            <p:ph type="title"/>
          </p:nvPr>
        </p:nvSpPr>
        <p:spPr>
          <a:xfrm>
            <a:off x="214282" y="714356"/>
            <a:ext cx="3929090" cy="2825750"/>
          </a:xfrm>
          <a:noFill/>
          <a:ln/>
        </p:spPr>
        <p:txBody>
          <a:bodyPr>
            <a:normAutofit/>
          </a:bodyPr>
          <a:lstStyle/>
          <a:p>
            <a:pPr algn="l"/>
            <a:r>
              <a:rPr lang="ru-RU" sz="2400" dirty="0" smtClean="0"/>
              <a:t>9.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Как это скучно -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Сто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лет без движенья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 smtClean="0">
                <a:latin typeface="Arial" pitchFamily="34" charset="0"/>
                <a:cs typeface="Arial" pitchFamily="34" charset="0"/>
              </a:rPr>
              <a:t>    В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воду глядеть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На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своё отраженье.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Свесила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ноги с обрыва</a:t>
            </a:r>
            <a:br>
              <a:rPr lang="ru-RU" sz="2400" dirty="0">
                <a:latin typeface="Arial" pitchFamily="34" charset="0"/>
                <a:cs typeface="Arial" pitchFamily="34" charset="0"/>
              </a:rPr>
            </a:br>
            <a:r>
              <a:rPr lang="ru-RU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Такая </a:t>
            </a:r>
            <a:r>
              <a:rPr lang="ru-RU" sz="2400" dirty="0">
                <a:latin typeface="Arial" pitchFamily="34" charset="0"/>
                <a:cs typeface="Arial" pitchFamily="34" charset="0"/>
              </a:rPr>
              <a:t>грустная</a:t>
            </a:r>
            <a:r>
              <a:rPr lang="ru-RU" sz="2800" dirty="0">
                <a:latin typeface="Arial" pitchFamily="34" charset="0"/>
                <a:cs typeface="Arial" pitchFamily="34" charset="0"/>
              </a:rPr>
              <a:t/>
            </a:r>
            <a:br>
              <a:rPr lang="ru-RU" sz="2800" dirty="0">
                <a:latin typeface="Arial" pitchFamily="34" charset="0"/>
                <a:cs typeface="Arial" pitchFamily="34" charset="0"/>
              </a:rPr>
            </a:b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2649" name="Text Box 9"/>
          <p:cNvSpPr txBox="1">
            <a:spLocks noChangeArrowheads="1"/>
          </p:cNvSpPr>
          <p:nvPr/>
        </p:nvSpPr>
        <p:spPr bwMode="auto">
          <a:xfrm>
            <a:off x="4067175" y="3068638"/>
            <a:ext cx="7413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3300"/>
                </a:solidFill>
              </a:rPr>
              <a:t>И</a:t>
            </a:r>
            <a:r>
              <a:rPr lang="ru-RU" dirty="0"/>
              <a:t>ва</a:t>
            </a:r>
          </a:p>
        </p:txBody>
      </p:sp>
      <p:pic>
        <p:nvPicPr>
          <p:cNvPr id="4098" name="Picture 2" descr="http://im8-tub-ru.yandex.net/i?id=418745072-4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642918"/>
            <a:ext cx="2786082" cy="28821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6" grpId="0" animBg="1"/>
      <p:bldP spid="1126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1\Pictures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572596" cy="68580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extLst/>
        </p:spPr>
      </p:pic>
      <p:sp>
        <p:nvSpPr>
          <p:cNvPr id="3" name="Скругленный прямоугольник 2"/>
          <p:cNvSpPr/>
          <p:nvPr/>
        </p:nvSpPr>
        <p:spPr>
          <a:xfrm>
            <a:off x="2774181" y="1628800"/>
            <a:ext cx="3137030" cy="792088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cap="all" dirty="0">
                <a:solidFill>
                  <a:srgbClr val="7030A0"/>
                </a:solidFill>
                <a:latin typeface="Times New Roman"/>
                <a:ea typeface="Times New Roman"/>
              </a:rPr>
              <a:t>части речи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2309" y="2700669"/>
            <a:ext cx="339029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445460" y="3405306"/>
            <a:ext cx="121477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47664" y="3489920"/>
            <a:ext cx="1384136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79112" y="2636912"/>
            <a:ext cx="3312368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55928" y="3489920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r>
              <a:rPr lang="ru-RU" b="1" cap="all" dirty="0" smtClean="0">
                <a:solidFill>
                  <a:srgbClr val="7030A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endParaRPr lang="ru-RU" b="1" cap="all" dirty="0">
              <a:solidFill>
                <a:srgbClr val="7030A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569608" y="4387552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15212" y="3496666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6531808" y="4387552"/>
            <a:ext cx="1093636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7568324" y="3391554"/>
            <a:ext cx="1108132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9263" y="476671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/>
            <a:endParaRPr lang="ru-RU" sz="2400" cap="all" dirty="0"/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031564" y="5301208"/>
            <a:ext cx="6827792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>
              <a:solidFill>
                <a:srgbClr val="C0000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774181" y="5589240"/>
            <a:ext cx="5561948" cy="9144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999612" y="4387552"/>
            <a:ext cx="1240120" cy="576064"/>
          </a:xfrm>
          <a:prstGeom prst="roundRect">
            <a:avLst/>
          </a:prstGeom>
          <a:blipFill>
            <a:blip r:embed="rId4"/>
            <a:tile tx="0" ty="0" sx="100000" sy="100000" flip="none" algn="tl"/>
          </a:blip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hangingPunct="0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</a:pPr>
            <a:endParaRPr lang="ru-RU" b="1" dirty="0">
              <a:solidFill>
                <a:srgbClr val="7030A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241043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387</Words>
  <Application>Microsoft Office PowerPoint</Application>
  <PresentationFormat>Экран (4:3)</PresentationFormat>
  <Paragraphs>119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Отгадай тему урока по первым буквам отгадок</vt:lpstr>
      <vt:lpstr>Слайд 5</vt:lpstr>
      <vt:lpstr>Слайд 6</vt:lpstr>
      <vt:lpstr>Слайд 7</vt:lpstr>
      <vt:lpstr>9. Как это скучно -     Сто лет без движенья     В воду глядеть     На своё отраженье.     Свесила ноги с обрыва     Такая грустная 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Цели:</dc:title>
  <dc:creator>Admin</dc:creator>
  <cp:lastModifiedBy>Computer</cp:lastModifiedBy>
  <cp:revision>38</cp:revision>
  <dcterms:created xsi:type="dcterms:W3CDTF">2013-03-27T05:09:15Z</dcterms:created>
  <dcterms:modified xsi:type="dcterms:W3CDTF">2019-11-21T20:19:30Z</dcterms:modified>
</cp:coreProperties>
</file>