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8" r:id="rId3"/>
    <p:sldId id="314" r:id="rId4"/>
    <p:sldId id="312" r:id="rId5"/>
    <p:sldId id="326" r:id="rId6"/>
    <p:sldId id="330" r:id="rId7"/>
    <p:sldId id="317" r:id="rId8"/>
    <p:sldId id="331" r:id="rId9"/>
    <p:sldId id="318" r:id="rId10"/>
    <p:sldId id="336" r:id="rId11"/>
    <p:sldId id="319" r:id="rId12"/>
    <p:sldId id="337" r:id="rId13"/>
    <p:sldId id="334" r:id="rId14"/>
    <p:sldId id="335" r:id="rId15"/>
    <p:sldId id="320" r:id="rId16"/>
    <p:sldId id="343" r:id="rId17"/>
    <p:sldId id="346" r:id="rId18"/>
    <p:sldId id="345" r:id="rId19"/>
    <p:sldId id="344" r:id="rId20"/>
    <p:sldId id="342" r:id="rId21"/>
    <p:sldId id="339" r:id="rId22"/>
    <p:sldId id="341" r:id="rId23"/>
    <p:sldId id="324" r:id="rId24"/>
    <p:sldId id="32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FF"/>
    <a:srgbClr val="3366FF"/>
    <a:srgbClr val="F05E30"/>
    <a:srgbClr val="66FF33"/>
    <a:srgbClr val="FFCCFF"/>
    <a:srgbClr val="00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.bin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microsoft.com/office/2006/relationships/legacyDiagramText" Target="legacyDiagramText1.bin"/><Relationship Id="rId1" Type="http://schemas.openxmlformats.org/officeDocument/2006/relationships/image" Target="../media/image7.png"/><Relationship Id="rId6" Type="http://schemas.microsoft.com/office/2006/relationships/legacyDiagramText" Target="legacyDiagramText3.bin"/><Relationship Id="rId5" Type="http://schemas.openxmlformats.org/officeDocument/2006/relationships/image" Target="../media/image9.png"/><Relationship Id="rId10" Type="http://schemas.microsoft.com/office/2006/relationships/legacyDiagramText" Target="legacyDiagramText6.bin"/><Relationship Id="rId4" Type="http://schemas.microsoft.com/office/2006/relationships/legacyDiagramText" Target="legacyDiagramText2.bin"/><Relationship Id="rId9" Type="http://schemas.microsoft.com/office/2006/relationships/legacyDiagramText" Target="legacyDiagramText5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FB1659-8469-47FB-B874-96D779664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D7DD-58F8-4160-A046-B8F85D2C0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4046-C06D-4F63-A146-C6087FFD8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BC97-CCFE-40E9-B972-2C770CF52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05E5-3D70-4A90-BFC6-758AD1D96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5CE5-4962-40F0-A7F2-18A225E17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172D-8D50-4272-A098-CABD4E59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4A72-4ECC-48F0-86D8-40D262F98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0CFD-FBDE-48BE-8E09-24D4CE8A1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1EED-7C6A-4A34-B8AA-EB220AEE9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38EA-9E88-45DC-9285-A1438EC96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7D68D-451C-4581-964C-AE126EB5A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4469-3414-49CE-8628-7581A6D35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F68E5-6708-4EA8-AB67-EA3A617B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133E-396D-4368-9DCA-10CCF1CA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0DDA-7E5E-4BD6-8C2B-61255C64B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610DD-7677-447C-88DB-0C5C8702E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87E5A5-D99C-4451-9085-734624DE9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7238" y="404813"/>
            <a:ext cx="8386762" cy="2243137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0000"/>
                </a:solidFill>
              </a:rPr>
              <a:t/>
            </a:r>
            <a:br>
              <a:rPr lang="uk-UA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63938" y="3571875"/>
            <a:ext cx="4984750" cy="28575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uk-UA" sz="1800" b="1" smtClean="0">
                <a:solidFill>
                  <a:schemeClr val="bg2"/>
                </a:solidFill>
              </a:rPr>
              <a:t>Багъчасарай шеэри</a:t>
            </a:r>
          </a:p>
          <a:p>
            <a:pPr marL="0" indent="0" algn="r" eaLnBrk="1" hangingPunct="1">
              <a:buFontTx/>
              <a:buNone/>
            </a:pPr>
            <a:r>
              <a:rPr lang="uk-UA" sz="1800" b="1" smtClean="0">
                <a:solidFill>
                  <a:schemeClr val="bg2"/>
                </a:solidFill>
              </a:rPr>
              <a:t>1 умумтасиль мектебининъ</a:t>
            </a:r>
          </a:p>
          <a:p>
            <a:pPr marL="0" indent="0" algn="r" eaLnBrk="1" hangingPunct="1">
              <a:buFontTx/>
              <a:buNone/>
            </a:pPr>
            <a:r>
              <a:rPr lang="uk-UA" sz="1800" b="1" smtClean="0">
                <a:solidFill>
                  <a:schemeClr val="bg2"/>
                </a:solidFill>
              </a:rPr>
              <a:t>къырымтатар тили ве эдебияты оджасы</a:t>
            </a:r>
          </a:p>
          <a:p>
            <a:pPr marL="0" indent="0" algn="r" eaLnBrk="1" hangingPunct="1">
              <a:buFontTx/>
              <a:buNone/>
            </a:pPr>
            <a:r>
              <a:rPr lang="uk-UA" sz="1800" b="1" smtClean="0">
                <a:solidFill>
                  <a:schemeClr val="bg2"/>
                </a:solidFill>
              </a:rPr>
              <a:t>Джемилова Л. С.</a:t>
            </a:r>
          </a:p>
        </p:txBody>
      </p:sp>
      <p:pic>
        <p:nvPicPr>
          <p:cNvPr id="3076" name="Picture 9" descr="71639256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25"/>
            <a:ext cx="1346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692275" y="981075"/>
            <a:ext cx="54070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Инновацион педагогик</a:t>
            </a: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 технологиялары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</a:t>
            </a:r>
          </a:p>
        </p:txBody>
      </p:sp>
      <p:sp>
        <p:nvSpPr>
          <p:cNvPr id="11267" name="Line 19"/>
          <p:cNvSpPr>
            <a:spLocks noChangeShapeType="1"/>
          </p:cNvSpPr>
          <p:nvPr/>
        </p:nvSpPr>
        <p:spPr bwMode="auto">
          <a:xfrm>
            <a:off x="1403350" y="1052513"/>
            <a:ext cx="1588" cy="410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20"/>
          <p:cNvSpPr>
            <a:spLocks noChangeShapeType="1"/>
          </p:cNvSpPr>
          <p:nvPr/>
        </p:nvSpPr>
        <p:spPr bwMode="auto">
          <a:xfrm flipH="1">
            <a:off x="971550" y="981075"/>
            <a:ext cx="0" cy="244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Rectangle 21"/>
          <p:cNvSpPr>
            <a:spLocks noChangeArrowheads="1"/>
          </p:cNvSpPr>
          <p:nvPr/>
        </p:nvSpPr>
        <p:spPr bwMode="auto">
          <a:xfrm>
            <a:off x="250824" y="4581525"/>
            <a:ext cx="2303463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«</a:t>
            </a:r>
            <a:r>
              <a:rPr lang="ru-RU" dirty="0" err="1">
                <a:solidFill>
                  <a:srgbClr val="000000"/>
                </a:solidFill>
              </a:rPr>
              <a:t>Дискуссиялар</a:t>
            </a:r>
            <a:r>
              <a:rPr lang="ru-RU" dirty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2065" name="Rectangle 22"/>
          <p:cNvSpPr>
            <a:spLocks noChangeArrowheads="1"/>
          </p:cNvSpPr>
          <p:nvPr/>
        </p:nvSpPr>
        <p:spPr bwMode="auto">
          <a:xfrm>
            <a:off x="334230" y="2349500"/>
            <a:ext cx="2232025" cy="108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err="1">
                <a:solidFill>
                  <a:srgbClr val="000000"/>
                </a:solidFill>
              </a:rPr>
              <a:t>Коммуникатив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ru-RU" dirty="0" err="1">
                <a:solidFill>
                  <a:srgbClr val="000000"/>
                </a:solidFill>
              </a:rPr>
              <a:t>оюнлар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69925" y="373063"/>
            <a:ext cx="8001000" cy="1216025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err="1">
                <a:solidFill>
                  <a:srgbClr val="002060"/>
                </a:solidFill>
              </a:rPr>
              <a:t>Интерактив</a:t>
            </a: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dirty="0" err="1">
                <a:solidFill>
                  <a:srgbClr val="002060"/>
                </a:solidFill>
              </a:rPr>
              <a:t>окъутувнынъ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шекиллери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132138" y="1890713"/>
            <a:ext cx="5811837" cy="121443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«Мен </a:t>
            </a:r>
            <a:r>
              <a:rPr lang="ru-RU" sz="2400" dirty="0" err="1">
                <a:solidFill>
                  <a:srgbClr val="002060"/>
                </a:solidFill>
              </a:rPr>
              <a:t>санъа</a:t>
            </a:r>
            <a:r>
              <a:rPr lang="ru-RU" sz="2400" dirty="0">
                <a:solidFill>
                  <a:srgbClr val="002060"/>
                </a:solidFill>
              </a:rPr>
              <a:t>, сен </a:t>
            </a:r>
            <a:r>
              <a:rPr lang="ru-RU" sz="2400" dirty="0" err="1">
                <a:solidFill>
                  <a:srgbClr val="002060"/>
                </a:solidFill>
              </a:rPr>
              <a:t>манъа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194050" y="2997200"/>
            <a:ext cx="5749925" cy="121443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dirty="0" err="1">
                <a:solidFill>
                  <a:srgbClr val="002060"/>
                </a:solidFill>
              </a:rPr>
              <a:t>Инанам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инанмайым</a:t>
            </a:r>
            <a:r>
              <a:rPr lang="ru-RU" sz="24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132138" y="4149725"/>
            <a:ext cx="5811837" cy="121443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Роль </a:t>
            </a:r>
            <a:r>
              <a:rPr lang="ru-RU" sz="2400" dirty="0" err="1">
                <a:solidFill>
                  <a:srgbClr val="002060"/>
                </a:solidFill>
              </a:rPr>
              <a:t>оюнлары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132138" y="5395913"/>
            <a:ext cx="5903912" cy="121443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«Микрофон»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14375" y="285750"/>
            <a:ext cx="7715250" cy="121443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rgbClr val="002060"/>
                </a:solidFill>
                <a:latin typeface="+mn-lt"/>
              </a:rPr>
              <a:t>Оюн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 технология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528638" y="1500188"/>
            <a:ext cx="3900487" cy="4525962"/>
          </a:xfrm>
        </p:spPr>
        <p:txBody>
          <a:bodyPr/>
          <a:lstStyle/>
          <a:p>
            <a:r>
              <a:rPr lang="ru-RU" sz="2400" smtClean="0"/>
              <a:t>дерс-конкурсы </a:t>
            </a:r>
          </a:p>
          <a:p>
            <a:r>
              <a:rPr lang="ru-RU" sz="2400" smtClean="0"/>
              <a:t>дерс-ярыш</a:t>
            </a:r>
          </a:p>
          <a:p>
            <a:r>
              <a:rPr lang="ru-RU" sz="2400" smtClean="0"/>
              <a:t>дерс-мешгъулиет</a:t>
            </a:r>
          </a:p>
          <a:p>
            <a:r>
              <a:rPr lang="ru-RU" sz="2400" smtClean="0"/>
              <a:t>дерс-мунакъаша</a:t>
            </a:r>
          </a:p>
          <a:p>
            <a:r>
              <a:rPr lang="ru-RU" sz="2400" smtClean="0"/>
              <a:t>дерс-музакере</a:t>
            </a:r>
          </a:p>
          <a:p>
            <a:r>
              <a:rPr lang="ru-RU" sz="2400" smtClean="0"/>
              <a:t>дерс-сеяат</a:t>
            </a:r>
          </a:p>
          <a:p>
            <a:r>
              <a:rPr lang="ru-RU" sz="2400" smtClean="0"/>
              <a:t>ишкузар оюн</a:t>
            </a: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4211638" y="1628775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2"/>
                </a:solidFill>
              </a:rPr>
              <a:t>     Оюн иджадий къабилиетлерини инкишаф эте, талебелерде гъалебелерге тырышмакъ  ве янъы бильги алмакъны тербиелей, дикъкъатларыны, фикирлерини арекетлештире…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Группаларда чалышув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84213" y="1628775"/>
            <a:ext cx="7991475" cy="4679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Группаларнен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чалышувда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чешит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тюрлю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интерактив</a:t>
            </a:r>
            <a:r>
              <a:rPr lang="ru-RU" b="1" dirty="0">
                <a:solidFill>
                  <a:srgbClr val="000000"/>
                </a:solidFill>
              </a:rPr>
              <a:t>  </a:t>
            </a:r>
            <a:r>
              <a:rPr lang="ru-RU" b="1" dirty="0" err="1">
                <a:solidFill>
                  <a:srgbClr val="000000"/>
                </a:solidFill>
              </a:rPr>
              <a:t>усулларны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  </a:t>
            </a:r>
            <a:r>
              <a:rPr lang="ru-RU" b="1" dirty="0" err="1">
                <a:solidFill>
                  <a:srgbClr val="000000"/>
                </a:solidFill>
              </a:rPr>
              <a:t>къулланмакъ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мумкюн</a:t>
            </a:r>
            <a:r>
              <a:rPr lang="ru-RU" b="1" dirty="0">
                <a:solidFill>
                  <a:srgbClr val="000000"/>
                </a:solidFill>
              </a:rPr>
              <a:t>: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Брейн</a:t>
            </a:r>
            <a:r>
              <a:rPr lang="ru-RU" b="1" dirty="0">
                <a:solidFill>
                  <a:srgbClr val="000000"/>
                </a:solidFill>
              </a:rPr>
              <a:t> ринг, КВН,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дикъкъатлы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окъуйыджы</a:t>
            </a:r>
            <a:r>
              <a:rPr lang="ru-RU" b="1" dirty="0">
                <a:solidFill>
                  <a:srgbClr val="000000"/>
                </a:solidFill>
              </a:rPr>
              <a:t>,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Не? </a:t>
            </a:r>
            <a:r>
              <a:rPr lang="ru-RU" b="1" dirty="0" err="1">
                <a:solidFill>
                  <a:srgbClr val="000000"/>
                </a:solidFill>
              </a:rPr>
              <a:t>Къайда</a:t>
            </a:r>
            <a:r>
              <a:rPr lang="ru-RU" b="1" dirty="0">
                <a:solidFill>
                  <a:srgbClr val="000000"/>
                </a:solidFill>
              </a:rPr>
              <a:t>? Не </a:t>
            </a:r>
            <a:r>
              <a:rPr lang="ru-RU" b="1" dirty="0" err="1">
                <a:solidFill>
                  <a:srgbClr val="000000"/>
                </a:solidFill>
              </a:rPr>
              <a:t>вакъыт</a:t>
            </a:r>
            <a:r>
              <a:rPr lang="ru-RU" b="1" dirty="0">
                <a:solidFill>
                  <a:srgbClr val="000000"/>
                </a:solidFill>
              </a:rPr>
              <a:t>?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Бу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усулларны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къулланмакъ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ичюн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оджа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кунь</a:t>
            </a:r>
            <a:r>
              <a:rPr lang="ru-RU" b="1" dirty="0">
                <a:solidFill>
                  <a:srgbClr val="000000"/>
                </a:solidFill>
              </a:rPr>
              <a:t>  </a:t>
            </a:r>
            <a:r>
              <a:rPr lang="ru-RU" b="1" dirty="0" err="1">
                <a:solidFill>
                  <a:srgbClr val="000000"/>
                </a:solidFill>
              </a:rPr>
              <a:t>эвельси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азырлыкъ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корьмек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керек</a:t>
            </a:r>
            <a:r>
              <a:rPr lang="ru-RU" b="1" dirty="0">
                <a:solidFill>
                  <a:srgbClr val="000000"/>
                </a:solidFill>
              </a:rPr>
              <a:t>. 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Лякин </a:t>
            </a:r>
            <a:r>
              <a:rPr lang="ru-RU" b="1" dirty="0" err="1">
                <a:solidFill>
                  <a:srgbClr val="000000"/>
                </a:solidFill>
              </a:rPr>
              <a:t>бу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усулларнынъ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элементлерини</a:t>
            </a:r>
            <a:r>
              <a:rPr lang="ru-RU" b="1" dirty="0">
                <a:solidFill>
                  <a:srgbClr val="000000"/>
                </a:solidFill>
              </a:rPr>
              <a:t>  эр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бир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дерсте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къулланмакъ</a:t>
            </a:r>
            <a:r>
              <a:rPr lang="ru-RU" b="1" dirty="0">
                <a:solidFill>
                  <a:srgbClr val="000000"/>
                </a:solidFill>
              </a:rPr>
              <a:t>  да  </a:t>
            </a:r>
            <a:r>
              <a:rPr lang="ru-RU" b="1" dirty="0" err="1">
                <a:solidFill>
                  <a:srgbClr val="000000"/>
                </a:solidFill>
              </a:rPr>
              <a:t>мумкюн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Кичик группаларда чалышув</a:t>
            </a:r>
          </a:p>
        </p:txBody>
      </p:sp>
      <p:sp>
        <p:nvSpPr>
          <p:cNvPr id="14339" name="Oval 6"/>
          <p:cNvSpPr>
            <a:spLocks noChangeArrowheads="1"/>
          </p:cNvSpPr>
          <p:nvPr/>
        </p:nvSpPr>
        <p:spPr bwMode="auto">
          <a:xfrm>
            <a:off x="1116013" y="1773238"/>
            <a:ext cx="7343775" cy="46085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rgbClr val="010199"/>
                </a:solidFill>
              </a:rPr>
              <a:t>Бойле </a:t>
            </a:r>
            <a:r>
              <a:rPr lang="ru-RU" sz="2800" dirty="0" err="1">
                <a:solidFill>
                  <a:srgbClr val="010199"/>
                </a:solidFill>
              </a:rPr>
              <a:t>группаларда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</a:p>
          <a:p>
            <a:pPr algn="ctr">
              <a:defRPr/>
            </a:pPr>
            <a:r>
              <a:rPr lang="ru-RU" sz="2800" dirty="0" err="1">
                <a:solidFill>
                  <a:srgbClr val="010199"/>
                </a:solidFill>
              </a:rPr>
              <a:t>талебелер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фааль</a:t>
            </a:r>
            <a:endParaRPr lang="ru-RU" sz="2800" dirty="0">
              <a:solidFill>
                <a:srgbClr val="010199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чалышалар</a:t>
            </a:r>
            <a:r>
              <a:rPr lang="ru-RU" sz="2800" dirty="0">
                <a:solidFill>
                  <a:srgbClr val="010199"/>
                </a:solidFill>
              </a:rPr>
              <a:t>.</a:t>
            </a:r>
          </a:p>
          <a:p>
            <a:pPr algn="ctr">
              <a:defRPr/>
            </a:pPr>
            <a:r>
              <a:rPr lang="ru-RU" sz="2800" dirty="0" err="1">
                <a:solidFill>
                  <a:srgbClr val="010199"/>
                </a:solidFill>
              </a:rPr>
              <a:t>Талебелер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сыныфдашларынен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</a:p>
          <a:p>
            <a:pPr algn="ctr">
              <a:defRPr/>
            </a:pPr>
            <a:r>
              <a:rPr lang="ru-RU" sz="2800" dirty="0" err="1">
                <a:solidFill>
                  <a:srgbClr val="010199"/>
                </a:solidFill>
              </a:rPr>
              <a:t>берабер</a:t>
            </a:r>
            <a:r>
              <a:rPr lang="ru-RU" sz="2800" dirty="0">
                <a:solidFill>
                  <a:srgbClr val="010199"/>
                </a:solidFill>
              </a:rPr>
              <a:t>  </a:t>
            </a:r>
            <a:r>
              <a:rPr lang="ru-RU" sz="2800" dirty="0" err="1">
                <a:solidFill>
                  <a:srgbClr val="010199"/>
                </a:solidFill>
              </a:rPr>
              <a:t>иште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иштирак</a:t>
            </a:r>
            <a:endParaRPr lang="ru-RU" sz="2800" dirty="0">
              <a:solidFill>
                <a:srgbClr val="010199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этелер</a:t>
            </a:r>
            <a:r>
              <a:rPr lang="ru-RU" sz="2800" dirty="0">
                <a:solidFill>
                  <a:srgbClr val="010199"/>
                </a:solidFill>
              </a:rPr>
              <a:t>, </a:t>
            </a:r>
            <a:r>
              <a:rPr lang="ru-RU" sz="2800" dirty="0" err="1">
                <a:solidFill>
                  <a:srgbClr val="010199"/>
                </a:solidFill>
              </a:rPr>
              <a:t>озьлерининъ</a:t>
            </a:r>
            <a:endParaRPr lang="ru-RU" sz="2800" dirty="0">
              <a:solidFill>
                <a:srgbClr val="010199"/>
              </a:solidFill>
            </a:endParaRPr>
          </a:p>
          <a:p>
            <a:pPr algn="ctr">
              <a:defRPr/>
            </a:pPr>
            <a:r>
              <a:rPr lang="ru-RU" sz="2800" dirty="0" err="1">
                <a:solidFill>
                  <a:srgbClr val="010199"/>
                </a:solidFill>
              </a:rPr>
              <a:t>фикирлерини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ифаде</a:t>
            </a:r>
            <a:r>
              <a:rPr lang="ru-RU" sz="2800" dirty="0">
                <a:solidFill>
                  <a:srgbClr val="010199"/>
                </a:solidFill>
              </a:rPr>
              <a:t> </a:t>
            </a:r>
            <a:r>
              <a:rPr lang="ru-RU" sz="2800" dirty="0" err="1">
                <a:solidFill>
                  <a:srgbClr val="010199"/>
                </a:solidFill>
              </a:rPr>
              <a:t>этюв</a:t>
            </a:r>
            <a:r>
              <a:rPr lang="ru-RU" sz="2800" dirty="0">
                <a:solidFill>
                  <a:srgbClr val="010199"/>
                </a:solidFill>
              </a:rPr>
              <a:t>, </a:t>
            </a:r>
          </a:p>
          <a:p>
            <a:pPr algn="ctr">
              <a:defRPr/>
            </a:pPr>
            <a:r>
              <a:rPr lang="ru-RU" sz="2800" dirty="0" err="1">
                <a:solidFill>
                  <a:srgbClr val="010199"/>
                </a:solidFill>
              </a:rPr>
              <a:t>музакереге</a:t>
            </a:r>
            <a:r>
              <a:rPr lang="ru-RU" sz="2800" dirty="0">
                <a:solidFill>
                  <a:srgbClr val="010199"/>
                </a:solidFill>
              </a:rPr>
              <a:t>  </a:t>
            </a:r>
          </a:p>
          <a:p>
            <a:pPr algn="ctr">
              <a:defRPr/>
            </a:pPr>
            <a:r>
              <a:rPr lang="ru-RU" sz="2800" dirty="0">
                <a:solidFill>
                  <a:srgbClr val="010199"/>
                </a:solidFill>
              </a:rPr>
              <a:t>мотивация </a:t>
            </a:r>
            <a:r>
              <a:rPr lang="ru-RU" sz="2800" dirty="0" err="1">
                <a:solidFill>
                  <a:srgbClr val="010199"/>
                </a:solidFill>
              </a:rPr>
              <a:t>ола</a:t>
            </a:r>
            <a:r>
              <a:rPr lang="ru-RU" sz="2800" dirty="0">
                <a:solidFill>
                  <a:srgbClr val="010199"/>
                </a:solidFill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525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00"/>
                </a:solidFill>
              </a:rPr>
              <a:t>Чифт группаларнынъ  болювининъ  вариантлары ве чалышувы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5536" y="1700808"/>
            <a:ext cx="8568951" cy="5040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Номерлерге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эсаплашув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(1,2,3,)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«Жребий»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Талебелерге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ренкли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кягъят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япрачыкълар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таркъатыла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defRPr/>
            </a:pP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ренкли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сойлары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группаны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тешкиль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«Афта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куньлери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             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4. «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Йыл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мевсимлери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          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5. «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Баарь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чечеклери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- 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талебелерге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чечеклер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таркъатыла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сой </a:t>
            </a:r>
          </a:p>
          <a:p>
            <a:pPr marL="342900" indent="-342900">
              <a:defRPr/>
            </a:pP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чечек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группаны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тешкеиль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Кичик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группаларнен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чалышув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усулы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сыныфта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талебелернинъ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сайысы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олса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мумкюн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кечирмеге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788988" y="-171450"/>
            <a:ext cx="7786687" cy="142875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-2143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rgbClr val="002060"/>
                </a:solidFill>
                <a:latin typeface="+mn-lt"/>
              </a:rPr>
              <a:t>Иджадий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ишлер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0925" y="1052513"/>
            <a:ext cx="4429125" cy="4524375"/>
          </a:xfrm>
        </p:spPr>
        <p:txBody>
          <a:bodyPr/>
          <a:lstStyle/>
          <a:p>
            <a:pPr>
              <a:defRPr/>
            </a:pP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Эсерни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театрлемек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Эсерге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чалгъыджыламакъ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Эсерге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ресим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япмакъ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Эсерге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аталар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сезлери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тапмаджалар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кетирмек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Эсас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къарамангъа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мектюп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язмакъ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Языджыгъа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мектюп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</a:rPr>
              <a:t>язмакъ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6389" name="Picture 9" descr="E:\Новая папка лутфика ноябрь 15\мо клас.рук\мо кл. рук\презентации 5 класса\мой 5 - Б класс\DSCN2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7938"/>
            <a:ext cx="464343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E:\Новая папка (б.чобан-заде\Аттестация\класс фото\DSCN3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4750"/>
            <a:ext cx="26273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E:\Новая папка (б.чобан-заде\Аттестация\класс фото\DSCN3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3817938"/>
            <a:ext cx="46085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E:\Новая папка (б.чобан-заде\Аттестация\клас. фото новые\DSCN3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375" y="1174750"/>
            <a:ext cx="2587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овая флешка 10 марта 17апка (2)\фотоаппарат 7.17\класс\DSCN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-74613"/>
            <a:ext cx="9255125" cy="30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овая флешка 10 марта 17апка (2)\фотоаппарат 7.17\класс\DSCN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Новая флешка 10 марта 17апка (2)\фотоаппарат 7.17\класс\DSCN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Новая флешка 10 марта 17апка (2)\фотоаппарат 7.17\класс\DSCN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5"/>
          <p:cNvSpPr>
            <a:spLocks noGrp="1"/>
          </p:cNvSpPr>
          <p:nvPr>
            <p:ph sz="half" idx="1"/>
          </p:nvPr>
        </p:nvSpPr>
        <p:spPr>
          <a:xfrm>
            <a:off x="571500" y="785813"/>
            <a:ext cx="7900988" cy="5168900"/>
          </a:xfrm>
        </p:spPr>
        <p:txBody>
          <a:bodyPr/>
          <a:lstStyle/>
          <a:p>
            <a:pPr>
              <a:buFontTx/>
              <a:buNone/>
            </a:pPr>
            <a:r>
              <a:rPr lang="ru-RU" i="1" smtClean="0"/>
              <a:t>   Мектеп — бу устахане, мында келеджек несильнинъ фикири шекиллене, онынъ ичюн келеджекни эльден къачырмаджакъ олсанъ, оны къавий эльде тутмакъ керек </a:t>
            </a:r>
          </a:p>
          <a:p>
            <a:pPr>
              <a:buFontTx/>
              <a:buNone/>
            </a:pPr>
            <a:r>
              <a:rPr lang="ru-RU" i="1" smtClean="0"/>
              <a:t>                                Барбюс А.</a:t>
            </a:r>
          </a:p>
        </p:txBody>
      </p:sp>
      <p:pic>
        <p:nvPicPr>
          <p:cNvPr id="4099" name="Picture 24" descr="BOOK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4221163"/>
            <a:ext cx="1897062" cy="1939925"/>
          </a:xfr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835150" y="692150"/>
            <a:ext cx="7308850" cy="6165850"/>
          </a:xfrm>
        </p:spPr>
        <p:txBody>
          <a:bodyPr/>
          <a:lstStyle/>
          <a:p>
            <a:pPr>
              <a:defRPr/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1507" name="Picture 2" descr="D:\Новая флешка 10 марта 17апка (2)\фотоаппарат 7.17\класс\DSCN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флешка 7 марта\фотки класса\DSCN3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Новая папка (б.чобан-заде\Аттестация\класс фото\DSCN3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:\Users\X75V\Desktop\день единства\DSCN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4529138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 descr="C:\Users\X75V\Desktop\день единства\DSCN3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8" y="3424238"/>
            <a:ext cx="4614862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C:\Users\X75V\Desktop\день единства\DSCN3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138" y="0"/>
            <a:ext cx="4614862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C:\Users\X75V\Desktop\день единства\DSCN3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4238"/>
            <a:ext cx="452913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411413" y="476250"/>
            <a:ext cx="4572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2"/>
                </a:solidFill>
                <a:latin typeface="Arial Black" pitchFamily="34" charset="0"/>
              </a:rPr>
              <a:t>Нетидже ве теклифлер:   </a:t>
            </a:r>
          </a:p>
          <a:p>
            <a:pPr>
              <a:lnSpc>
                <a:spcPct val="90000"/>
              </a:lnSpc>
            </a:pPr>
            <a:r>
              <a:rPr lang="uk-UA">
                <a:solidFill>
                  <a:schemeClr val="bg2"/>
                </a:solidFill>
                <a:latin typeface="Arial Black" pitchFamily="34" charset="0"/>
              </a:rPr>
              <a:t>Талебелерде мешгъулиет, окъувгъа меракъ, къыйынлыкъларны енъмеге тырыш тешкиль этмек;</a:t>
            </a:r>
          </a:p>
          <a:p>
            <a:pPr>
              <a:lnSpc>
                <a:spcPct val="90000"/>
              </a:lnSpc>
            </a:pPr>
            <a:r>
              <a:rPr lang="uk-UA">
                <a:solidFill>
                  <a:schemeClr val="bg2"/>
                </a:solidFill>
                <a:latin typeface="Arial Black" pitchFamily="34" charset="0"/>
              </a:rPr>
              <a:t>даимий вакъыт къыдырмакъ, эксперимент этмек, муккеммеллешмек керек;</a:t>
            </a:r>
          </a:p>
          <a:p>
            <a:pPr>
              <a:lnSpc>
                <a:spcPct val="90000"/>
              </a:lnSpc>
            </a:pPr>
            <a:r>
              <a:rPr lang="uk-UA">
                <a:solidFill>
                  <a:schemeClr val="bg2"/>
                </a:solidFill>
                <a:latin typeface="Arial Black" pitchFamily="34" charset="0"/>
              </a:rPr>
              <a:t>Инновацион технологияларнен фааль къулланмакъ керек.</a:t>
            </a:r>
          </a:p>
          <a:p>
            <a:pPr>
              <a:lnSpc>
                <a:spcPct val="90000"/>
              </a:lnSpc>
            </a:pPr>
            <a:endParaRPr lang="uk-UA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uk-UA">
              <a:latin typeface="Arial Black" pitchFamily="34" charset="0"/>
            </a:endParaRPr>
          </a:p>
          <a:p>
            <a:pPr algn="ctr"/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Балагъа ачылмагъа, кендисине эмин олмагъа, озюнинъ къыйметини дуймагъа ярдым этемиз биз,  оджалар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image8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5084763"/>
            <a:ext cx="1312863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Земаневий талебе талап эте: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25963"/>
          </a:xfrm>
        </p:spPr>
        <p:txBody>
          <a:bodyPr/>
          <a:lstStyle/>
          <a:p>
            <a:pPr eaLnBrk="1" hangingPunct="1"/>
            <a:r>
              <a:rPr lang="ru-RU" sz="3600" b="1" smtClean="0"/>
              <a:t>Иджадий чалышкъан оджаны;</a:t>
            </a:r>
          </a:p>
          <a:p>
            <a:pPr eaLnBrk="1" hangingPunct="1"/>
            <a:r>
              <a:rPr lang="uk-UA" sz="3600" b="1" smtClean="0"/>
              <a:t>Сербест фикир юрсеткен оджаны;</a:t>
            </a:r>
          </a:p>
          <a:p>
            <a:pPr eaLnBrk="1" hangingPunct="1"/>
            <a:r>
              <a:rPr lang="uk-UA" sz="3600" b="1" smtClean="0"/>
              <a:t>Янъы технологияларнен къуллангъан оджаны;</a:t>
            </a:r>
          </a:p>
          <a:p>
            <a:pPr eaLnBrk="1" hangingPunct="1"/>
            <a:r>
              <a:rPr lang="uk-UA" sz="3600" b="1" smtClean="0"/>
              <a:t>Озь тербие ве окъутув моделини чыкъаргъан оджаны </a:t>
            </a:r>
            <a:endParaRPr lang="ru-RU" sz="36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3600" b="1" smtClean="0"/>
          </a:p>
          <a:p>
            <a:pPr eaLnBrk="1" hangingPunct="1"/>
            <a:endParaRPr lang="ru-RU" sz="3600" b="1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0338" y="2276475"/>
            <a:ext cx="3889375" cy="2638425"/>
            <a:chOff x="2112" y="1296"/>
            <a:chExt cx="1536" cy="1392"/>
          </a:xfrm>
        </p:grpSpPr>
        <p:sp>
          <p:nvSpPr>
            <p:cNvPr id="6166" name="AutoShape 4"/>
            <p:cNvSpPr>
              <a:spLocks noChangeArrowheads="1"/>
            </p:cNvSpPr>
            <p:nvPr/>
          </p:nvSpPr>
          <p:spPr bwMode="auto">
            <a:xfrm>
              <a:off x="2112" y="1296"/>
              <a:ext cx="1536" cy="1392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rgbClr val="002060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Text Box 5"/>
            <p:cNvSpPr txBox="1">
              <a:spLocks noChangeArrowheads="1"/>
            </p:cNvSpPr>
            <p:nvPr/>
          </p:nvSpPr>
          <p:spPr bwMode="auto">
            <a:xfrm>
              <a:off x="2352" y="1727"/>
              <a:ext cx="115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2000" b="1">
                  <a:latin typeface="Arial Black" pitchFamily="34" charset="0"/>
                </a:rPr>
                <a:t>Земаневий талебенинъ хусусиетлери</a:t>
              </a:r>
              <a:endParaRPr lang="ru-RU" sz="2000" b="1">
                <a:latin typeface="Arial Black" pitchFamily="34" charset="0"/>
              </a:endParaRPr>
            </a:p>
          </p:txBody>
        </p:sp>
      </p:grpSp>
      <p:sp>
        <p:nvSpPr>
          <p:cNvPr id="6147" name="AutoShape 15"/>
          <p:cNvSpPr>
            <a:spLocks noChangeArrowheads="1"/>
          </p:cNvSpPr>
          <p:nvPr/>
        </p:nvSpPr>
        <p:spPr bwMode="auto">
          <a:xfrm>
            <a:off x="5786438" y="5786438"/>
            <a:ext cx="2643187" cy="5873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2"/>
                </a:solidFill>
              </a:rPr>
              <a:t>Озюне сайгъылы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6148" name="AutoShape 19"/>
          <p:cNvSpPr>
            <a:spLocks noChangeArrowheads="1"/>
          </p:cNvSpPr>
          <p:nvPr/>
        </p:nvSpPr>
        <p:spPr bwMode="auto">
          <a:xfrm>
            <a:off x="4429125" y="1428750"/>
            <a:ext cx="381000" cy="754063"/>
          </a:xfrm>
          <a:prstGeom prst="downArrow">
            <a:avLst>
              <a:gd name="adj1" fmla="val 50000"/>
              <a:gd name="adj2" fmla="val 49479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20"/>
          <p:cNvSpPr>
            <a:spLocks noChangeArrowheads="1"/>
          </p:cNvSpPr>
          <p:nvPr/>
        </p:nvSpPr>
        <p:spPr bwMode="auto">
          <a:xfrm>
            <a:off x="214313" y="1714500"/>
            <a:ext cx="2232025" cy="151765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chemeClr val="bg2"/>
                </a:solidFill>
              </a:rPr>
              <a:t>фаалиетинде, арекетинде, инкишафында сербест сайлав чезе </a:t>
            </a:r>
          </a:p>
        </p:txBody>
      </p:sp>
      <p:sp>
        <p:nvSpPr>
          <p:cNvPr id="6150" name="AutoShape 21"/>
          <p:cNvSpPr>
            <a:spLocks noChangeArrowheads="1"/>
          </p:cNvSpPr>
          <p:nvPr/>
        </p:nvSpPr>
        <p:spPr bwMode="auto">
          <a:xfrm>
            <a:off x="500063" y="500063"/>
            <a:ext cx="2519362" cy="102711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мустакъиль фикирли</a:t>
            </a:r>
          </a:p>
        </p:txBody>
      </p:sp>
      <p:sp>
        <p:nvSpPr>
          <p:cNvPr id="6151" name="AutoShape 22"/>
          <p:cNvSpPr>
            <a:spLocks noChangeArrowheads="1"/>
          </p:cNvSpPr>
          <p:nvPr/>
        </p:nvSpPr>
        <p:spPr bwMode="auto">
          <a:xfrm>
            <a:off x="3429000" y="0"/>
            <a:ext cx="2428875" cy="1468438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2"/>
                </a:solidFill>
              </a:rPr>
              <a:t>юксек коммуникатив изалы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6152" name="AutoShape 23"/>
          <p:cNvSpPr>
            <a:spLocks noChangeArrowheads="1"/>
          </p:cNvSpPr>
          <p:nvPr/>
        </p:nvSpPr>
        <p:spPr bwMode="auto">
          <a:xfrm>
            <a:off x="1714500" y="5786438"/>
            <a:ext cx="2881313" cy="5873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къарар къабул эте</a:t>
            </a:r>
          </a:p>
        </p:txBody>
      </p:sp>
      <p:sp>
        <p:nvSpPr>
          <p:cNvPr id="6153" name="AutoShape 24"/>
          <p:cNvSpPr>
            <a:spLocks noChangeArrowheads="1"/>
          </p:cNvSpPr>
          <p:nvPr/>
        </p:nvSpPr>
        <p:spPr bwMode="auto">
          <a:xfrm>
            <a:off x="6357938" y="500063"/>
            <a:ext cx="2519362" cy="102711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озь арекетине месулиет алып кете</a:t>
            </a:r>
          </a:p>
        </p:txBody>
      </p:sp>
      <p:sp>
        <p:nvSpPr>
          <p:cNvPr id="6154" name="AutoShape 25"/>
          <p:cNvSpPr>
            <a:spLocks noChangeArrowheads="1"/>
          </p:cNvSpPr>
          <p:nvPr/>
        </p:nvSpPr>
        <p:spPr bwMode="auto">
          <a:xfrm>
            <a:off x="6624638" y="1857375"/>
            <a:ext cx="2519362" cy="1027113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маневий къыймет дюньясыны биле </a:t>
            </a:r>
          </a:p>
        </p:txBody>
      </p:sp>
      <p:sp>
        <p:nvSpPr>
          <p:cNvPr id="6155" name="AutoShape 26"/>
          <p:cNvSpPr>
            <a:spLocks noChangeArrowheads="1"/>
          </p:cNvSpPr>
          <p:nvPr/>
        </p:nvSpPr>
        <p:spPr bwMode="auto">
          <a:xfrm>
            <a:off x="6624638" y="4143375"/>
            <a:ext cx="2519362" cy="5873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Озь интизамлы</a:t>
            </a:r>
          </a:p>
        </p:txBody>
      </p:sp>
      <p:sp>
        <p:nvSpPr>
          <p:cNvPr id="6156" name="AutoShape 27"/>
          <p:cNvSpPr>
            <a:spLocks noChangeArrowheads="1"/>
          </p:cNvSpPr>
          <p:nvPr/>
        </p:nvSpPr>
        <p:spPr bwMode="auto">
          <a:xfrm>
            <a:off x="0" y="4071938"/>
            <a:ext cx="2519363" cy="58737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solidFill>
                  <a:schemeClr val="bg2"/>
                </a:solidFill>
              </a:rPr>
              <a:t>Озь анълавлы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6157" name="AutoShape 30"/>
          <p:cNvSpPr>
            <a:spLocks noChangeArrowheads="1"/>
          </p:cNvSpPr>
          <p:nvPr/>
        </p:nvSpPr>
        <p:spPr bwMode="auto">
          <a:xfrm rot="2001618">
            <a:off x="6075363" y="1409700"/>
            <a:ext cx="381000" cy="644525"/>
          </a:xfrm>
          <a:prstGeom prst="downArrow">
            <a:avLst>
              <a:gd name="adj1" fmla="val 50000"/>
              <a:gd name="adj2" fmla="val 42292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31"/>
          <p:cNvSpPr>
            <a:spLocks noChangeArrowheads="1"/>
          </p:cNvSpPr>
          <p:nvPr/>
        </p:nvSpPr>
        <p:spPr bwMode="auto">
          <a:xfrm rot="-2219326">
            <a:off x="2963863" y="1400175"/>
            <a:ext cx="381000" cy="720725"/>
          </a:xfrm>
          <a:prstGeom prst="downArrow">
            <a:avLst>
              <a:gd name="adj1" fmla="val 50000"/>
              <a:gd name="adj2" fmla="val 47292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32"/>
          <p:cNvSpPr>
            <a:spLocks noChangeArrowheads="1"/>
          </p:cNvSpPr>
          <p:nvPr/>
        </p:nvSpPr>
        <p:spPr bwMode="auto">
          <a:xfrm rot="-4341003">
            <a:off x="2605882" y="2383631"/>
            <a:ext cx="381000" cy="649287"/>
          </a:xfrm>
          <a:prstGeom prst="downArrow">
            <a:avLst>
              <a:gd name="adj1" fmla="val 50000"/>
              <a:gd name="adj2" fmla="val 42604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AutoShape 33"/>
          <p:cNvSpPr>
            <a:spLocks noChangeArrowheads="1"/>
          </p:cNvSpPr>
          <p:nvPr/>
        </p:nvSpPr>
        <p:spPr bwMode="auto">
          <a:xfrm rot="3621676">
            <a:off x="6097588" y="236855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34"/>
          <p:cNvSpPr>
            <a:spLocks noChangeArrowheads="1"/>
          </p:cNvSpPr>
          <p:nvPr/>
        </p:nvSpPr>
        <p:spPr bwMode="auto">
          <a:xfrm rot="-6506097">
            <a:off x="2659063" y="404495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AutoShape 35"/>
          <p:cNvSpPr>
            <a:spLocks noChangeArrowheads="1"/>
          </p:cNvSpPr>
          <p:nvPr/>
        </p:nvSpPr>
        <p:spPr bwMode="auto">
          <a:xfrm rot="6688059">
            <a:off x="6092825" y="4056063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AutoShape 36"/>
          <p:cNvSpPr>
            <a:spLocks noChangeArrowheads="1"/>
          </p:cNvSpPr>
          <p:nvPr/>
        </p:nvSpPr>
        <p:spPr bwMode="auto">
          <a:xfrm rot="8763671">
            <a:off x="5924550" y="5126038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AutoShape 37"/>
          <p:cNvSpPr>
            <a:spLocks noChangeArrowheads="1"/>
          </p:cNvSpPr>
          <p:nvPr/>
        </p:nvSpPr>
        <p:spPr bwMode="auto">
          <a:xfrm rot="-8519635">
            <a:off x="3027363" y="5045075"/>
            <a:ext cx="381000" cy="681038"/>
          </a:xfrm>
          <a:prstGeom prst="downArrow">
            <a:avLst>
              <a:gd name="adj1" fmla="val 50000"/>
              <a:gd name="adj2" fmla="val 44688"/>
            </a:avLst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65" name="Picture 38" descr="MCj0410787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929188"/>
            <a:ext cx="1728788" cy="1274762"/>
          </a:xfr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85750"/>
            <a:ext cx="4038600" cy="62150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600" smtClean="0">
                <a:solidFill>
                  <a:srgbClr val="002060"/>
                </a:solidFill>
              </a:rPr>
              <a:t>Ананевий парадигма</a:t>
            </a:r>
          </a:p>
          <a:p>
            <a:pPr algn="ctr">
              <a:buFontTx/>
              <a:buNone/>
            </a:pPr>
            <a:endParaRPr lang="uk-UA" sz="2600" smtClean="0"/>
          </a:p>
          <a:p>
            <a:pPr algn="ctr">
              <a:buFontTx/>
              <a:buNone/>
            </a:pPr>
            <a:endParaRPr lang="uk-UA" sz="2600" smtClean="0"/>
          </a:p>
          <a:p>
            <a:pPr algn="ctr">
              <a:buFontTx/>
              <a:buNone/>
            </a:pPr>
            <a:endParaRPr lang="uk-UA" sz="2600" smtClean="0"/>
          </a:p>
          <a:p>
            <a:pPr algn="ctr">
              <a:buFontTx/>
              <a:buNone/>
            </a:pPr>
            <a:endParaRPr lang="uk-UA" sz="2600" smtClean="0"/>
          </a:p>
          <a:p>
            <a:pPr algn="ctr">
              <a:buFontTx/>
              <a:buNone/>
            </a:pPr>
            <a:endParaRPr lang="uk-UA" sz="2600" smtClean="0"/>
          </a:p>
          <a:p>
            <a:pPr algn="ctr">
              <a:buFontTx/>
              <a:buNone/>
            </a:pPr>
            <a:endParaRPr lang="uk-UA" sz="2600" smtClean="0"/>
          </a:p>
          <a:p>
            <a:pPr>
              <a:buFontTx/>
              <a:buNone/>
            </a:pPr>
            <a:r>
              <a:rPr lang="uk-UA" sz="2000" b="1" smtClean="0">
                <a:solidFill>
                  <a:srgbClr val="002060"/>
                </a:solidFill>
                <a:latin typeface="Monotype Corsiva" pitchFamily="66" charset="0"/>
              </a:rPr>
              <a:t>Талебе</a:t>
            </a:r>
            <a:r>
              <a:rPr lang="uk-UA" sz="20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2000" smtClean="0">
                <a:latin typeface="Monotype Corsiva" pitchFamily="66" charset="0"/>
              </a:rPr>
              <a:t> </a:t>
            </a:r>
            <a:r>
              <a:rPr lang="uk-UA" sz="2000" smtClean="0">
                <a:solidFill>
                  <a:schemeClr val="bg2"/>
                </a:solidFill>
                <a:latin typeface="Monotype Corsiva" pitchFamily="66" charset="0"/>
              </a:rPr>
              <a:t>– окъутувнынъ объекти</a:t>
            </a:r>
          </a:p>
          <a:p>
            <a:pPr>
              <a:buFontTx/>
              <a:buNone/>
            </a:pPr>
            <a:r>
              <a:rPr lang="uk-UA" sz="2000" b="1" smtClean="0">
                <a:solidFill>
                  <a:srgbClr val="002060"/>
                </a:solidFill>
                <a:latin typeface="Monotype Corsiva" pitchFamily="66" charset="0"/>
              </a:rPr>
              <a:t>Окъутувнынъ кетишаты </a:t>
            </a:r>
            <a:r>
              <a:rPr lang="uk-UA" sz="2000" smtClean="0">
                <a:solidFill>
                  <a:schemeClr val="bg2"/>
                </a:solidFill>
                <a:latin typeface="Monotype Corsiva" pitchFamily="66" charset="0"/>
              </a:rPr>
              <a:t>– чокъ   къаиделерни, терминлерни материалны эзберлемек</a:t>
            </a:r>
          </a:p>
          <a:p>
            <a:pPr>
              <a:buFontTx/>
              <a:buNone/>
            </a:pPr>
            <a:r>
              <a:rPr lang="uk-UA" sz="2000" b="1" smtClean="0">
                <a:solidFill>
                  <a:srgbClr val="002060"/>
                </a:solidFill>
                <a:latin typeface="Monotype Corsiva" pitchFamily="66" charset="0"/>
              </a:rPr>
              <a:t>Окъув </a:t>
            </a:r>
            <a:r>
              <a:rPr lang="uk-UA" sz="2000" smtClean="0">
                <a:solidFill>
                  <a:schemeClr val="bg2"/>
                </a:solidFill>
                <a:latin typeface="Monotype Corsiva" pitchFamily="66" charset="0"/>
              </a:rPr>
              <a:t>– даима афизанынъ, тасавурнынъ  темрини</a:t>
            </a:r>
          </a:p>
        </p:txBody>
      </p:sp>
      <p:sp>
        <p:nvSpPr>
          <p:cNvPr id="7171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285750"/>
            <a:ext cx="4038600" cy="635793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</a:rPr>
              <a:t>Земаневий парадигма</a:t>
            </a:r>
          </a:p>
          <a:p>
            <a:pPr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uk-UA" sz="2000" b="1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uk-UA" sz="2000" b="1" smtClean="0">
                <a:solidFill>
                  <a:srgbClr val="002060"/>
                </a:solidFill>
                <a:latin typeface="Monotype Corsiva" pitchFamily="66" charset="0"/>
              </a:rPr>
              <a:t>Талебе</a:t>
            </a:r>
            <a:r>
              <a:rPr lang="uk-UA" sz="2000" b="1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2000" smtClean="0">
                <a:latin typeface="Monotype Corsiva" pitchFamily="66" charset="0"/>
              </a:rPr>
              <a:t> </a:t>
            </a:r>
            <a:r>
              <a:rPr lang="uk-UA" sz="2000" smtClean="0">
                <a:solidFill>
                  <a:schemeClr val="bg2"/>
                </a:solidFill>
                <a:latin typeface="Monotype Corsiva" pitchFamily="66" charset="0"/>
              </a:rPr>
              <a:t>– окъутувнынъ объекти</a:t>
            </a:r>
          </a:p>
          <a:p>
            <a:pPr>
              <a:buFontTx/>
              <a:buNone/>
            </a:pPr>
            <a:r>
              <a:rPr lang="uk-UA" sz="2000" b="1" smtClean="0">
                <a:solidFill>
                  <a:srgbClr val="002060"/>
                </a:solidFill>
                <a:latin typeface="Monotype Corsiva" pitchFamily="66" charset="0"/>
              </a:rPr>
              <a:t>Окъутувнынъ кетишаты</a:t>
            </a:r>
            <a:r>
              <a:rPr lang="uk-UA" sz="2000" smtClean="0">
                <a:solidFill>
                  <a:schemeClr val="bg2"/>
                </a:solidFill>
                <a:latin typeface="Monotype Corsiva" pitchFamily="66" charset="0"/>
              </a:rPr>
              <a:t>: талебе озю бильгилерни тапа, ала</a:t>
            </a:r>
          </a:p>
          <a:p>
            <a:pPr>
              <a:buFontTx/>
              <a:buNone/>
            </a:pPr>
            <a:r>
              <a:rPr lang="uk-UA" sz="2000" b="1" smtClean="0">
                <a:solidFill>
                  <a:srgbClr val="002060"/>
                </a:solidFill>
                <a:latin typeface="Monotype Corsiva" pitchFamily="66" charset="0"/>
              </a:rPr>
              <a:t>Талебе</a:t>
            </a:r>
            <a:r>
              <a:rPr lang="uk-UA" sz="200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sz="2000" smtClean="0">
                <a:solidFill>
                  <a:schemeClr val="bg2"/>
                </a:solidFill>
                <a:latin typeface="Monotype Corsiva" pitchFamily="66" charset="0"/>
              </a:rPr>
              <a:t>бильгилернинъ джемисинини дегиль де , бильгилернинъ системасыны къазана</a:t>
            </a:r>
            <a:endParaRPr lang="ru-RU" sz="2000" smtClean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285875"/>
            <a:ext cx="2071688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Бильгилер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2000250"/>
            <a:ext cx="2071688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Оджа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2714625"/>
            <a:ext cx="2071688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Талебе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rot="5400000">
            <a:off x="2000250" y="1820863"/>
            <a:ext cx="357187" cy="1588"/>
          </a:xfrm>
          <a:prstGeom prst="straightConnector1">
            <a:avLst/>
          </a:prstGeom>
          <a:ln w="95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  <a:endCxn id="8" idx="0"/>
          </p:cNvCxnSpPr>
          <p:nvPr/>
        </p:nvCxnSpPr>
        <p:spPr>
          <a:xfrm rot="5400000">
            <a:off x="2000250" y="2535238"/>
            <a:ext cx="357187" cy="1588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15125" y="2000250"/>
            <a:ext cx="2071688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Бильгилер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5" y="1285875"/>
            <a:ext cx="2071688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Оджа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00563" y="2714625"/>
            <a:ext cx="2071687" cy="357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Талебе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5500688" y="1643063"/>
            <a:ext cx="1143000" cy="50006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 rot="10800000" flipV="1">
            <a:off x="5537200" y="2143125"/>
            <a:ext cx="1106488" cy="5715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2"/>
          </p:cNvCxnSpPr>
          <p:nvPr/>
        </p:nvCxnSpPr>
        <p:spPr>
          <a:xfrm rot="16200000" flipH="1">
            <a:off x="4947445" y="2161381"/>
            <a:ext cx="1071562" cy="34925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2786063"/>
            <a:ext cx="8229600" cy="1143000"/>
          </a:xfrm>
        </p:spPr>
        <p:txBody>
          <a:bodyPr/>
          <a:lstStyle/>
          <a:p>
            <a:r>
              <a:rPr lang="ru-RU" sz="3600" smtClean="0">
                <a:solidFill>
                  <a:srgbClr val="002060"/>
                </a:solidFill>
                <a:latin typeface="Arial Black" pitchFamily="34" charset="0"/>
              </a:rPr>
              <a:t>Къуллангъан технологияларым:</a:t>
            </a:r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357188" y="714375"/>
            <a:ext cx="8286750" cy="639763"/>
          </a:xfrm>
        </p:spPr>
        <p:txBody>
          <a:bodyPr/>
          <a:lstStyle/>
          <a:p>
            <a:endParaRPr lang="uk-UA" sz="360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uk-UA" sz="3600" smtClean="0">
                <a:solidFill>
                  <a:srgbClr val="002060"/>
                </a:solidFill>
                <a:latin typeface="Arial Black" pitchFamily="34" charset="0"/>
              </a:rPr>
              <a:t>Чалышкъан </a:t>
            </a:r>
          </a:p>
          <a:p>
            <a:pPr algn="ctr"/>
            <a:r>
              <a:rPr lang="uk-UA" sz="3600" smtClean="0">
                <a:solidFill>
                  <a:srgbClr val="002060"/>
                </a:solidFill>
                <a:latin typeface="Arial Black" pitchFamily="34" charset="0"/>
              </a:rPr>
              <a:t>меселелерим:</a:t>
            </a:r>
            <a:endParaRPr lang="ru-RU" sz="3600" smtClean="0"/>
          </a:p>
        </p:txBody>
      </p:sp>
      <p:sp>
        <p:nvSpPr>
          <p:cNvPr id="8196" name="Содержимое 2"/>
          <p:cNvSpPr>
            <a:spLocks noGrp="1"/>
          </p:cNvSpPr>
          <p:nvPr>
            <p:ph sz="half" idx="2"/>
          </p:nvPr>
        </p:nvSpPr>
        <p:spPr>
          <a:xfrm>
            <a:off x="571500" y="4286250"/>
            <a:ext cx="7858125" cy="2214563"/>
          </a:xfrm>
        </p:spPr>
        <p:txBody>
          <a:bodyPr/>
          <a:lstStyle/>
          <a:p>
            <a:r>
              <a:rPr lang="ru-RU" sz="2800" smtClean="0">
                <a:latin typeface="Monotype Corsiva" pitchFamily="66" charset="0"/>
              </a:rPr>
              <a:t>шахсиетке ёллангъан окъутув;</a:t>
            </a:r>
          </a:p>
          <a:p>
            <a:r>
              <a:rPr lang="ru-RU" sz="2800" smtClean="0">
                <a:latin typeface="Monotype Corsiva" pitchFamily="66" charset="0"/>
              </a:rPr>
              <a:t>оюн;</a:t>
            </a:r>
          </a:p>
          <a:p>
            <a:r>
              <a:rPr lang="ru-RU" sz="2800" smtClean="0">
                <a:latin typeface="Monotype Corsiva" pitchFamily="66" charset="0"/>
              </a:rPr>
              <a:t>интерактив;</a:t>
            </a:r>
          </a:p>
          <a:p>
            <a:r>
              <a:rPr lang="ru-RU" sz="2800" smtClean="0">
                <a:latin typeface="Monotype Corsiva" pitchFamily="66" charset="0"/>
              </a:rPr>
              <a:t>информацион;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357313"/>
            <a:ext cx="8572500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Талебелернинъ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иджадий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къабилиетининъ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инкишафы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uk-UA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Къырымтатар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тили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ве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эдебияты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дерслеринде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интерактив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технологияларнынъ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къулланувы</a:t>
            </a:r>
            <a:r>
              <a:rPr lang="uk-UA" sz="28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Къар топачы</a:t>
            </a:r>
          </a:p>
          <a:p>
            <a:r>
              <a:rPr lang="ru-RU" sz="2000" smtClean="0"/>
              <a:t>Аквариум</a:t>
            </a:r>
          </a:p>
          <a:p>
            <a:r>
              <a:rPr lang="ru-RU" sz="2000" smtClean="0"/>
              <a:t>Браун арекети</a:t>
            </a:r>
          </a:p>
          <a:p>
            <a:r>
              <a:rPr lang="ru-RU" sz="2000" smtClean="0"/>
              <a:t>Къарар тереги</a:t>
            </a:r>
          </a:p>
          <a:p>
            <a:r>
              <a:rPr lang="ru-RU" sz="2000" smtClean="0"/>
              <a:t>Нокътаий назар ал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813" y="214313"/>
            <a:ext cx="7858125" cy="142875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>
                <a:solidFill>
                  <a:srgbClr val="002060"/>
                </a:solidFill>
              </a:rPr>
              <a:t>Интерактив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err="1">
                <a:solidFill>
                  <a:srgbClr val="002060"/>
                </a:solidFill>
              </a:rPr>
              <a:t>технологиялар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9220" name="Рисунок 4" descr="IMG_11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88"/>
            <a:ext cx="40005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 descr="IMG_11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73538"/>
            <a:ext cx="4071938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749675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 b="1">
                <a:solidFill>
                  <a:schemeClr val="bg2"/>
                </a:solidFill>
                <a:cs typeface="Times New Roman" pitchFamily="18" charset="0"/>
              </a:rPr>
              <a:t>     Окъутувда интерактив модельни къулланувы аят вазиетини лейхалавыны, оюннен файдаланувыны, проблемлерни бераберликте чезювини назарда тута.</a:t>
            </a:r>
            <a:endParaRPr lang="ru-RU" sz="1600" b="1">
              <a:solidFill>
                <a:schemeClr val="bg2"/>
              </a:solidFill>
            </a:endParaRPr>
          </a:p>
          <a:p>
            <a:pPr algn="just" eaLnBrk="0" hangingPunct="0"/>
            <a:r>
              <a:rPr lang="ru-RU" sz="1600" b="1">
                <a:solidFill>
                  <a:schemeClr val="bg2"/>
                </a:solidFill>
                <a:cs typeface="Times New Roman" pitchFamily="18" charset="0"/>
              </a:rPr>
              <a:t>Бир де бир иштиракчининъ буюклигини, я да бир де бир мефкюренинъ буюклигини истисна эте. Талебеге инсаний, демократик янашмагъа огрете. Бойле тешкилятында талебенинъ коллектив, бир - бирини толдургъан, бир биринен амелият эткен окъув процессинде иштирак  этмегени мумкюн дегиль…</a:t>
            </a:r>
            <a:endParaRPr lang="ru-RU" sz="16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Инновацион окъутув шекиллери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/>
              <a:t>Къырымтатар  тиль ве  эдебиятны  огренювде  инновацион усуллары  талебелерге  бильги  берюв  ёлларыны косьтере ве  мевзуны енгиль менимсемеге</a:t>
            </a:r>
            <a:br>
              <a:rPr lang="ru-RU" sz="2000" smtClean="0"/>
            </a:br>
            <a:r>
              <a:rPr lang="ru-RU" sz="2000" smtClean="0"/>
              <a:t> имкян  догъура. </a:t>
            </a:r>
          </a:p>
        </p:txBody>
      </p:sp>
      <p:graphicFrame>
        <p:nvGraphicFramePr>
          <p:cNvPr id="1026" name="Organization Chart 4"/>
          <p:cNvGraphicFramePr>
            <a:graphicFrameLocks/>
          </p:cNvGraphicFramePr>
          <p:nvPr>
            <p:ph type="dgm" idx="1"/>
          </p:nvPr>
        </p:nvGraphicFramePr>
        <p:xfrm>
          <a:off x="827088" y="1916113"/>
          <a:ext cx="8007350" cy="4191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3860800"/>
            <a:ext cx="187483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92150" y="307975"/>
            <a:ext cx="8001000" cy="121443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err="1">
                <a:solidFill>
                  <a:srgbClr val="002060"/>
                </a:solidFill>
              </a:rPr>
              <a:t>Информацион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технологиялар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9219" name="Рисунок 5" descr="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145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313" y="1714500"/>
            <a:ext cx="2676525" cy="17049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defaul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14818"/>
            <a:ext cx="2447925" cy="1866900"/>
          </a:xfrm>
          <a:prstGeom prst="rect">
            <a:avLst/>
          </a:prstGeom>
          <a:solidFill>
            <a:schemeClr val="bg2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</p:pic>
      <p:pic>
        <p:nvPicPr>
          <p:cNvPr id="11" name="Рисунок 10" descr="images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5650" y="4071938"/>
            <a:ext cx="2038350" cy="2238375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57500" y="3929063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>
                <a:solidFill>
                  <a:schemeClr val="bg2"/>
                </a:solidFill>
                <a:cs typeface="Times New Roman" pitchFamily="18" charset="0"/>
              </a:rPr>
              <a:t>      Информацион технологиясыны дерслерни тек земаневий дегильде, баланынъ акъылында къалмасыны, хатырасыны фааль суретте инкишаф этмесини козьде тута…</a:t>
            </a:r>
            <a:endParaRPr lang="ru-RU" sz="1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585</Words>
  <Application>Microsoft Office PowerPoint</Application>
  <PresentationFormat>Экран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Monotype Corsiva</vt:lpstr>
      <vt:lpstr>Times New Roman</vt:lpstr>
      <vt:lpstr>Оформление по умолчанию</vt:lpstr>
      <vt:lpstr> </vt:lpstr>
      <vt:lpstr>Слайд 2</vt:lpstr>
      <vt:lpstr>Земаневий талебе талап эте:</vt:lpstr>
      <vt:lpstr>Слайд 4</vt:lpstr>
      <vt:lpstr>Слайд 5</vt:lpstr>
      <vt:lpstr>Къуллангъан технологияларым:</vt:lpstr>
      <vt:lpstr>Слайд 7</vt:lpstr>
      <vt:lpstr>Инновацион окъутув шекиллери  Къырымтатар  тиль ве  эдебиятны  огренювде  инновацион усуллары  талебелерге  бильги  берюв  ёлларыны косьтере ве  мевзуны енгиль менимсемеге  имкян  догъура. </vt:lpstr>
      <vt:lpstr>Слайд 9</vt:lpstr>
      <vt:lpstr>                   </vt:lpstr>
      <vt:lpstr>Оюн технология</vt:lpstr>
      <vt:lpstr>        Группаларда чалышув</vt:lpstr>
      <vt:lpstr>Кичик группаларда чалышув</vt:lpstr>
      <vt:lpstr>Чифт группаларнынъ  болювининъ  вариантлары ве чалышувы</vt:lpstr>
      <vt:lpstr>Иджадий ишлер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user</cp:lastModifiedBy>
  <cp:revision>114</cp:revision>
  <dcterms:created xsi:type="dcterms:W3CDTF">2009-11-21T21:00:01Z</dcterms:created>
  <dcterms:modified xsi:type="dcterms:W3CDTF">2017-10-23T16:51:06Z</dcterms:modified>
</cp:coreProperties>
</file>