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0" r:id="rId2"/>
    <p:sldId id="258" r:id="rId3"/>
    <p:sldId id="314" r:id="rId4"/>
    <p:sldId id="312" r:id="rId5"/>
    <p:sldId id="326" r:id="rId6"/>
    <p:sldId id="330" r:id="rId7"/>
    <p:sldId id="317" r:id="rId8"/>
    <p:sldId id="331" r:id="rId9"/>
    <p:sldId id="318" r:id="rId10"/>
    <p:sldId id="336" r:id="rId11"/>
    <p:sldId id="319" r:id="rId12"/>
    <p:sldId id="337" r:id="rId13"/>
    <p:sldId id="334" r:id="rId14"/>
    <p:sldId id="335" r:id="rId15"/>
    <p:sldId id="320" r:id="rId16"/>
    <p:sldId id="343" r:id="rId17"/>
    <p:sldId id="346" r:id="rId18"/>
    <p:sldId id="345" r:id="rId19"/>
    <p:sldId id="344" r:id="rId20"/>
    <p:sldId id="342" r:id="rId21"/>
    <p:sldId id="339" r:id="rId22"/>
    <p:sldId id="341" r:id="rId23"/>
    <p:sldId id="324" r:id="rId24"/>
    <p:sldId id="327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FF"/>
    <a:srgbClr val="3366FF"/>
    <a:srgbClr val="F05E30"/>
    <a:srgbClr val="66FF33"/>
    <a:srgbClr val="FFCCFF"/>
    <a:srgbClr val="00FF00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microsoft.com/office/2006/relationships/legacyDiagramText" Target="legacyDiagramText4.bin"/><Relationship Id="rId3" Type="http://schemas.openxmlformats.org/officeDocument/2006/relationships/image" Target="../media/image8.png"/><Relationship Id="rId7" Type="http://schemas.openxmlformats.org/officeDocument/2006/relationships/image" Target="../media/image10.jpeg"/><Relationship Id="rId2" Type="http://schemas.microsoft.com/office/2006/relationships/legacyDiagramText" Target="legacyDiagramText1.bin"/><Relationship Id="rId1" Type="http://schemas.openxmlformats.org/officeDocument/2006/relationships/image" Target="../media/image7.png"/><Relationship Id="rId6" Type="http://schemas.microsoft.com/office/2006/relationships/legacyDiagramText" Target="legacyDiagramText3.bin"/><Relationship Id="rId5" Type="http://schemas.openxmlformats.org/officeDocument/2006/relationships/image" Target="../media/image9.png"/><Relationship Id="rId10" Type="http://schemas.microsoft.com/office/2006/relationships/legacyDiagramText" Target="legacyDiagramText6.bin"/><Relationship Id="rId4" Type="http://schemas.microsoft.com/office/2006/relationships/legacyDiagramText" Target="legacyDiagramText2.bin"/><Relationship Id="rId9" Type="http://schemas.microsoft.com/office/2006/relationships/legacyDiagramText" Target="legacyDiagramText5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CFB1659-8469-47FB-B874-96D779664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FED7DD-58F8-4160-A046-B8F85D2C0C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34046-C06D-4F63-A146-C6087FFD8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B4BC97-CCFE-40E9-B972-2C770CF52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AA05E5-3D70-4A90-BFC6-758AD1D966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E5CE5-4962-40F0-A7F2-18A225E177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3172D-8D50-4272-A098-CABD4E5927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3F4A72-4ECC-48F0-86D8-40D262F98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270CFD-FBDE-48BE-8E09-24D4CE8A1A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BB1EED-7C6A-4A34-B8AA-EB220AEE9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E338EA-9E88-45DC-9285-A1438EC961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7D68D-451C-4581-964C-AE126EB5AC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54469-3414-49CE-8628-7581A6D356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F68E5-6708-4EA8-AB67-EA3A617BDD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F133E-396D-4368-9DCA-10CCF1CA91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00DDA-7E5E-4BD6-8C2B-61255C64BE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610DD-7677-447C-88DB-0C5C8702E5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whee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987E5A5-D99C-4451-9085-734624DE9D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>
    <p:whee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757238" y="404813"/>
            <a:ext cx="8386762" cy="2243137"/>
          </a:xfrm>
        </p:spPr>
        <p:txBody>
          <a:bodyPr/>
          <a:lstStyle/>
          <a:p>
            <a:pPr eaLnBrk="1" hangingPunct="1"/>
            <a:r>
              <a:rPr lang="uk-UA" sz="4000" b="1" smtClean="0">
                <a:solidFill>
                  <a:srgbClr val="FF0000"/>
                </a:solidFill>
              </a:rPr>
              <a:t/>
            </a:r>
            <a:br>
              <a:rPr lang="uk-UA" sz="4000" b="1" smtClean="0">
                <a:solidFill>
                  <a:srgbClr val="FF0000"/>
                </a:solidFill>
              </a:rPr>
            </a:br>
            <a:endParaRPr lang="ru-RU" sz="4000" b="1" smtClean="0">
              <a:solidFill>
                <a:srgbClr val="FF0000"/>
              </a:solidFill>
            </a:endParaRPr>
          </a:p>
        </p:txBody>
      </p:sp>
      <p:sp>
        <p:nvSpPr>
          <p:cNvPr id="3075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3563938" y="3571875"/>
            <a:ext cx="4984750" cy="2857500"/>
          </a:xfrm>
        </p:spPr>
        <p:txBody>
          <a:bodyPr/>
          <a:lstStyle/>
          <a:p>
            <a:pPr marL="0" indent="0" algn="r" eaLnBrk="1" hangingPunct="1">
              <a:buFontTx/>
              <a:buNone/>
            </a:pPr>
            <a:r>
              <a:rPr lang="uk-UA" sz="1800" b="1" smtClean="0">
                <a:solidFill>
                  <a:schemeClr val="bg2"/>
                </a:solidFill>
              </a:rPr>
              <a:t>Багъчасарай шеэри</a:t>
            </a:r>
          </a:p>
          <a:p>
            <a:pPr marL="0" indent="0" algn="r" eaLnBrk="1" hangingPunct="1">
              <a:buFontTx/>
              <a:buNone/>
            </a:pPr>
            <a:r>
              <a:rPr lang="uk-UA" sz="1800" b="1" smtClean="0">
                <a:solidFill>
                  <a:schemeClr val="bg2"/>
                </a:solidFill>
              </a:rPr>
              <a:t>1 умумтасиль мектебининъ</a:t>
            </a:r>
          </a:p>
          <a:p>
            <a:pPr marL="0" indent="0" algn="r" eaLnBrk="1" hangingPunct="1">
              <a:buFontTx/>
              <a:buNone/>
            </a:pPr>
            <a:r>
              <a:rPr lang="uk-UA" sz="1800" b="1" smtClean="0">
                <a:solidFill>
                  <a:schemeClr val="bg2"/>
                </a:solidFill>
              </a:rPr>
              <a:t>къырымтатар тили ве эдебияты оджасы</a:t>
            </a:r>
          </a:p>
          <a:p>
            <a:pPr marL="0" indent="0" algn="r" eaLnBrk="1" hangingPunct="1">
              <a:buFontTx/>
              <a:buNone/>
            </a:pPr>
            <a:r>
              <a:rPr lang="uk-UA" sz="1800" b="1" smtClean="0">
                <a:solidFill>
                  <a:schemeClr val="bg2"/>
                </a:solidFill>
              </a:rPr>
              <a:t>Джемилова Л. С.</a:t>
            </a:r>
          </a:p>
        </p:txBody>
      </p:sp>
      <p:pic>
        <p:nvPicPr>
          <p:cNvPr id="3076" name="Picture 9" descr="71639256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000625"/>
            <a:ext cx="13462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1692275" y="981075"/>
            <a:ext cx="54070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600" b="1">
                <a:solidFill>
                  <a:srgbClr val="FF0000"/>
                </a:solidFill>
              </a:rPr>
              <a:t>Инновацион педагогик</a:t>
            </a:r>
          </a:p>
          <a:p>
            <a:pPr algn="ctr"/>
            <a:r>
              <a:rPr lang="ru-RU" sz="3600" b="1">
                <a:solidFill>
                  <a:srgbClr val="FF0000"/>
                </a:solidFill>
              </a:rPr>
              <a:t> технологиялары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                   </a:t>
            </a:r>
          </a:p>
        </p:txBody>
      </p:sp>
      <p:sp>
        <p:nvSpPr>
          <p:cNvPr id="11267" name="Line 19"/>
          <p:cNvSpPr>
            <a:spLocks noChangeShapeType="1"/>
          </p:cNvSpPr>
          <p:nvPr/>
        </p:nvSpPr>
        <p:spPr bwMode="auto">
          <a:xfrm>
            <a:off x="1403350" y="1052513"/>
            <a:ext cx="1588" cy="4105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268" name="Line 20"/>
          <p:cNvSpPr>
            <a:spLocks noChangeShapeType="1"/>
          </p:cNvSpPr>
          <p:nvPr/>
        </p:nvSpPr>
        <p:spPr bwMode="auto">
          <a:xfrm flipH="1">
            <a:off x="971550" y="981075"/>
            <a:ext cx="0" cy="24495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64" name="Rectangle 21"/>
          <p:cNvSpPr>
            <a:spLocks noChangeArrowheads="1"/>
          </p:cNvSpPr>
          <p:nvPr/>
        </p:nvSpPr>
        <p:spPr bwMode="auto">
          <a:xfrm>
            <a:off x="250824" y="4581525"/>
            <a:ext cx="2303463" cy="11525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>
                <a:solidFill>
                  <a:srgbClr val="000000"/>
                </a:solidFill>
              </a:rPr>
              <a:t>«</a:t>
            </a:r>
            <a:r>
              <a:rPr lang="ru-RU" dirty="0" err="1">
                <a:solidFill>
                  <a:srgbClr val="000000"/>
                </a:solidFill>
              </a:rPr>
              <a:t>Дискуссиялар</a:t>
            </a:r>
            <a:r>
              <a:rPr lang="ru-RU" dirty="0">
                <a:solidFill>
                  <a:srgbClr val="000000"/>
                </a:solidFill>
              </a:rPr>
              <a:t>»</a:t>
            </a:r>
          </a:p>
        </p:txBody>
      </p:sp>
      <p:sp>
        <p:nvSpPr>
          <p:cNvPr id="2065" name="Rectangle 22"/>
          <p:cNvSpPr>
            <a:spLocks noChangeArrowheads="1"/>
          </p:cNvSpPr>
          <p:nvPr/>
        </p:nvSpPr>
        <p:spPr bwMode="auto">
          <a:xfrm>
            <a:off x="334230" y="2349500"/>
            <a:ext cx="2232025" cy="1081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dirty="0" err="1">
                <a:solidFill>
                  <a:srgbClr val="000000"/>
                </a:solidFill>
              </a:rPr>
              <a:t>Коммуникатив</a:t>
            </a:r>
            <a:r>
              <a:rPr lang="ru-RU" dirty="0">
                <a:solidFill>
                  <a:srgbClr val="000000"/>
                </a:solidFill>
              </a:rPr>
              <a:t> </a:t>
            </a:r>
          </a:p>
          <a:p>
            <a:pPr algn="ctr">
              <a:defRPr/>
            </a:pPr>
            <a:r>
              <a:rPr lang="ru-RU" dirty="0" err="1">
                <a:solidFill>
                  <a:srgbClr val="000000"/>
                </a:solidFill>
              </a:rPr>
              <a:t>оюнлар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669925" y="373063"/>
            <a:ext cx="8001000" cy="1216025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err="1">
                <a:solidFill>
                  <a:srgbClr val="002060"/>
                </a:solidFill>
              </a:rPr>
              <a:t>Интерактив</a:t>
            </a:r>
            <a:r>
              <a:rPr lang="ru-RU" sz="2400" dirty="0">
                <a:solidFill>
                  <a:srgbClr val="002060"/>
                </a:solidFill>
              </a:rPr>
              <a:t>    </a:t>
            </a:r>
            <a:r>
              <a:rPr lang="ru-RU" sz="2400" dirty="0" err="1">
                <a:solidFill>
                  <a:srgbClr val="002060"/>
                </a:solidFill>
              </a:rPr>
              <a:t>окъутувнынъ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err="1">
                <a:solidFill>
                  <a:srgbClr val="002060"/>
                </a:solidFill>
              </a:rPr>
              <a:t>шекиллери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3132138" y="1890713"/>
            <a:ext cx="5811837" cy="1214437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</a:rPr>
              <a:t>«Мен </a:t>
            </a:r>
            <a:r>
              <a:rPr lang="ru-RU" sz="2400" dirty="0" err="1">
                <a:solidFill>
                  <a:srgbClr val="002060"/>
                </a:solidFill>
              </a:rPr>
              <a:t>санъа</a:t>
            </a:r>
            <a:r>
              <a:rPr lang="ru-RU" sz="2400" dirty="0">
                <a:solidFill>
                  <a:srgbClr val="002060"/>
                </a:solidFill>
              </a:rPr>
              <a:t>, сен </a:t>
            </a:r>
            <a:r>
              <a:rPr lang="ru-RU" sz="2400" dirty="0" err="1">
                <a:solidFill>
                  <a:srgbClr val="002060"/>
                </a:solidFill>
              </a:rPr>
              <a:t>манъа</a:t>
            </a:r>
            <a:r>
              <a:rPr lang="ru-RU" sz="24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3194050" y="2997200"/>
            <a:ext cx="5749925" cy="1214438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</a:rPr>
              <a:t>«</a:t>
            </a:r>
            <a:r>
              <a:rPr lang="ru-RU" sz="2400" dirty="0" err="1">
                <a:solidFill>
                  <a:srgbClr val="002060"/>
                </a:solidFill>
              </a:rPr>
              <a:t>Инанам</a:t>
            </a:r>
            <a:r>
              <a:rPr lang="ru-RU" sz="2400" dirty="0">
                <a:solidFill>
                  <a:srgbClr val="002060"/>
                </a:solidFill>
              </a:rPr>
              <a:t> – </a:t>
            </a:r>
            <a:r>
              <a:rPr lang="ru-RU" sz="2400" dirty="0" err="1">
                <a:solidFill>
                  <a:srgbClr val="002060"/>
                </a:solidFill>
              </a:rPr>
              <a:t>инанмайым</a:t>
            </a:r>
            <a:r>
              <a:rPr lang="ru-RU" sz="2400" dirty="0">
                <a:solidFill>
                  <a:srgbClr val="002060"/>
                </a:solidFill>
              </a:rPr>
              <a:t>»</a:t>
            </a: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3132138" y="4149725"/>
            <a:ext cx="5811837" cy="1214438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</a:rPr>
              <a:t>Роль </a:t>
            </a:r>
            <a:r>
              <a:rPr lang="ru-RU" sz="2400" dirty="0" err="1">
                <a:solidFill>
                  <a:srgbClr val="002060"/>
                </a:solidFill>
              </a:rPr>
              <a:t>оюнлары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132138" y="5395913"/>
            <a:ext cx="5903912" cy="1214437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</a:rPr>
              <a:t>«Микрофон»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  <p:bldP spid="11" grpId="0" animBg="1" autoUpdateAnimBg="0"/>
      <p:bldP spid="12" grpId="0" animBg="1" autoUpdateAnimBg="0"/>
      <p:bldP spid="13" grpId="0" animBg="1" autoUpdateAnimBg="0"/>
      <p:bldP spid="14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714375" y="285750"/>
            <a:ext cx="7715250" cy="1214438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sz="4000" b="1" dirty="0" err="1" smtClean="0">
                <a:solidFill>
                  <a:srgbClr val="002060"/>
                </a:solidFill>
                <a:latin typeface="+mn-lt"/>
              </a:rPr>
              <a:t>Оюн</a:t>
            </a:r>
            <a:r>
              <a:rPr lang="ru-RU" sz="4000" b="1" dirty="0" smtClean="0">
                <a:solidFill>
                  <a:srgbClr val="002060"/>
                </a:solidFill>
                <a:latin typeface="+mn-lt"/>
              </a:rPr>
              <a:t> технология</a:t>
            </a:r>
          </a:p>
        </p:txBody>
      </p:sp>
      <p:sp>
        <p:nvSpPr>
          <p:cNvPr id="12292" name="Содержимое 2"/>
          <p:cNvSpPr>
            <a:spLocks noGrp="1"/>
          </p:cNvSpPr>
          <p:nvPr>
            <p:ph idx="1"/>
          </p:nvPr>
        </p:nvSpPr>
        <p:spPr>
          <a:xfrm>
            <a:off x="528638" y="1500188"/>
            <a:ext cx="3900487" cy="4525962"/>
          </a:xfrm>
        </p:spPr>
        <p:txBody>
          <a:bodyPr/>
          <a:lstStyle/>
          <a:p>
            <a:r>
              <a:rPr lang="ru-RU" sz="2400" smtClean="0"/>
              <a:t>дерс-конкурсы </a:t>
            </a:r>
          </a:p>
          <a:p>
            <a:r>
              <a:rPr lang="ru-RU" sz="2400" smtClean="0"/>
              <a:t>дерс-ярыш</a:t>
            </a:r>
          </a:p>
          <a:p>
            <a:r>
              <a:rPr lang="ru-RU" sz="2400" smtClean="0"/>
              <a:t>дерс-мешгъулиет</a:t>
            </a:r>
          </a:p>
          <a:p>
            <a:r>
              <a:rPr lang="ru-RU" sz="2400" smtClean="0"/>
              <a:t>дерс-мунакъаша</a:t>
            </a:r>
          </a:p>
          <a:p>
            <a:r>
              <a:rPr lang="ru-RU" sz="2400" smtClean="0"/>
              <a:t>дерс-музакере</a:t>
            </a:r>
          </a:p>
          <a:p>
            <a:r>
              <a:rPr lang="ru-RU" sz="2400" smtClean="0"/>
              <a:t>дерс-сеяат</a:t>
            </a:r>
          </a:p>
          <a:p>
            <a:r>
              <a:rPr lang="ru-RU" sz="2400" smtClean="0"/>
              <a:t>ишкузар оюн</a:t>
            </a: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4211638" y="1628775"/>
            <a:ext cx="4572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2"/>
                </a:solidFill>
              </a:rPr>
              <a:t>     Оюн иджадий къабилиетлерини инкишаф эте, талебелерде гъалебелерге тырышмакъ  ве янъы бильги алмакъны тербиелей, дикъкъатларыны, фикирлерини арекетлештире…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        Группаларда чалышув</a:t>
            </a: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684213" y="1628775"/>
            <a:ext cx="7991475" cy="467995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Группаларнен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чалышувда</a:t>
            </a:r>
            <a:endParaRPr 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чешит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тюрлю</a:t>
            </a:r>
            <a:r>
              <a:rPr lang="ru-RU" b="1" dirty="0">
                <a:solidFill>
                  <a:srgbClr val="000000"/>
                </a:solidFill>
              </a:rPr>
              <a:t>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интерактив</a:t>
            </a:r>
            <a:r>
              <a:rPr lang="ru-RU" b="1" dirty="0">
                <a:solidFill>
                  <a:srgbClr val="000000"/>
                </a:solidFill>
              </a:rPr>
              <a:t>  </a:t>
            </a:r>
            <a:r>
              <a:rPr lang="ru-RU" b="1" dirty="0" err="1">
                <a:solidFill>
                  <a:srgbClr val="000000"/>
                </a:solidFill>
              </a:rPr>
              <a:t>усулларны</a:t>
            </a:r>
            <a:endParaRPr 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  </a:t>
            </a:r>
            <a:r>
              <a:rPr lang="ru-RU" b="1" dirty="0" err="1">
                <a:solidFill>
                  <a:srgbClr val="000000"/>
                </a:solidFill>
              </a:rPr>
              <a:t>къулланмакъ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мумкюн</a:t>
            </a:r>
            <a:r>
              <a:rPr lang="ru-RU" b="1" dirty="0">
                <a:solidFill>
                  <a:srgbClr val="000000"/>
                </a:solidFill>
              </a:rPr>
              <a:t>: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Брейн</a:t>
            </a:r>
            <a:r>
              <a:rPr lang="ru-RU" b="1" dirty="0">
                <a:solidFill>
                  <a:srgbClr val="000000"/>
                </a:solidFill>
              </a:rPr>
              <a:t> ринг, КВН,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дикъкъатлы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окъуйыджы</a:t>
            </a:r>
            <a:r>
              <a:rPr lang="ru-RU" b="1" dirty="0">
                <a:solidFill>
                  <a:srgbClr val="000000"/>
                </a:solidFill>
              </a:rPr>
              <a:t>,</a:t>
            </a:r>
          </a:p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Не? </a:t>
            </a:r>
            <a:r>
              <a:rPr lang="ru-RU" b="1" dirty="0" err="1">
                <a:solidFill>
                  <a:srgbClr val="000000"/>
                </a:solidFill>
              </a:rPr>
              <a:t>Къайда</a:t>
            </a:r>
            <a:r>
              <a:rPr lang="ru-RU" b="1" dirty="0">
                <a:solidFill>
                  <a:srgbClr val="000000"/>
                </a:solidFill>
              </a:rPr>
              <a:t>? Не </a:t>
            </a:r>
            <a:r>
              <a:rPr lang="ru-RU" b="1" dirty="0" err="1">
                <a:solidFill>
                  <a:srgbClr val="000000"/>
                </a:solidFill>
              </a:rPr>
              <a:t>вакъыт</a:t>
            </a:r>
            <a:r>
              <a:rPr lang="ru-RU" b="1" dirty="0">
                <a:solidFill>
                  <a:srgbClr val="000000"/>
                </a:solidFill>
              </a:rPr>
              <a:t>?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Бу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усулларны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къулланмакъ</a:t>
            </a:r>
            <a:r>
              <a:rPr lang="ru-RU" b="1" dirty="0">
                <a:solidFill>
                  <a:srgbClr val="000000"/>
                </a:solidFill>
              </a:rPr>
              <a:t>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ичюн</a:t>
            </a:r>
            <a:r>
              <a:rPr lang="ru-RU" b="1" dirty="0">
                <a:solidFill>
                  <a:srgbClr val="000000"/>
                </a:solidFill>
              </a:rPr>
              <a:t>,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оджа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кунь</a:t>
            </a:r>
            <a:r>
              <a:rPr lang="ru-RU" b="1" dirty="0">
                <a:solidFill>
                  <a:srgbClr val="000000"/>
                </a:solidFill>
              </a:rPr>
              <a:t>  </a:t>
            </a:r>
            <a:r>
              <a:rPr lang="ru-RU" b="1" dirty="0" err="1">
                <a:solidFill>
                  <a:srgbClr val="000000"/>
                </a:solidFill>
              </a:rPr>
              <a:t>эвельси</a:t>
            </a:r>
            <a:r>
              <a:rPr lang="ru-RU" b="1" dirty="0">
                <a:solidFill>
                  <a:srgbClr val="000000"/>
                </a:solidFill>
              </a:rPr>
              <a:t>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азырлыкъ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корьмек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керек</a:t>
            </a:r>
            <a:r>
              <a:rPr lang="ru-RU" b="1" dirty="0">
                <a:solidFill>
                  <a:srgbClr val="000000"/>
                </a:solidFill>
              </a:rPr>
              <a:t>.  </a:t>
            </a:r>
          </a:p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Лякин </a:t>
            </a:r>
            <a:r>
              <a:rPr lang="ru-RU" b="1" dirty="0" err="1">
                <a:solidFill>
                  <a:srgbClr val="000000"/>
                </a:solidFill>
              </a:rPr>
              <a:t>бу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усулларнынъ</a:t>
            </a:r>
            <a:endParaRPr 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элементлерини</a:t>
            </a:r>
            <a:r>
              <a:rPr lang="ru-RU" b="1" dirty="0">
                <a:solidFill>
                  <a:srgbClr val="000000"/>
                </a:solidFill>
              </a:rPr>
              <a:t>  эр </a:t>
            </a:r>
          </a:p>
          <a:p>
            <a:pPr algn="ctr">
              <a:defRPr/>
            </a:pPr>
            <a:r>
              <a:rPr lang="ru-RU" b="1" dirty="0" err="1">
                <a:solidFill>
                  <a:srgbClr val="000000"/>
                </a:solidFill>
              </a:rPr>
              <a:t>бир</a:t>
            </a: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дерсте</a:t>
            </a:r>
            <a:endParaRPr lang="ru-RU" b="1" dirty="0">
              <a:solidFill>
                <a:srgbClr val="000000"/>
              </a:solidFill>
            </a:endParaRPr>
          </a:p>
          <a:p>
            <a:pPr algn="ctr">
              <a:defRPr/>
            </a:pPr>
            <a:r>
              <a:rPr lang="ru-RU" b="1" dirty="0">
                <a:solidFill>
                  <a:srgbClr val="000000"/>
                </a:solidFill>
              </a:rPr>
              <a:t> </a:t>
            </a:r>
            <a:r>
              <a:rPr lang="ru-RU" b="1" dirty="0" err="1">
                <a:solidFill>
                  <a:srgbClr val="000000"/>
                </a:solidFill>
              </a:rPr>
              <a:t>къулланмакъ</a:t>
            </a:r>
            <a:r>
              <a:rPr lang="ru-RU" b="1" dirty="0">
                <a:solidFill>
                  <a:srgbClr val="000000"/>
                </a:solidFill>
              </a:rPr>
              <a:t>  да  </a:t>
            </a:r>
            <a:r>
              <a:rPr lang="ru-RU" b="1" dirty="0" err="1">
                <a:solidFill>
                  <a:srgbClr val="000000"/>
                </a:solidFill>
              </a:rPr>
              <a:t>мумкюн</a:t>
            </a:r>
            <a:r>
              <a:rPr lang="ru-RU" dirty="0">
                <a:solidFill>
                  <a:srgbClr val="000000"/>
                </a:solidFill>
              </a:rPr>
              <a:t>.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Кичик группаларда чалышув</a:t>
            </a:r>
          </a:p>
        </p:txBody>
      </p:sp>
      <p:sp>
        <p:nvSpPr>
          <p:cNvPr id="14339" name="Oval 6"/>
          <p:cNvSpPr>
            <a:spLocks noChangeArrowheads="1"/>
          </p:cNvSpPr>
          <p:nvPr/>
        </p:nvSpPr>
        <p:spPr bwMode="auto">
          <a:xfrm>
            <a:off x="1116013" y="1773238"/>
            <a:ext cx="7343775" cy="4608512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800" dirty="0">
                <a:solidFill>
                  <a:srgbClr val="010199"/>
                </a:solidFill>
              </a:rPr>
              <a:t>Бойле </a:t>
            </a:r>
            <a:r>
              <a:rPr lang="ru-RU" sz="2800" dirty="0" err="1">
                <a:solidFill>
                  <a:srgbClr val="010199"/>
                </a:solidFill>
              </a:rPr>
              <a:t>группаларда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</a:p>
          <a:p>
            <a:pPr algn="ctr">
              <a:defRPr/>
            </a:pPr>
            <a:r>
              <a:rPr lang="ru-RU" sz="2800" dirty="0" err="1">
                <a:solidFill>
                  <a:srgbClr val="010199"/>
                </a:solidFill>
              </a:rPr>
              <a:t>талебелер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фааль</a:t>
            </a:r>
            <a:endParaRPr lang="ru-RU" sz="2800" dirty="0">
              <a:solidFill>
                <a:srgbClr val="010199"/>
              </a:solidFill>
            </a:endParaRPr>
          </a:p>
          <a:p>
            <a:pPr algn="ctr">
              <a:defRPr/>
            </a:pP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чалышалар</a:t>
            </a:r>
            <a:r>
              <a:rPr lang="ru-RU" sz="2800" dirty="0">
                <a:solidFill>
                  <a:srgbClr val="010199"/>
                </a:solidFill>
              </a:rPr>
              <a:t>.</a:t>
            </a:r>
          </a:p>
          <a:p>
            <a:pPr algn="ctr">
              <a:defRPr/>
            </a:pPr>
            <a:r>
              <a:rPr lang="ru-RU" sz="2800" dirty="0" err="1">
                <a:solidFill>
                  <a:srgbClr val="010199"/>
                </a:solidFill>
              </a:rPr>
              <a:t>Талебелер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сыныфдашларынен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</a:p>
          <a:p>
            <a:pPr algn="ctr">
              <a:defRPr/>
            </a:pPr>
            <a:r>
              <a:rPr lang="ru-RU" sz="2800" dirty="0" err="1">
                <a:solidFill>
                  <a:srgbClr val="010199"/>
                </a:solidFill>
              </a:rPr>
              <a:t>берабер</a:t>
            </a:r>
            <a:r>
              <a:rPr lang="ru-RU" sz="2800" dirty="0">
                <a:solidFill>
                  <a:srgbClr val="010199"/>
                </a:solidFill>
              </a:rPr>
              <a:t>  </a:t>
            </a:r>
            <a:r>
              <a:rPr lang="ru-RU" sz="2800" dirty="0" err="1">
                <a:solidFill>
                  <a:srgbClr val="010199"/>
                </a:solidFill>
              </a:rPr>
              <a:t>иште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иштирак</a:t>
            </a:r>
            <a:endParaRPr lang="ru-RU" sz="2800" dirty="0">
              <a:solidFill>
                <a:srgbClr val="010199"/>
              </a:solidFill>
            </a:endParaRPr>
          </a:p>
          <a:p>
            <a:pPr algn="ctr">
              <a:defRPr/>
            </a:pP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этелер</a:t>
            </a:r>
            <a:r>
              <a:rPr lang="ru-RU" sz="2800" dirty="0">
                <a:solidFill>
                  <a:srgbClr val="010199"/>
                </a:solidFill>
              </a:rPr>
              <a:t>, </a:t>
            </a:r>
            <a:r>
              <a:rPr lang="ru-RU" sz="2800" dirty="0" err="1">
                <a:solidFill>
                  <a:srgbClr val="010199"/>
                </a:solidFill>
              </a:rPr>
              <a:t>озьлерининъ</a:t>
            </a:r>
            <a:endParaRPr lang="ru-RU" sz="2800" dirty="0">
              <a:solidFill>
                <a:srgbClr val="010199"/>
              </a:solidFill>
            </a:endParaRPr>
          </a:p>
          <a:p>
            <a:pPr algn="ctr">
              <a:defRPr/>
            </a:pPr>
            <a:r>
              <a:rPr lang="ru-RU" sz="2800" dirty="0" err="1">
                <a:solidFill>
                  <a:srgbClr val="010199"/>
                </a:solidFill>
              </a:rPr>
              <a:t>фикирлерини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ифаде</a:t>
            </a:r>
            <a:r>
              <a:rPr lang="ru-RU" sz="2800" dirty="0">
                <a:solidFill>
                  <a:srgbClr val="010199"/>
                </a:solidFill>
              </a:rPr>
              <a:t> </a:t>
            </a:r>
            <a:r>
              <a:rPr lang="ru-RU" sz="2800" dirty="0" err="1">
                <a:solidFill>
                  <a:srgbClr val="010199"/>
                </a:solidFill>
              </a:rPr>
              <a:t>этюв</a:t>
            </a:r>
            <a:r>
              <a:rPr lang="ru-RU" sz="2800" dirty="0">
                <a:solidFill>
                  <a:srgbClr val="010199"/>
                </a:solidFill>
              </a:rPr>
              <a:t>, </a:t>
            </a:r>
          </a:p>
          <a:p>
            <a:pPr algn="ctr">
              <a:defRPr/>
            </a:pPr>
            <a:r>
              <a:rPr lang="ru-RU" sz="2800" dirty="0" err="1">
                <a:solidFill>
                  <a:srgbClr val="010199"/>
                </a:solidFill>
              </a:rPr>
              <a:t>музакереге</a:t>
            </a:r>
            <a:r>
              <a:rPr lang="ru-RU" sz="2800" dirty="0">
                <a:solidFill>
                  <a:srgbClr val="010199"/>
                </a:solidFill>
              </a:rPr>
              <a:t>  </a:t>
            </a:r>
          </a:p>
          <a:p>
            <a:pPr algn="ctr">
              <a:defRPr/>
            </a:pPr>
            <a:r>
              <a:rPr lang="ru-RU" sz="2800" dirty="0">
                <a:solidFill>
                  <a:srgbClr val="010199"/>
                </a:solidFill>
              </a:rPr>
              <a:t>мотивация </a:t>
            </a:r>
            <a:r>
              <a:rPr lang="ru-RU" sz="2800" dirty="0" err="1">
                <a:solidFill>
                  <a:srgbClr val="010199"/>
                </a:solidFill>
              </a:rPr>
              <a:t>ола</a:t>
            </a:r>
            <a:r>
              <a:rPr lang="ru-RU" sz="2800" dirty="0">
                <a:solidFill>
                  <a:srgbClr val="010199"/>
                </a:solidFill>
              </a:rPr>
              <a:t>.</a:t>
            </a:r>
          </a:p>
          <a:p>
            <a:pPr algn="ctr">
              <a:defRPr/>
            </a:pPr>
            <a:endParaRPr lang="ru-RU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229600" cy="1152525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0000"/>
                </a:solidFill>
              </a:rPr>
              <a:t>Чифт группаларнынъ  болювининъ  вариантлары ве чалышувы</a:t>
            </a:r>
          </a:p>
        </p:txBody>
      </p:sp>
      <p:sp>
        <p:nvSpPr>
          <p:cNvPr id="15363" name="Rectangle 5"/>
          <p:cNvSpPr>
            <a:spLocks noChangeArrowheads="1"/>
          </p:cNvSpPr>
          <p:nvPr/>
        </p:nvSpPr>
        <p:spPr bwMode="auto">
          <a:xfrm>
            <a:off x="395536" y="1700808"/>
            <a:ext cx="8568951" cy="50403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r>
              <a:rPr 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Номерлерге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эсаплашув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(1,2,3,)</a:t>
            </a: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«Жребий»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Талебелерге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ренкли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кягъят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япрачыкълар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таркъатыла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defRPr/>
            </a:pP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ренкли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сойлары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группаны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тешкиль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«Афта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куньлери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             </a:t>
            </a: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4. «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Йыл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мевсимлери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          </a:t>
            </a: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5. «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Баарь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чечеклери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- 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талебелерге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чечеклер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таркъатыла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сой </a:t>
            </a:r>
          </a:p>
          <a:p>
            <a:pPr marL="342900" indent="-342900">
              <a:defRPr/>
            </a:pP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чечек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бир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группаны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тешкеиль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Кичик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группаларнен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чалышув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усулы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сыныфта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талебелернинъ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сайысы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аз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олса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мумкюн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кечирмеге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 algn="ctr">
              <a:defRPr/>
            </a:pPr>
            <a:r>
              <a:rPr lang="ru-RU" sz="200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788988" y="-171450"/>
            <a:ext cx="7786687" cy="142875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" y="-214313"/>
            <a:ext cx="8229600" cy="1143001"/>
          </a:xfrm>
        </p:spPr>
        <p:txBody>
          <a:bodyPr/>
          <a:lstStyle/>
          <a:p>
            <a:pPr>
              <a:defRPr/>
            </a:pPr>
            <a:r>
              <a:rPr lang="ru-RU" sz="4000" b="1" dirty="0" err="1" smtClean="0">
                <a:solidFill>
                  <a:srgbClr val="002060"/>
                </a:solidFill>
                <a:latin typeface="+mn-lt"/>
              </a:rPr>
              <a:t>Иджадий</a:t>
            </a:r>
            <a:r>
              <a:rPr lang="ru-RU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 err="1" smtClean="0">
                <a:solidFill>
                  <a:srgbClr val="002060"/>
                </a:solidFill>
              </a:rPr>
              <a:t>ишлер</a:t>
            </a:r>
            <a:endParaRPr lang="ru-RU" sz="4000" b="1" dirty="0" smtClean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20925" y="1052513"/>
            <a:ext cx="4429125" cy="4524375"/>
          </a:xfrm>
        </p:spPr>
        <p:txBody>
          <a:bodyPr/>
          <a:lstStyle/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Эсерни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театрлемек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Эсерге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чалгъыджыламакъ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Эсерге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ресим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япмакъ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Эсерге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аталар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сезлери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тапмаджалар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кетирмек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Эсас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къарамангъа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мектюп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язмакъ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defRPr/>
            </a:pP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Языджыгъа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мектюп</a:t>
            </a:r>
            <a:r>
              <a:rPr lang="ru-RU" sz="1600" dirty="0" smtClean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4">
                    <a:lumMod val="10000"/>
                  </a:schemeClr>
                </a:solidFill>
              </a:rPr>
              <a:t>язмакъ</a:t>
            </a:r>
            <a:endParaRPr lang="ru-RU" sz="1600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16389" name="Picture 9" descr="E:\Новая папка лутфика ноябрь 15\мо клас.рук\мо кл. рук\презентации 5 класса\мой 5 - Б класс\DSCN2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7938"/>
            <a:ext cx="4643438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9" descr="E:\Новая папка (б.чобан-заде\Аттестация\класс фото\DSCN3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74750"/>
            <a:ext cx="262731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10" descr="E:\Новая папка (б.чобан-заде\Аттестация\класс фото\DSCN3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35488" y="3817938"/>
            <a:ext cx="4608512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2" name="Picture 11" descr="E:\Новая папка (б.чобан-заде\Аттестация\клас. фото новые\DSCN303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6375" y="1174750"/>
            <a:ext cx="2587625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Новая флешка 10 марта 17апка (2)\фотоаппарат 7.17\класс\DSCN3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" y="-74613"/>
            <a:ext cx="9255125" cy="3067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Новая флешка 10 марта 17апка (2)\фотоаппарат 7.17\класс\DSCN3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Новая флешка 10 марта 17апка (2)\фотоаппарат 7.17\класс\DSCN3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D:\Новая флешка 10 марта 17апка (2)\фотоаппарат 7.17\класс\DSCN32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5"/>
          <p:cNvSpPr>
            <a:spLocks noGrp="1"/>
          </p:cNvSpPr>
          <p:nvPr>
            <p:ph sz="half" idx="1"/>
          </p:nvPr>
        </p:nvSpPr>
        <p:spPr>
          <a:xfrm>
            <a:off x="571500" y="785813"/>
            <a:ext cx="7900988" cy="5168900"/>
          </a:xfrm>
        </p:spPr>
        <p:txBody>
          <a:bodyPr/>
          <a:lstStyle/>
          <a:p>
            <a:pPr>
              <a:buFontTx/>
              <a:buNone/>
            </a:pPr>
            <a:r>
              <a:rPr lang="ru-RU" i="1" smtClean="0"/>
              <a:t>   Мектеп — бу устахане, мында келеджек несильнинъ фикири шекиллене, онынъ ичюн келеджекни эльден къачырмаджакъ олсанъ, оны къавий эльде тутмакъ керек </a:t>
            </a:r>
          </a:p>
          <a:p>
            <a:pPr>
              <a:buFontTx/>
              <a:buNone/>
            </a:pPr>
            <a:r>
              <a:rPr lang="ru-RU" i="1" smtClean="0"/>
              <a:t>                                Барбюс А.</a:t>
            </a:r>
          </a:p>
        </p:txBody>
      </p:sp>
      <p:pic>
        <p:nvPicPr>
          <p:cNvPr id="4099" name="Picture 24" descr="BOOKS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4221163"/>
            <a:ext cx="1897062" cy="1939925"/>
          </a:xfr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5"/>
          <p:cNvSpPr>
            <a:spLocks noGrp="1"/>
          </p:cNvSpPr>
          <p:nvPr>
            <p:ph idx="1"/>
          </p:nvPr>
        </p:nvSpPr>
        <p:spPr>
          <a:xfrm>
            <a:off x="1835150" y="692150"/>
            <a:ext cx="7308850" cy="6165850"/>
          </a:xfrm>
        </p:spPr>
        <p:txBody>
          <a:bodyPr/>
          <a:lstStyle/>
          <a:p>
            <a:pPr>
              <a:defRPr/>
            </a:pPr>
            <a:endParaRPr lang="ru-RU" dirty="0" smtClean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21507" name="Picture 2" descr="D:\Новая флешка 10 марта 17апка (2)\фотоаппарат 7.17\класс\DSCN32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E:\флешка 7 марта\фотки класса\DSCN31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463"/>
            <a:ext cx="9144000" cy="695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E:\Новая папка (б.чобан-заде\Аттестация\класс фото\DSCN30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9" descr="C:\Users\X75V\Desktop\день единства\DSCN34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938"/>
            <a:ext cx="4529138" cy="3513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0" descr="C:\Users\X75V\Desktop\день единства\DSCN34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9138" y="3424238"/>
            <a:ext cx="4614862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1" descr="C:\Users\X75V\Desktop\день единства\DSCN34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9138" y="0"/>
            <a:ext cx="4614862" cy="342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2" descr="C:\Users\X75V\Desktop\день единства\DSCN345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424238"/>
            <a:ext cx="4529138" cy="343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2"/>
          <p:cNvSpPr>
            <a:spLocks noChangeArrowheads="1"/>
          </p:cNvSpPr>
          <p:nvPr/>
        </p:nvSpPr>
        <p:spPr bwMode="auto">
          <a:xfrm>
            <a:off x="2411413" y="476250"/>
            <a:ext cx="4572000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chemeClr val="bg2"/>
                </a:solidFill>
                <a:latin typeface="Arial Black" pitchFamily="34" charset="0"/>
              </a:rPr>
              <a:t>Нетидже ве теклифлер:   </a:t>
            </a:r>
          </a:p>
          <a:p>
            <a:pPr>
              <a:lnSpc>
                <a:spcPct val="90000"/>
              </a:lnSpc>
            </a:pPr>
            <a:r>
              <a:rPr lang="uk-UA">
                <a:solidFill>
                  <a:schemeClr val="bg2"/>
                </a:solidFill>
                <a:latin typeface="Arial Black" pitchFamily="34" charset="0"/>
              </a:rPr>
              <a:t>Талебелерде мешгъулиет, окъувгъа меракъ, къыйынлыкъларны енъмеге тырыш тешкиль этмек;</a:t>
            </a:r>
          </a:p>
          <a:p>
            <a:pPr>
              <a:lnSpc>
                <a:spcPct val="90000"/>
              </a:lnSpc>
            </a:pPr>
            <a:r>
              <a:rPr lang="uk-UA">
                <a:solidFill>
                  <a:schemeClr val="bg2"/>
                </a:solidFill>
                <a:latin typeface="Arial Black" pitchFamily="34" charset="0"/>
              </a:rPr>
              <a:t>даимий вакъыт къыдырмакъ, эксперимент этмек, муккеммеллешмек керек;</a:t>
            </a:r>
          </a:p>
          <a:p>
            <a:pPr>
              <a:lnSpc>
                <a:spcPct val="90000"/>
              </a:lnSpc>
            </a:pPr>
            <a:r>
              <a:rPr lang="uk-UA">
                <a:solidFill>
                  <a:schemeClr val="bg2"/>
                </a:solidFill>
                <a:latin typeface="Arial Black" pitchFamily="34" charset="0"/>
              </a:rPr>
              <a:t>Инновацион технологияларнен фааль къулланмакъ керек.</a:t>
            </a:r>
          </a:p>
          <a:p>
            <a:pPr>
              <a:lnSpc>
                <a:spcPct val="90000"/>
              </a:lnSpc>
            </a:pPr>
            <a:endParaRPr lang="uk-UA">
              <a:latin typeface="Arial Black" pitchFamily="34" charset="0"/>
            </a:endParaRPr>
          </a:p>
          <a:p>
            <a:pPr>
              <a:lnSpc>
                <a:spcPct val="90000"/>
              </a:lnSpc>
            </a:pPr>
            <a:endParaRPr lang="uk-UA">
              <a:latin typeface="Arial Black" pitchFamily="34" charset="0"/>
            </a:endParaRPr>
          </a:p>
          <a:p>
            <a:pPr algn="ctr"/>
            <a:r>
              <a:rPr lang="ru-RU" sz="2400">
                <a:solidFill>
                  <a:srgbClr val="FF0000"/>
                </a:solidFill>
                <a:latin typeface="Arial Black" pitchFamily="34" charset="0"/>
              </a:rPr>
              <a:t>Балагъа ачылмагъа, кендисине эмин олмагъа, озюнинъ къыйметини дуймагъа ярдым этемиз биз,  оджалар</a:t>
            </a:r>
            <a:endParaRPr lang="ru-RU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" descr="image84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5825" y="5084763"/>
            <a:ext cx="1312863" cy="131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8229600" cy="1143000"/>
          </a:xfrm>
        </p:spPr>
        <p:txBody>
          <a:bodyPr/>
          <a:lstStyle/>
          <a:p>
            <a:pPr eaLnBrk="1" hangingPunct="1"/>
            <a:r>
              <a:rPr lang="ru-RU" sz="4000" b="1" smtClean="0">
                <a:solidFill>
                  <a:srgbClr val="002060"/>
                </a:solidFill>
              </a:rPr>
              <a:t>Земаневий талебе талап эте: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715250" cy="4525963"/>
          </a:xfrm>
        </p:spPr>
        <p:txBody>
          <a:bodyPr/>
          <a:lstStyle/>
          <a:p>
            <a:pPr eaLnBrk="1" hangingPunct="1"/>
            <a:r>
              <a:rPr lang="ru-RU" sz="3600" b="1" smtClean="0"/>
              <a:t>Иджадий чалышкъан оджаны;</a:t>
            </a:r>
          </a:p>
          <a:p>
            <a:pPr eaLnBrk="1" hangingPunct="1"/>
            <a:r>
              <a:rPr lang="uk-UA" sz="3600" b="1" smtClean="0"/>
              <a:t>Сербест фикир юрсеткен оджаны;</a:t>
            </a:r>
          </a:p>
          <a:p>
            <a:pPr eaLnBrk="1" hangingPunct="1"/>
            <a:r>
              <a:rPr lang="uk-UA" sz="3600" b="1" smtClean="0"/>
              <a:t>Янъы технологияларнен къуллангъан оджаны;</a:t>
            </a:r>
          </a:p>
          <a:p>
            <a:pPr eaLnBrk="1" hangingPunct="1"/>
            <a:r>
              <a:rPr lang="uk-UA" sz="3600" b="1" smtClean="0"/>
              <a:t>Озь тербие ве окъутув моделини чыкъаргъан оджаны </a:t>
            </a:r>
            <a:endParaRPr lang="ru-RU" sz="3600" b="1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3600" b="1" smtClean="0"/>
          </a:p>
          <a:p>
            <a:pPr eaLnBrk="1" hangingPunct="1"/>
            <a:endParaRPr lang="ru-RU" sz="3600" b="1" smtClean="0"/>
          </a:p>
          <a:p>
            <a:pPr eaLnBrk="1" hangingPunct="1"/>
            <a:endParaRPr lang="ru-RU" sz="2800" smtClean="0"/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700338" y="2276475"/>
            <a:ext cx="3889375" cy="2638425"/>
            <a:chOff x="2112" y="1296"/>
            <a:chExt cx="1536" cy="1392"/>
          </a:xfrm>
        </p:grpSpPr>
        <p:sp>
          <p:nvSpPr>
            <p:cNvPr id="6166" name="AutoShape 4"/>
            <p:cNvSpPr>
              <a:spLocks noChangeArrowheads="1"/>
            </p:cNvSpPr>
            <p:nvPr/>
          </p:nvSpPr>
          <p:spPr bwMode="auto">
            <a:xfrm>
              <a:off x="2112" y="1296"/>
              <a:ext cx="1536" cy="1392"/>
            </a:xfrm>
            <a:prstGeom prst="star16">
              <a:avLst>
                <a:gd name="adj" fmla="val 37500"/>
              </a:avLst>
            </a:prstGeom>
            <a:gradFill rotWithShape="0">
              <a:gsLst>
                <a:gs pos="0">
                  <a:srgbClr val="002060"/>
                </a:gs>
                <a:gs pos="100000">
                  <a:srgbClr val="00CC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167" name="Text Box 5"/>
            <p:cNvSpPr txBox="1">
              <a:spLocks noChangeArrowheads="1"/>
            </p:cNvSpPr>
            <p:nvPr/>
          </p:nvSpPr>
          <p:spPr bwMode="auto">
            <a:xfrm>
              <a:off x="2352" y="1727"/>
              <a:ext cx="1152" cy="5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uk-UA" sz="2000" b="1">
                  <a:latin typeface="Arial Black" pitchFamily="34" charset="0"/>
                </a:rPr>
                <a:t>Земаневий талебенинъ хусусиетлери</a:t>
              </a:r>
              <a:endParaRPr lang="ru-RU" sz="2000" b="1">
                <a:latin typeface="Arial Black" pitchFamily="34" charset="0"/>
              </a:endParaRPr>
            </a:p>
          </p:txBody>
        </p:sp>
      </p:grpSp>
      <p:sp>
        <p:nvSpPr>
          <p:cNvPr id="6147" name="AutoShape 15"/>
          <p:cNvSpPr>
            <a:spLocks noChangeArrowheads="1"/>
          </p:cNvSpPr>
          <p:nvPr/>
        </p:nvSpPr>
        <p:spPr bwMode="auto">
          <a:xfrm>
            <a:off x="5786438" y="5786438"/>
            <a:ext cx="2643187" cy="587375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b="1">
                <a:solidFill>
                  <a:schemeClr val="bg2"/>
                </a:solidFill>
              </a:rPr>
              <a:t>Озюне сайгъылы</a:t>
            </a:r>
            <a:endParaRPr lang="ru-RU" b="1">
              <a:solidFill>
                <a:schemeClr val="bg2"/>
              </a:solidFill>
            </a:endParaRPr>
          </a:p>
        </p:txBody>
      </p:sp>
      <p:sp>
        <p:nvSpPr>
          <p:cNvPr id="6148" name="AutoShape 19"/>
          <p:cNvSpPr>
            <a:spLocks noChangeArrowheads="1"/>
          </p:cNvSpPr>
          <p:nvPr/>
        </p:nvSpPr>
        <p:spPr bwMode="auto">
          <a:xfrm>
            <a:off x="4429125" y="1428750"/>
            <a:ext cx="381000" cy="754063"/>
          </a:xfrm>
          <a:prstGeom prst="downArrow">
            <a:avLst>
              <a:gd name="adj1" fmla="val 50000"/>
              <a:gd name="adj2" fmla="val 49479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20"/>
          <p:cNvSpPr>
            <a:spLocks noChangeArrowheads="1"/>
          </p:cNvSpPr>
          <p:nvPr/>
        </p:nvSpPr>
        <p:spPr bwMode="auto">
          <a:xfrm>
            <a:off x="214313" y="1714500"/>
            <a:ext cx="2232025" cy="1517650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chemeClr val="bg2"/>
                </a:solidFill>
              </a:rPr>
              <a:t>фаалиетинде, арекетинде, инкишафында сербест сайлав чезе </a:t>
            </a:r>
          </a:p>
        </p:txBody>
      </p:sp>
      <p:sp>
        <p:nvSpPr>
          <p:cNvPr id="6150" name="AutoShape 21"/>
          <p:cNvSpPr>
            <a:spLocks noChangeArrowheads="1"/>
          </p:cNvSpPr>
          <p:nvPr/>
        </p:nvSpPr>
        <p:spPr bwMode="auto">
          <a:xfrm>
            <a:off x="500063" y="500063"/>
            <a:ext cx="2519362" cy="1027112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2"/>
                </a:solidFill>
              </a:rPr>
              <a:t>мустакъиль фикирли</a:t>
            </a:r>
          </a:p>
        </p:txBody>
      </p:sp>
      <p:sp>
        <p:nvSpPr>
          <p:cNvPr id="6151" name="AutoShape 22"/>
          <p:cNvSpPr>
            <a:spLocks noChangeArrowheads="1"/>
          </p:cNvSpPr>
          <p:nvPr/>
        </p:nvSpPr>
        <p:spPr bwMode="auto">
          <a:xfrm>
            <a:off x="3429000" y="0"/>
            <a:ext cx="2428875" cy="1468438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b="1">
                <a:solidFill>
                  <a:schemeClr val="bg2"/>
                </a:solidFill>
              </a:rPr>
              <a:t>юксек коммуникатив изалы</a:t>
            </a:r>
            <a:endParaRPr lang="ru-RU" b="1">
              <a:solidFill>
                <a:schemeClr val="bg2"/>
              </a:solidFill>
            </a:endParaRPr>
          </a:p>
        </p:txBody>
      </p:sp>
      <p:sp>
        <p:nvSpPr>
          <p:cNvPr id="6152" name="AutoShape 23"/>
          <p:cNvSpPr>
            <a:spLocks noChangeArrowheads="1"/>
          </p:cNvSpPr>
          <p:nvPr/>
        </p:nvSpPr>
        <p:spPr bwMode="auto">
          <a:xfrm>
            <a:off x="1714500" y="5786438"/>
            <a:ext cx="2881313" cy="587375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2"/>
                </a:solidFill>
              </a:rPr>
              <a:t>къарар къабул эте</a:t>
            </a:r>
          </a:p>
        </p:txBody>
      </p:sp>
      <p:sp>
        <p:nvSpPr>
          <p:cNvPr id="6153" name="AutoShape 24"/>
          <p:cNvSpPr>
            <a:spLocks noChangeArrowheads="1"/>
          </p:cNvSpPr>
          <p:nvPr/>
        </p:nvSpPr>
        <p:spPr bwMode="auto">
          <a:xfrm>
            <a:off x="6357938" y="500063"/>
            <a:ext cx="2519362" cy="1027112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2"/>
                </a:solidFill>
              </a:rPr>
              <a:t>озь арекетине месулиет алып кете</a:t>
            </a:r>
          </a:p>
        </p:txBody>
      </p:sp>
      <p:sp>
        <p:nvSpPr>
          <p:cNvPr id="6154" name="AutoShape 25"/>
          <p:cNvSpPr>
            <a:spLocks noChangeArrowheads="1"/>
          </p:cNvSpPr>
          <p:nvPr/>
        </p:nvSpPr>
        <p:spPr bwMode="auto">
          <a:xfrm>
            <a:off x="6624638" y="1857375"/>
            <a:ext cx="2519362" cy="1027113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2"/>
                </a:solidFill>
              </a:rPr>
              <a:t>маневий къыймет дюньясыны биле </a:t>
            </a:r>
          </a:p>
        </p:txBody>
      </p:sp>
      <p:sp>
        <p:nvSpPr>
          <p:cNvPr id="6155" name="AutoShape 26"/>
          <p:cNvSpPr>
            <a:spLocks noChangeArrowheads="1"/>
          </p:cNvSpPr>
          <p:nvPr/>
        </p:nvSpPr>
        <p:spPr bwMode="auto">
          <a:xfrm>
            <a:off x="6624638" y="4143375"/>
            <a:ext cx="2519362" cy="587375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2"/>
                </a:solidFill>
              </a:rPr>
              <a:t>Озь интизамлы</a:t>
            </a:r>
          </a:p>
        </p:txBody>
      </p:sp>
      <p:sp>
        <p:nvSpPr>
          <p:cNvPr id="6156" name="AutoShape 27"/>
          <p:cNvSpPr>
            <a:spLocks noChangeArrowheads="1"/>
          </p:cNvSpPr>
          <p:nvPr/>
        </p:nvSpPr>
        <p:spPr bwMode="auto">
          <a:xfrm>
            <a:off x="0" y="4071938"/>
            <a:ext cx="2519363" cy="587375"/>
          </a:xfrm>
          <a:prstGeom prst="can">
            <a:avLst>
              <a:gd name="adj" fmla="val 25000"/>
            </a:avLst>
          </a:prstGeom>
          <a:gradFill rotWithShape="0">
            <a:gsLst>
              <a:gs pos="0">
                <a:srgbClr val="3366FF"/>
              </a:gs>
              <a:gs pos="50000">
                <a:srgbClr val="FFFFFF"/>
              </a:gs>
              <a:gs pos="100000">
                <a:srgbClr val="33CCFF"/>
              </a:gs>
            </a:gsLst>
            <a:lin ang="0" scaled="1"/>
          </a:gradFill>
          <a:ln w="3175">
            <a:solidFill>
              <a:schemeClr val="tx1"/>
            </a:solidFill>
            <a:round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uk-UA" b="1">
                <a:solidFill>
                  <a:schemeClr val="bg2"/>
                </a:solidFill>
              </a:rPr>
              <a:t>Озь анълавлы</a:t>
            </a:r>
            <a:endParaRPr lang="ru-RU" b="1">
              <a:solidFill>
                <a:schemeClr val="bg2"/>
              </a:solidFill>
            </a:endParaRPr>
          </a:p>
        </p:txBody>
      </p:sp>
      <p:sp>
        <p:nvSpPr>
          <p:cNvPr id="6157" name="AutoShape 30"/>
          <p:cNvSpPr>
            <a:spLocks noChangeArrowheads="1"/>
          </p:cNvSpPr>
          <p:nvPr/>
        </p:nvSpPr>
        <p:spPr bwMode="auto">
          <a:xfrm rot="2001618">
            <a:off x="6075363" y="1409700"/>
            <a:ext cx="381000" cy="644525"/>
          </a:xfrm>
          <a:prstGeom prst="downArrow">
            <a:avLst>
              <a:gd name="adj1" fmla="val 50000"/>
              <a:gd name="adj2" fmla="val 42292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8" name="AutoShape 31"/>
          <p:cNvSpPr>
            <a:spLocks noChangeArrowheads="1"/>
          </p:cNvSpPr>
          <p:nvPr/>
        </p:nvSpPr>
        <p:spPr bwMode="auto">
          <a:xfrm rot="-2219326">
            <a:off x="2963863" y="1400175"/>
            <a:ext cx="381000" cy="720725"/>
          </a:xfrm>
          <a:prstGeom prst="downArrow">
            <a:avLst>
              <a:gd name="adj1" fmla="val 50000"/>
              <a:gd name="adj2" fmla="val 47292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9" name="AutoShape 32"/>
          <p:cNvSpPr>
            <a:spLocks noChangeArrowheads="1"/>
          </p:cNvSpPr>
          <p:nvPr/>
        </p:nvSpPr>
        <p:spPr bwMode="auto">
          <a:xfrm rot="-4341003">
            <a:off x="2605882" y="2383631"/>
            <a:ext cx="381000" cy="649287"/>
          </a:xfrm>
          <a:prstGeom prst="downArrow">
            <a:avLst>
              <a:gd name="adj1" fmla="val 50000"/>
              <a:gd name="adj2" fmla="val 42604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0" name="AutoShape 33"/>
          <p:cNvSpPr>
            <a:spLocks noChangeArrowheads="1"/>
          </p:cNvSpPr>
          <p:nvPr/>
        </p:nvSpPr>
        <p:spPr bwMode="auto">
          <a:xfrm rot="3621676">
            <a:off x="6097588" y="2368550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1" name="AutoShape 34"/>
          <p:cNvSpPr>
            <a:spLocks noChangeArrowheads="1"/>
          </p:cNvSpPr>
          <p:nvPr/>
        </p:nvSpPr>
        <p:spPr bwMode="auto">
          <a:xfrm rot="-6506097">
            <a:off x="2659063" y="4044950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2" name="AutoShape 35"/>
          <p:cNvSpPr>
            <a:spLocks noChangeArrowheads="1"/>
          </p:cNvSpPr>
          <p:nvPr/>
        </p:nvSpPr>
        <p:spPr bwMode="auto">
          <a:xfrm rot="6688059">
            <a:off x="6092825" y="4056063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3" name="AutoShape 36"/>
          <p:cNvSpPr>
            <a:spLocks noChangeArrowheads="1"/>
          </p:cNvSpPr>
          <p:nvPr/>
        </p:nvSpPr>
        <p:spPr bwMode="auto">
          <a:xfrm rot="8763671">
            <a:off x="5924550" y="5126038"/>
            <a:ext cx="381000" cy="609600"/>
          </a:xfrm>
          <a:prstGeom prst="downArrow">
            <a:avLst>
              <a:gd name="adj1" fmla="val 50000"/>
              <a:gd name="adj2" fmla="val 40000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6164" name="AutoShape 37"/>
          <p:cNvSpPr>
            <a:spLocks noChangeArrowheads="1"/>
          </p:cNvSpPr>
          <p:nvPr/>
        </p:nvSpPr>
        <p:spPr bwMode="auto">
          <a:xfrm rot="-8519635">
            <a:off x="3027363" y="5045075"/>
            <a:ext cx="381000" cy="681038"/>
          </a:xfrm>
          <a:prstGeom prst="downArrow">
            <a:avLst>
              <a:gd name="adj1" fmla="val 50000"/>
              <a:gd name="adj2" fmla="val 44688"/>
            </a:avLst>
          </a:prstGeom>
          <a:gradFill rotWithShape="0">
            <a:gsLst>
              <a:gs pos="0">
                <a:srgbClr val="DCEBF5"/>
              </a:gs>
              <a:gs pos="8000">
                <a:srgbClr val="83A7C3"/>
              </a:gs>
              <a:gs pos="13000">
                <a:srgbClr val="768FB9"/>
              </a:gs>
              <a:gs pos="21001">
                <a:srgbClr val="83A7C3"/>
              </a:gs>
              <a:gs pos="52000">
                <a:srgbClr val="FFFFFF"/>
              </a:gs>
              <a:gs pos="56000">
                <a:srgbClr val="9C6563"/>
              </a:gs>
              <a:gs pos="58000">
                <a:srgbClr val="80302D"/>
              </a:gs>
              <a:gs pos="71001">
                <a:srgbClr val="C0524E"/>
              </a:gs>
              <a:gs pos="94000">
                <a:srgbClr val="EBDAD4"/>
              </a:gs>
              <a:gs pos="100000">
                <a:srgbClr val="55261C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006600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pic>
        <p:nvPicPr>
          <p:cNvPr id="6165" name="Picture 38" descr="MCj04107870000[1]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4929188"/>
            <a:ext cx="1728788" cy="1274762"/>
          </a:xfrm>
          <a:noFill/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85750"/>
            <a:ext cx="4038600" cy="62150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2600" smtClean="0">
                <a:solidFill>
                  <a:srgbClr val="002060"/>
                </a:solidFill>
              </a:rPr>
              <a:t>Ананевий парадигма</a:t>
            </a:r>
          </a:p>
          <a:p>
            <a:pPr algn="ctr">
              <a:buFontTx/>
              <a:buNone/>
            </a:pPr>
            <a:endParaRPr lang="uk-UA" sz="2600" smtClean="0"/>
          </a:p>
          <a:p>
            <a:pPr algn="ctr">
              <a:buFontTx/>
              <a:buNone/>
            </a:pPr>
            <a:endParaRPr lang="uk-UA" sz="2600" smtClean="0"/>
          </a:p>
          <a:p>
            <a:pPr algn="ctr">
              <a:buFontTx/>
              <a:buNone/>
            </a:pPr>
            <a:endParaRPr lang="uk-UA" sz="2600" smtClean="0"/>
          </a:p>
          <a:p>
            <a:pPr algn="ctr">
              <a:buFontTx/>
              <a:buNone/>
            </a:pPr>
            <a:endParaRPr lang="uk-UA" sz="2600" smtClean="0"/>
          </a:p>
          <a:p>
            <a:pPr algn="ctr">
              <a:buFontTx/>
              <a:buNone/>
            </a:pPr>
            <a:endParaRPr lang="uk-UA" sz="2600" smtClean="0"/>
          </a:p>
          <a:p>
            <a:pPr algn="ctr">
              <a:buFontTx/>
              <a:buNone/>
            </a:pPr>
            <a:endParaRPr lang="uk-UA" sz="2600" smtClean="0"/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Талебе</a:t>
            </a:r>
            <a:r>
              <a:rPr lang="uk-UA" sz="2000" b="1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uk-UA" sz="2000" smtClean="0">
                <a:latin typeface="Monotype Corsiva" pitchFamily="66" charset="0"/>
              </a:rPr>
              <a:t> 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– окъутувнынъ объекти</a:t>
            </a:r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Окъутувнынъ кетишаты 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– чокъ   къаиделерни, терминлерни материалны эзберлемек</a:t>
            </a:r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Окъув 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– даима афизанынъ, тасавурнынъ  темрини</a:t>
            </a:r>
          </a:p>
        </p:txBody>
      </p:sp>
      <p:sp>
        <p:nvSpPr>
          <p:cNvPr id="7171" name="Содержимое 4"/>
          <p:cNvSpPr>
            <a:spLocks noGrp="1"/>
          </p:cNvSpPr>
          <p:nvPr>
            <p:ph sz="half" idx="2"/>
          </p:nvPr>
        </p:nvSpPr>
        <p:spPr>
          <a:xfrm>
            <a:off x="4572000" y="285750"/>
            <a:ext cx="4038600" cy="6357938"/>
          </a:xfrm>
        </p:spPr>
        <p:txBody>
          <a:bodyPr/>
          <a:lstStyle/>
          <a:p>
            <a:pPr>
              <a:buFontTx/>
              <a:buNone/>
            </a:pPr>
            <a:r>
              <a:rPr lang="ru-RU" smtClean="0">
                <a:solidFill>
                  <a:srgbClr val="002060"/>
                </a:solidFill>
              </a:rPr>
              <a:t>Земаневий парадигма</a:t>
            </a:r>
          </a:p>
          <a:p>
            <a:pPr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ru-RU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uk-UA" sz="2000" b="1" smtClean="0">
              <a:solidFill>
                <a:srgbClr val="FF0000"/>
              </a:solidFill>
              <a:latin typeface="Monotype Corsiva" pitchFamily="66" charset="0"/>
            </a:endParaRPr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Талебе</a:t>
            </a:r>
            <a:r>
              <a:rPr lang="uk-UA" sz="2000" b="1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uk-UA" sz="2000" smtClean="0">
                <a:latin typeface="Monotype Corsiva" pitchFamily="66" charset="0"/>
              </a:rPr>
              <a:t> 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– окъутувнынъ объекти</a:t>
            </a:r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Окъутувнынъ кетишаты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: талебе озю бильгилерни тапа, ала</a:t>
            </a:r>
          </a:p>
          <a:p>
            <a:pPr>
              <a:buFontTx/>
              <a:buNone/>
            </a:pPr>
            <a:r>
              <a:rPr lang="uk-UA" sz="2000" b="1" smtClean="0">
                <a:solidFill>
                  <a:srgbClr val="002060"/>
                </a:solidFill>
                <a:latin typeface="Monotype Corsiva" pitchFamily="66" charset="0"/>
              </a:rPr>
              <a:t>Талебе</a:t>
            </a:r>
            <a:r>
              <a:rPr lang="uk-UA" sz="2000" smtClean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uk-UA" sz="2000" smtClean="0">
                <a:solidFill>
                  <a:schemeClr val="bg2"/>
                </a:solidFill>
                <a:latin typeface="Monotype Corsiva" pitchFamily="66" charset="0"/>
              </a:rPr>
              <a:t>бильгилернинъ джемисинини дегиль де , бильгилернинъ системасыны къазана</a:t>
            </a:r>
            <a:endParaRPr lang="ru-RU" sz="2000" smtClean="0">
              <a:solidFill>
                <a:schemeClr val="bg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43000" y="1285875"/>
            <a:ext cx="2071688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Бильгилер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43000" y="2000250"/>
            <a:ext cx="2071688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Оджа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43000" y="2714625"/>
            <a:ext cx="2071688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Талебе</a:t>
            </a:r>
            <a:endParaRPr lang="ru-RU" dirty="0"/>
          </a:p>
        </p:txBody>
      </p:sp>
      <p:cxnSp>
        <p:nvCxnSpPr>
          <p:cNvPr id="10" name="Прямая со стрелкой 9"/>
          <p:cNvCxnSpPr>
            <a:stCxn id="6" idx="2"/>
            <a:endCxn id="7" idx="0"/>
          </p:cNvCxnSpPr>
          <p:nvPr/>
        </p:nvCxnSpPr>
        <p:spPr>
          <a:xfrm rot="5400000">
            <a:off x="2000250" y="1820863"/>
            <a:ext cx="357187" cy="1588"/>
          </a:xfrm>
          <a:prstGeom prst="straightConnector1">
            <a:avLst/>
          </a:prstGeom>
          <a:ln w="9525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7" idx="2"/>
            <a:endCxn id="8" idx="0"/>
          </p:cNvCxnSpPr>
          <p:nvPr/>
        </p:nvCxnSpPr>
        <p:spPr>
          <a:xfrm rot="5400000">
            <a:off x="2000250" y="2535238"/>
            <a:ext cx="357187" cy="1588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715125" y="2000250"/>
            <a:ext cx="2071688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Бильгилер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29125" y="1285875"/>
            <a:ext cx="2071688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Оджа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00563" y="2714625"/>
            <a:ext cx="2071687" cy="35718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Талебе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10800000">
            <a:off x="5500688" y="1643063"/>
            <a:ext cx="1143000" cy="500062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5" idx="0"/>
          </p:cNvCxnSpPr>
          <p:nvPr/>
        </p:nvCxnSpPr>
        <p:spPr>
          <a:xfrm rot="10800000" flipV="1">
            <a:off x="5537200" y="2143125"/>
            <a:ext cx="1106488" cy="571500"/>
          </a:xfrm>
          <a:prstGeom prst="straightConnector1">
            <a:avLst/>
          </a:prstGeom>
          <a:ln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4" idx="2"/>
          </p:cNvCxnSpPr>
          <p:nvPr/>
        </p:nvCxnSpPr>
        <p:spPr>
          <a:xfrm rot="16200000" flipH="1">
            <a:off x="4947445" y="2161381"/>
            <a:ext cx="1071562" cy="34925"/>
          </a:xfrm>
          <a:prstGeom prst="straightConnector1">
            <a:avLst/>
          </a:prstGeom>
          <a:ln>
            <a:solidFill>
              <a:schemeClr val="bg2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50" y="2786063"/>
            <a:ext cx="8229600" cy="1143000"/>
          </a:xfrm>
        </p:spPr>
        <p:txBody>
          <a:bodyPr/>
          <a:lstStyle/>
          <a:p>
            <a:r>
              <a:rPr lang="ru-RU" sz="3600" smtClean="0">
                <a:solidFill>
                  <a:srgbClr val="002060"/>
                </a:solidFill>
                <a:latin typeface="Arial Black" pitchFamily="34" charset="0"/>
              </a:rPr>
              <a:t>Къуллангъан технологияларым:</a:t>
            </a:r>
          </a:p>
        </p:txBody>
      </p:sp>
      <p:sp>
        <p:nvSpPr>
          <p:cNvPr id="8195" name="Текст 3"/>
          <p:cNvSpPr>
            <a:spLocks noGrp="1"/>
          </p:cNvSpPr>
          <p:nvPr>
            <p:ph type="body" idx="1"/>
          </p:nvPr>
        </p:nvSpPr>
        <p:spPr>
          <a:xfrm>
            <a:off x="357188" y="714375"/>
            <a:ext cx="8286750" cy="639763"/>
          </a:xfrm>
        </p:spPr>
        <p:txBody>
          <a:bodyPr/>
          <a:lstStyle/>
          <a:p>
            <a:endParaRPr lang="uk-UA" sz="3600" smtClean="0">
              <a:solidFill>
                <a:srgbClr val="002060"/>
              </a:solidFill>
              <a:latin typeface="Arial Black" pitchFamily="34" charset="0"/>
            </a:endParaRPr>
          </a:p>
          <a:p>
            <a:pPr algn="ctr"/>
            <a:r>
              <a:rPr lang="uk-UA" sz="3600" smtClean="0">
                <a:solidFill>
                  <a:srgbClr val="002060"/>
                </a:solidFill>
                <a:latin typeface="Arial Black" pitchFamily="34" charset="0"/>
              </a:rPr>
              <a:t>Чалышкъан </a:t>
            </a:r>
          </a:p>
          <a:p>
            <a:pPr algn="ctr"/>
            <a:r>
              <a:rPr lang="uk-UA" sz="3600" smtClean="0">
                <a:solidFill>
                  <a:srgbClr val="002060"/>
                </a:solidFill>
                <a:latin typeface="Arial Black" pitchFamily="34" charset="0"/>
              </a:rPr>
              <a:t>меселелерим:</a:t>
            </a:r>
            <a:endParaRPr lang="ru-RU" sz="3600" smtClean="0"/>
          </a:p>
        </p:txBody>
      </p:sp>
      <p:sp>
        <p:nvSpPr>
          <p:cNvPr id="8196" name="Содержимое 2"/>
          <p:cNvSpPr>
            <a:spLocks noGrp="1"/>
          </p:cNvSpPr>
          <p:nvPr>
            <p:ph sz="half" idx="2"/>
          </p:nvPr>
        </p:nvSpPr>
        <p:spPr>
          <a:xfrm>
            <a:off x="571500" y="4286250"/>
            <a:ext cx="7858125" cy="2214563"/>
          </a:xfrm>
        </p:spPr>
        <p:txBody>
          <a:bodyPr/>
          <a:lstStyle/>
          <a:p>
            <a:r>
              <a:rPr lang="ru-RU" sz="2800" smtClean="0">
                <a:latin typeface="Monotype Corsiva" pitchFamily="66" charset="0"/>
              </a:rPr>
              <a:t>шахсиетке ёллангъан окъутув;</a:t>
            </a:r>
          </a:p>
          <a:p>
            <a:r>
              <a:rPr lang="ru-RU" sz="2800" smtClean="0">
                <a:latin typeface="Monotype Corsiva" pitchFamily="66" charset="0"/>
              </a:rPr>
              <a:t>оюн;</a:t>
            </a:r>
          </a:p>
          <a:p>
            <a:r>
              <a:rPr lang="ru-RU" sz="2800" smtClean="0">
                <a:latin typeface="Monotype Corsiva" pitchFamily="66" charset="0"/>
              </a:rPr>
              <a:t>интерактив;</a:t>
            </a:r>
          </a:p>
          <a:p>
            <a:r>
              <a:rPr lang="ru-RU" sz="2800" smtClean="0">
                <a:latin typeface="Monotype Corsiva" pitchFamily="66" charset="0"/>
              </a:rPr>
              <a:t>информацион;</a:t>
            </a:r>
          </a:p>
          <a:p>
            <a:endParaRPr lang="ru-RU" smtClean="0"/>
          </a:p>
          <a:p>
            <a:endParaRPr lang="ru-RU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214313" y="1357313"/>
            <a:ext cx="8572500" cy="164306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Талебелернинъ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иджадий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къабилиетининъ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инкишафы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.</a:t>
            </a:r>
          </a:p>
          <a:p>
            <a:pPr>
              <a:lnSpc>
                <a:spcPct val="90000"/>
              </a:lnSpc>
              <a:defRPr/>
            </a:pPr>
            <a:endParaRPr lang="uk-UA" sz="2800" dirty="0">
              <a:solidFill>
                <a:srgbClr val="0070C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Monotype Corsiva" pitchFamily="66" charset="0"/>
            </a:endParaRPr>
          </a:p>
          <a:p>
            <a:pPr>
              <a:lnSpc>
                <a:spcPct val="90000"/>
              </a:lnSpc>
              <a:defRPr/>
            </a:pP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Къырымтатар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тили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ве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эдебияты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дерслеринде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интерактив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технологияларнынъ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 </a:t>
            </a:r>
            <a:r>
              <a:rPr lang="uk-UA" sz="2800" dirty="0" err="1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къулланувы</a:t>
            </a:r>
            <a:r>
              <a:rPr lang="uk-UA" sz="2800" dirty="0">
                <a:solidFill>
                  <a:prstClr val="white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Monotype Corsiva" pitchFamily="66" charset="0"/>
              </a:rPr>
              <a:t>.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smtClean="0"/>
              <a:t>Къар топачы</a:t>
            </a:r>
          </a:p>
          <a:p>
            <a:r>
              <a:rPr lang="ru-RU" sz="2000" smtClean="0"/>
              <a:t>Аквариум</a:t>
            </a:r>
          </a:p>
          <a:p>
            <a:r>
              <a:rPr lang="ru-RU" sz="2000" smtClean="0"/>
              <a:t>Браун арекети</a:t>
            </a:r>
          </a:p>
          <a:p>
            <a:r>
              <a:rPr lang="ru-RU" sz="2000" smtClean="0"/>
              <a:t>Къарар тереги</a:t>
            </a:r>
          </a:p>
          <a:p>
            <a:r>
              <a:rPr lang="ru-RU" sz="2000" smtClean="0"/>
              <a:t>Нокътаий назар ал</a:t>
            </a:r>
          </a:p>
          <a:p>
            <a:pPr>
              <a:buFontTx/>
              <a:buNone/>
            </a:pPr>
            <a:endParaRPr lang="ru-RU" smtClean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785813" y="214313"/>
            <a:ext cx="7858125" cy="142875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err="1">
                <a:solidFill>
                  <a:srgbClr val="002060"/>
                </a:solidFill>
              </a:rPr>
              <a:t>Интерактив</a:t>
            </a:r>
            <a:r>
              <a:rPr lang="ru-RU" sz="4000" b="1" dirty="0">
                <a:solidFill>
                  <a:srgbClr val="002060"/>
                </a:solidFill>
              </a:rPr>
              <a:t> </a:t>
            </a:r>
            <a:r>
              <a:rPr lang="ru-RU" sz="4000" b="1" dirty="0" err="1">
                <a:solidFill>
                  <a:srgbClr val="002060"/>
                </a:solidFill>
              </a:rPr>
              <a:t>технологиялар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9220" name="Рисунок 4" descr="IMG_118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00188"/>
            <a:ext cx="4000500" cy="273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Рисунок 6" descr="IMG_118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173538"/>
            <a:ext cx="4071938" cy="268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3749675"/>
            <a:ext cx="45720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600" b="1">
                <a:solidFill>
                  <a:schemeClr val="bg2"/>
                </a:solidFill>
                <a:cs typeface="Times New Roman" pitchFamily="18" charset="0"/>
              </a:rPr>
              <a:t>     Окъутувда интерактив модельни къулланувы аят вазиетини лейхалавыны, оюннен файдаланувыны, проблемлерни бераберликте чезювини назарда тута.</a:t>
            </a:r>
            <a:endParaRPr lang="ru-RU" sz="1600" b="1">
              <a:solidFill>
                <a:schemeClr val="bg2"/>
              </a:solidFill>
            </a:endParaRPr>
          </a:p>
          <a:p>
            <a:pPr algn="just" eaLnBrk="0" hangingPunct="0"/>
            <a:r>
              <a:rPr lang="ru-RU" sz="1600" b="1">
                <a:solidFill>
                  <a:schemeClr val="bg2"/>
                </a:solidFill>
                <a:cs typeface="Times New Roman" pitchFamily="18" charset="0"/>
              </a:rPr>
              <a:t>Бир де бир иштиракчининъ буюклигини, я да бир де бир мефкюренинъ буюклигини истисна эте. Талебеге инсаний, демократик янашмагъа огрете. Бойле тешкилятында талебенинъ коллектив, бир - бирини толдургъан, бир биринен амелият эткен окъув процессинде иштирак  этмегени мумкюн дегиль…</a:t>
            </a:r>
            <a:endParaRPr lang="ru-RU" sz="1600" b="1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400" smtClean="0"/>
              <a:t>Инновацион окъутув шекиллери</a:t>
            </a:r>
            <a:br>
              <a:rPr lang="ru-RU" sz="2400" smtClean="0"/>
            </a:br>
            <a:r>
              <a:rPr lang="ru-RU" sz="2400" smtClean="0"/>
              <a:t/>
            </a:r>
            <a:br>
              <a:rPr lang="ru-RU" sz="2400" smtClean="0"/>
            </a:br>
            <a:r>
              <a:rPr lang="ru-RU" sz="2000" smtClean="0"/>
              <a:t>Къырымтатар  тиль ве  эдебиятны  огренювде  инновацион усуллары  талебелерге  бильги  берюв  ёлларыны косьтере ве  мевзуны енгиль менимсемеге</a:t>
            </a:r>
            <a:br>
              <a:rPr lang="ru-RU" sz="2000" smtClean="0"/>
            </a:br>
            <a:r>
              <a:rPr lang="ru-RU" sz="2000" smtClean="0"/>
              <a:t> имкян  догъура. </a:t>
            </a:r>
          </a:p>
        </p:txBody>
      </p:sp>
      <p:graphicFrame>
        <p:nvGraphicFramePr>
          <p:cNvPr id="1026" name="Organization Chart 4"/>
          <p:cNvGraphicFramePr>
            <a:graphicFrameLocks/>
          </p:cNvGraphicFramePr>
          <p:nvPr>
            <p:ph type="dgm" idx="1"/>
          </p:nvPr>
        </p:nvGraphicFramePr>
        <p:xfrm>
          <a:off x="827088" y="1916113"/>
          <a:ext cx="8007350" cy="41910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  <p:pic>
        <p:nvPicPr>
          <p:cNvPr id="1040" name="Picture 1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16688" y="3860800"/>
            <a:ext cx="1874837" cy="263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оризонтальный свиток 3"/>
          <p:cNvSpPr/>
          <p:nvPr/>
        </p:nvSpPr>
        <p:spPr>
          <a:xfrm>
            <a:off x="692150" y="307975"/>
            <a:ext cx="8001000" cy="1214438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002060"/>
                </a:solidFill>
              </a:rPr>
              <a:t>Информацион</a:t>
            </a: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err="1">
                <a:solidFill>
                  <a:srgbClr val="002060"/>
                </a:solidFill>
              </a:rPr>
              <a:t>технологиялар</a:t>
            </a:r>
            <a:endParaRPr lang="ru-RU" sz="4000" dirty="0">
              <a:solidFill>
                <a:srgbClr val="002060"/>
              </a:solidFill>
            </a:endParaRPr>
          </a:p>
        </p:txBody>
      </p:sp>
      <p:pic>
        <p:nvPicPr>
          <p:cNvPr id="9219" name="Рисунок 5" descr="3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1714500"/>
            <a:ext cx="24765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5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313" y="1714500"/>
            <a:ext cx="2676525" cy="1704975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 descr="default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4214818"/>
            <a:ext cx="2447925" cy="1866900"/>
          </a:xfrm>
          <a:prstGeom prst="rect">
            <a:avLst/>
          </a:prstGeom>
          <a:solidFill>
            <a:schemeClr val="bg2"/>
          </a:solidFill>
          <a:ln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</p:pic>
      <p:pic>
        <p:nvPicPr>
          <p:cNvPr id="11" name="Рисунок 10" descr="images4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05650" y="4071938"/>
            <a:ext cx="2038350" cy="2238375"/>
          </a:xfrm>
          <a:prstGeom prst="rect">
            <a:avLst/>
          </a:prstGeom>
          <a:gradFill>
            <a:gsLst>
              <a:gs pos="0">
                <a:schemeClr val="bg2"/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2857500" y="3929063"/>
            <a:ext cx="414337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600">
                <a:solidFill>
                  <a:schemeClr val="bg2"/>
                </a:solidFill>
                <a:cs typeface="Times New Roman" pitchFamily="18" charset="0"/>
              </a:rPr>
              <a:t>      Информацион технологиясыны дерслерни тек земаневий дегильде, баланынъ акъылында къалмасыны, хатырасыны фааль суретте инкишаф этмесини козьде тута…</a:t>
            </a:r>
            <a:endParaRPr lang="ru-RU" sz="16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utoUpdateAnimBg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Fresh">
      <a:dk1>
        <a:sysClr val="windowText" lastClr="000000"/>
      </a:dk1>
      <a:lt1>
        <a:sysClr val="window" lastClr="FFFFFF"/>
      </a:lt1>
      <a:dk2>
        <a:srgbClr val="89C540"/>
      </a:dk2>
      <a:lt2>
        <a:srgbClr val="F0E5B6"/>
      </a:lt2>
      <a:accent1>
        <a:srgbClr val="3B4F18"/>
      </a:accent1>
      <a:accent2>
        <a:srgbClr val="CCC834"/>
      </a:accent2>
      <a:accent3>
        <a:srgbClr val="F49AE1"/>
      </a:accent3>
      <a:accent4>
        <a:srgbClr val="2AC9DE"/>
      </a:accent4>
      <a:accent5>
        <a:srgbClr val="927B74"/>
      </a:accent5>
      <a:accent6>
        <a:srgbClr val="769F11"/>
      </a:accent6>
      <a:hlink>
        <a:srgbClr val="0A6A21"/>
      </a:hlink>
      <a:folHlink>
        <a:srgbClr val="406EA5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Silk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20000"/>
                <a:satMod val="250000"/>
              </a:schemeClr>
            </a:gs>
            <a:gs pos="30000">
              <a:schemeClr val="phClr">
                <a:tint val="60000"/>
                <a:satMod val="250000"/>
              </a:schemeClr>
            </a:gs>
            <a:gs pos="50000">
              <a:schemeClr val="phClr">
                <a:tint val="57000"/>
                <a:satMod val="250000"/>
              </a:schemeClr>
            </a:gs>
            <a:gs pos="100000">
              <a:schemeClr val="phClr">
                <a:tint val="28000"/>
                <a:satMod val="250000"/>
              </a:schemeClr>
            </a:gs>
          </a:gsLst>
          <a:lin ang="7000000" scaled="1"/>
        </a:gradFill>
        <a:gradFill rotWithShape="1">
          <a:gsLst>
            <a:gs pos="0">
              <a:schemeClr val="phClr">
                <a:shade val="80000"/>
                <a:satMod val="200000"/>
              </a:schemeClr>
            </a:gs>
            <a:gs pos="30000">
              <a:schemeClr val="phClr">
                <a:shade val="20000"/>
                <a:satMod val="250000"/>
              </a:schemeClr>
            </a:gs>
            <a:gs pos="50000">
              <a:schemeClr val="phClr">
                <a:shade val="23000"/>
                <a:satMod val="250000"/>
              </a:schemeClr>
            </a:gs>
            <a:gs pos="60000">
              <a:schemeClr val="phClr">
                <a:shade val="29000"/>
                <a:satMod val="230000"/>
              </a:schemeClr>
            </a:gs>
            <a:gs pos="100000">
              <a:schemeClr val="phClr">
                <a:shade val="70000"/>
                <a:satMod val="200000"/>
              </a:schemeClr>
            </a:gs>
          </a:gsLst>
          <a:lin ang="7000000" scaled="1"/>
        </a:gradFill>
      </a:fillStyleLst>
      <a:lnStyleLst>
        <a:ln w="12700" cap="sq" cmpd="sng" algn="ctr">
          <a:solidFill>
            <a:schemeClr val="phClr"/>
          </a:solidFill>
          <a:prstDash val="solid"/>
        </a:ln>
        <a:ln w="25400" cap="sq" cmpd="sng" algn="ctr">
          <a:solidFill>
            <a:schemeClr val="phClr"/>
          </a:solidFill>
          <a:prstDash val="solid"/>
        </a:ln>
        <a:ln w="31750" cap="sq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27000" h="127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63500" dist="50800" dir="5400000" algn="tl">
              <a:srgbClr val="000000">
                <a:alpha val="35294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0"/>
            </a:lightRig>
          </a:scene3d>
          <a:sp3d>
            <a:bevelT w="152400" h="3810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1108</TotalTime>
  <Words>585</Words>
  <Application>Microsoft Office PowerPoint</Application>
  <PresentationFormat>Экран (4:3)</PresentationFormat>
  <Paragraphs>149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Monotype Corsiva</vt:lpstr>
      <vt:lpstr>Times New Roman</vt:lpstr>
      <vt:lpstr>Оформление по умолчанию</vt:lpstr>
      <vt:lpstr> </vt:lpstr>
      <vt:lpstr>Слайд 2</vt:lpstr>
      <vt:lpstr>Земаневий талебе талап эте:</vt:lpstr>
      <vt:lpstr>Слайд 4</vt:lpstr>
      <vt:lpstr>Слайд 5</vt:lpstr>
      <vt:lpstr>Къуллангъан технологияларым:</vt:lpstr>
      <vt:lpstr>Слайд 7</vt:lpstr>
      <vt:lpstr>Инновацион окъутув шекиллери  Къырымтатар  тиль ве  эдебиятны  огренювде  инновацион усуллары  талебелерге  бильги  берюв  ёлларыны косьтере ве  мевзуны енгиль менимсемеге  имкян  догъура. </vt:lpstr>
      <vt:lpstr>Слайд 9</vt:lpstr>
      <vt:lpstr>                   </vt:lpstr>
      <vt:lpstr>Оюн технология</vt:lpstr>
      <vt:lpstr>        Группаларда чалышув</vt:lpstr>
      <vt:lpstr>Кичик группаларда чалышув</vt:lpstr>
      <vt:lpstr>Чифт группаларнынъ  болювининъ  вариантлары ве чалышувы</vt:lpstr>
      <vt:lpstr>Иджадий ишлер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Рома</dc:creator>
  <cp:lastModifiedBy>user</cp:lastModifiedBy>
  <cp:revision>114</cp:revision>
  <dcterms:created xsi:type="dcterms:W3CDTF">2009-11-21T21:00:01Z</dcterms:created>
  <dcterms:modified xsi:type="dcterms:W3CDTF">2017-10-23T16:51:06Z</dcterms:modified>
</cp:coreProperties>
</file>