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9" r:id="rId3"/>
    <p:sldId id="256" r:id="rId4"/>
    <p:sldId id="257" r:id="rId5"/>
    <p:sldId id="258" r:id="rId6"/>
    <p:sldId id="259" r:id="rId7"/>
    <p:sldId id="260" r:id="rId8"/>
    <p:sldId id="264" r:id="rId9"/>
    <p:sldId id="272" r:id="rId10"/>
    <p:sldId id="274" r:id="rId11"/>
    <p:sldId id="262" r:id="rId12"/>
    <p:sldId id="27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21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30.08.2017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30.08.2017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30.08.2017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30.08.2017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30.08.2017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30.08.2017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30.08.2017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30.08.2017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30.08.2017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30.08.2017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30.08.2017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30.08.2017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hyperlink" Target="https://en.wikipedia.org/wiki/Phrase" TargetMode="External"/><Relationship Id="rId7" Type="http://schemas.openxmlformats.org/officeDocument/2006/relationships/hyperlink" Target="https://en.wikipedia.org/wiki/Literal_and_figurative_language" TargetMode="External"/><Relationship Id="rId2" Type="http://schemas.openxmlformats.org/officeDocument/2006/relationships/hyperlink" Target="https://en.wikipedia.org/wiki/Latin_languag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Meaning_(linguistic)" TargetMode="External"/><Relationship Id="rId5" Type="http://schemas.openxmlformats.org/officeDocument/2006/relationships/hyperlink" Target="https://en.wikipedia.org/wiki/Figurative_language" TargetMode="External"/><Relationship Id="rId10" Type="http://schemas.openxmlformats.org/officeDocument/2006/relationships/image" Target="../media/image3.png"/><Relationship Id="rId4" Type="http://schemas.openxmlformats.org/officeDocument/2006/relationships/hyperlink" Target="https://en.wikipedia.org/wiki/Fixed_expression" TargetMode="External"/><Relationship Id="rId9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jpeg"/><Relationship Id="rId11" Type="http://schemas.openxmlformats.org/officeDocument/2006/relationships/image" Target="../media/image29.jpeg"/><Relationship Id="rId5" Type="http://schemas.openxmlformats.org/officeDocument/2006/relationships/image" Target="../media/image23.jpeg"/><Relationship Id="rId10" Type="http://schemas.openxmlformats.org/officeDocument/2006/relationships/image" Target="../media/image28.jpeg"/><Relationship Id="rId4" Type="http://schemas.openxmlformats.org/officeDocument/2006/relationships/image" Target="../media/image22.jpeg"/><Relationship Id="rId9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638999"/>
            <a:ext cx="90636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omic Sans MS" pitchFamily="66" charset="0"/>
              </a:rPr>
              <a:t>An </a:t>
            </a:r>
            <a:r>
              <a:rPr lang="en-US" sz="2400" b="1" dirty="0">
                <a:solidFill>
                  <a:srgbClr val="FF0000"/>
                </a:solidFill>
                <a:latin typeface="Comic Sans MS" pitchFamily="66" charset="0"/>
              </a:rPr>
              <a:t>idiom</a:t>
            </a:r>
            <a:r>
              <a:rPr lang="en-US" sz="2400" dirty="0">
                <a:latin typeface="Comic Sans MS" pitchFamily="66" charset="0"/>
              </a:rPr>
              <a:t> (</a:t>
            </a:r>
            <a:r>
              <a:rPr lang="en-US" sz="2400" dirty="0">
                <a:latin typeface="Comic Sans MS" pitchFamily="66" charset="0"/>
                <a:hlinkClick r:id="rId2" tooltip="Latin language"/>
              </a:rPr>
              <a:t>Latin</a:t>
            </a:r>
            <a:r>
              <a:rPr lang="en-US" sz="2400" dirty="0">
                <a:latin typeface="Comic Sans MS" pitchFamily="66" charset="0"/>
              </a:rPr>
              <a:t>: </a:t>
            </a:r>
            <a:r>
              <a:rPr lang="en-US" sz="2400" i="1" dirty="0">
                <a:latin typeface="Comic Sans MS" pitchFamily="66" charset="0"/>
              </a:rPr>
              <a:t>idiomī</a:t>
            </a:r>
            <a:r>
              <a:rPr lang="en-US" sz="2400" dirty="0" smtClean="0">
                <a:latin typeface="Comic Sans MS" pitchFamily="66" charset="0"/>
              </a:rPr>
              <a:t>,</a:t>
            </a:r>
            <a:r>
              <a:rPr lang="ru-RU" sz="2400" dirty="0" smtClean="0">
                <a:latin typeface="Comic Sans MS" pitchFamily="66" charset="0"/>
              </a:rPr>
              <a:t>)</a:t>
            </a:r>
            <a:r>
              <a:rPr lang="en-US" sz="2400" dirty="0" smtClean="0">
                <a:latin typeface="Comic Sans MS" pitchFamily="66" charset="0"/>
              </a:rPr>
              <a:t>, is </a:t>
            </a:r>
            <a:r>
              <a:rPr lang="en-US" sz="2400" dirty="0">
                <a:latin typeface="Comic Sans MS" pitchFamily="66" charset="0"/>
              </a:rPr>
              <a:t>a </a:t>
            </a:r>
            <a:r>
              <a:rPr lang="en-US" sz="2400" dirty="0">
                <a:latin typeface="Comic Sans MS" pitchFamily="66" charset="0"/>
                <a:hlinkClick r:id="rId3" tooltip="Phrase"/>
              </a:rPr>
              <a:t>phrase</a:t>
            </a:r>
            <a:r>
              <a:rPr lang="en-US" sz="2400" dirty="0">
                <a:latin typeface="Comic Sans MS" pitchFamily="66" charset="0"/>
              </a:rPr>
              <a:t> or a </a:t>
            </a:r>
            <a:r>
              <a:rPr lang="en-US" sz="2400" dirty="0">
                <a:latin typeface="Comic Sans MS" pitchFamily="66" charset="0"/>
                <a:hlinkClick r:id="rId4" tooltip="Fixed expression"/>
              </a:rPr>
              <a:t>fixed expression</a:t>
            </a:r>
            <a:r>
              <a:rPr lang="en-US" sz="2400" dirty="0">
                <a:latin typeface="Comic Sans MS" pitchFamily="66" charset="0"/>
              </a:rPr>
              <a:t> that has a </a:t>
            </a:r>
            <a:r>
              <a:rPr lang="en-US" sz="2400" dirty="0">
                <a:latin typeface="Comic Sans MS" pitchFamily="66" charset="0"/>
                <a:hlinkClick r:id="rId5" tooltip="Figurative language"/>
              </a:rPr>
              <a:t>figurative</a:t>
            </a:r>
            <a:r>
              <a:rPr lang="en-US" sz="2400" dirty="0">
                <a:latin typeface="Comic Sans MS" pitchFamily="66" charset="0"/>
              </a:rPr>
              <a:t>, or sometimes literal, </a:t>
            </a:r>
            <a:r>
              <a:rPr lang="en-US" sz="2400" dirty="0">
                <a:latin typeface="Comic Sans MS" pitchFamily="66" charset="0"/>
                <a:hlinkClick r:id="rId6" tooltip="Meaning (linguistic)"/>
              </a:rPr>
              <a:t>meaning</a:t>
            </a:r>
            <a:r>
              <a:rPr lang="en-US" sz="2400" dirty="0">
                <a:latin typeface="Comic Sans MS" pitchFamily="66" charset="0"/>
              </a:rPr>
              <a:t>. A</a:t>
            </a:r>
            <a:r>
              <a:rPr lang="en-US" sz="2400" dirty="0" smtClean="0">
                <a:latin typeface="Comic Sans MS" pitchFamily="66" charset="0"/>
              </a:rPr>
              <a:t>n </a:t>
            </a:r>
            <a:r>
              <a:rPr lang="en-US" sz="2400" dirty="0">
                <a:latin typeface="Comic Sans MS" pitchFamily="66" charset="0"/>
              </a:rPr>
              <a:t>idiom's figurative meaning is different from the </a:t>
            </a:r>
            <a:r>
              <a:rPr lang="en-US" sz="2400" dirty="0">
                <a:latin typeface="Comic Sans MS" pitchFamily="66" charset="0"/>
                <a:hlinkClick r:id="rId7" tooltip="Literal and figurative language"/>
              </a:rPr>
              <a:t>literal</a:t>
            </a:r>
            <a:r>
              <a:rPr lang="en-US" sz="2400" dirty="0">
                <a:latin typeface="Comic Sans MS" pitchFamily="66" charset="0"/>
              </a:rPr>
              <a:t> meaning.</a:t>
            </a:r>
            <a:endParaRPr lang="ru-RU" sz="2400" dirty="0">
              <a:latin typeface="Comic Sans MS" pitchFamily="66" charset="0"/>
            </a:endParaRPr>
          </a:p>
        </p:txBody>
      </p:sp>
      <p:pic>
        <p:nvPicPr>
          <p:cNvPr id="3074" name="Picture 2" descr="http://bigslide.ru/images/17/16280/960/img0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140968"/>
            <a:ext cx="3131840" cy="23488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3269168" y="3440232"/>
            <a:ext cx="5794496" cy="193899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Comic Sans MS" pitchFamily="66" charset="0"/>
                <a:cs typeface="Arial" pitchFamily="34" charset="0"/>
              </a:rPr>
              <a:t> PROVERBS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mic Sans MS" pitchFamily="66" charset="0"/>
                <a:cs typeface="Arial" pitchFamily="34" charset="0"/>
              </a:rPr>
              <a:t>&amp; </a:t>
            </a:r>
            <a:r>
              <a:rPr lang="en-US" sz="2400" dirty="0" smtClean="0">
                <a:solidFill>
                  <a:srgbClr val="00B0F0"/>
                </a:solidFill>
                <a:latin typeface="Comic Sans MS" pitchFamily="66" charset="0"/>
              </a:rPr>
              <a:t>SAYINGS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mic Sans MS" pitchFamily="66" charset="0"/>
                <a:cs typeface="Arial" pitchFamily="34" charset="0"/>
              </a:rPr>
              <a:t>are short statements of wisdom or advice that are transmitted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mic Sans MS" pitchFamily="66" charset="0"/>
                <a:cs typeface="Arial" pitchFamily="34" charset="0"/>
              </a:rPr>
              <a:t>(</a:t>
            </a:r>
            <a:r>
              <a:rPr lang="ru-RU" sz="2400" dirty="0"/>
              <a:t>передаваемый </a:t>
            </a:r>
            <a:r>
              <a:rPr lang="en-US" sz="2400" dirty="0" smtClean="0"/>
              <a:t>)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mic Sans MS" pitchFamily="66" charset="0"/>
                <a:cs typeface="Arial" pitchFamily="34" charset="0"/>
              </a:rPr>
              <a:t>from generation to generation and have passed into general use.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</a:rPr>
              <a:t> </a:t>
            </a:r>
          </a:p>
        </p:txBody>
      </p:sp>
      <p:sp>
        <p:nvSpPr>
          <p:cNvPr id="7" name="AutoShape 5" descr="https://im0-tub-ru.yandex.net/i?id=9cc91182165925142111a036027ce3e4&amp;n=33&amp;h=215&amp;w=27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9" name="AutoShape 10" descr="https://ds04.infourok.ru/uploads/ex/026e/0003abed-75842135/img48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4" y="51594"/>
            <a:ext cx="1836606" cy="1587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6" name="Picture 14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48264" y="48375"/>
            <a:ext cx="1878409" cy="1724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AutoShape 16" descr="https://allyslide.com/thumbs/ef874b580830ab97038a4b4a4652da30/img5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93593" y="5877272"/>
            <a:ext cx="86330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7030A0"/>
                </a:solidFill>
                <a:latin typeface="Comic Sans MS" pitchFamily="66" charset="0"/>
                <a:cs typeface="Arial" pitchFamily="34" charset="0"/>
              </a:rPr>
              <a:t>Quotation</a:t>
            </a:r>
            <a:r>
              <a:rPr lang="ru-RU" sz="2400" dirty="0">
                <a:solidFill>
                  <a:srgbClr val="333333"/>
                </a:solidFill>
                <a:latin typeface="Comic Sans MS" pitchFamily="66" charset="0"/>
                <a:cs typeface="Arial" pitchFamily="34" charset="0"/>
              </a:rPr>
              <a:t> is the repetition of someone else's statement or thoughts. 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34498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369386" y="332656"/>
            <a:ext cx="40474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haroni" panose="02010803020104030203" pitchFamily="2" charset="-79"/>
              </a:rPr>
              <a:t>Eat your words!</a:t>
            </a:r>
            <a:endParaRPr lang="ru-RU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  <a:cs typeface="Aharoni" panose="02010803020104030203" pitchFamily="2" charset="-79"/>
            </a:endParaRPr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1680" y="1052735"/>
            <a:ext cx="1286470" cy="855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419872" y="1218932"/>
            <a:ext cx="36348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Comic Sans MS" pitchFamily="66" charset="0"/>
              </a:rPr>
              <a:t>Идти на попятную</a:t>
            </a:r>
            <a:endParaRPr lang="ru-RU" sz="2800" dirty="0">
              <a:latin typeface="Comic Sans MS" pitchFamily="66" charset="0"/>
            </a:endParaRPr>
          </a:p>
        </p:txBody>
      </p:sp>
      <p:pic>
        <p:nvPicPr>
          <p:cNvPr id="7170" name="Picture 2" descr="http://voiceseducation.org/sites/default/files/images/eat_your_words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9712" y="2209850"/>
            <a:ext cx="4104456" cy="31741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165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1659" y="-22111"/>
            <a:ext cx="3995936" cy="777875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It`s a hot potato</a:t>
            </a:r>
            <a:endParaRPr lang="ru-RU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</p:txBody>
      </p:sp>
      <p:sp>
        <p:nvSpPr>
          <p:cNvPr id="4" name="AutoShape 2" descr="https://www.clipartsgram.com/image/676389097-toonvectors-11119-94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4687" y="902111"/>
            <a:ext cx="2751857" cy="2697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 descr="http://www.get-website-design.com/wp-content/uploads/2015/05/idioms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22421" y="184506"/>
            <a:ext cx="3970453" cy="25202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967640" y="264922"/>
            <a:ext cx="3888432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</a:rPr>
              <a:t>It`s 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</a:rPr>
              <a:t>a piece of cake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AutoShape 7" descr="https://livelearn.ca/wp-content/uploads/2016/04/food-idioms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7177" name="Picture 9" descr="http://www.good-cook.ru/i/big/d/a/da4ab0520d9455a406f73dd7db737406.gif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64406" y="4031462"/>
            <a:ext cx="2988736" cy="21345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5942810" y="3410871"/>
            <a:ext cx="2536659" cy="7778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Selling like hot</a:t>
            </a:r>
          </a:p>
          <a:p>
            <a:r>
              <a:rPr lang="en-US" sz="2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 cakes</a:t>
            </a:r>
            <a:endParaRPr lang="ru-RU" sz="24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</p:txBody>
      </p:sp>
      <p:pic>
        <p:nvPicPr>
          <p:cNvPr id="7181" name="Picture 13" descr="http://www.awbers.com/images/BiteMe/BadEgg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4687" y="3623845"/>
            <a:ext cx="2181567" cy="2569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987824" y="5421868"/>
            <a:ext cx="1728192" cy="40011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feel happy</a:t>
            </a:r>
            <a:endParaRPr lang="ru-RU" sz="2000" b="1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</p:txBody>
      </p:sp>
      <p:sp>
        <p:nvSpPr>
          <p:cNvPr id="8" name="AutoShape 15" descr="https://xioenglish.files.wordpress.com/2016/02/be-full-of-beans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7184" name="Picture 1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51313" y="3013461"/>
            <a:ext cx="3212539" cy="24726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926485" y="564649"/>
            <a:ext cx="3206327" cy="4001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</a:rPr>
              <a:t>This is a touchy subject</a:t>
            </a:r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omic Sans MS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1659" y="5704299"/>
            <a:ext cx="2804885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bad idea; the </a:t>
            </a:r>
            <a:r>
              <a:rPr lang="en-US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scammer; </a:t>
            </a:r>
            <a:r>
              <a:rPr lang="en-US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unlucky </a:t>
            </a:r>
            <a:r>
              <a:rPr lang="en-US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person</a:t>
            </a:r>
            <a:r>
              <a:rPr lang="ru-RU" altLang="ru-RU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itchFamily="66" charset="0"/>
                <a:cs typeface="Arial" pitchFamily="34" charset="0"/>
              </a:rPr>
              <a:t> </a:t>
            </a:r>
            <a:endParaRPr lang="en-US" altLang="ru-RU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939572" y="5901349"/>
            <a:ext cx="2162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Comic Sans MS" pitchFamily="66" charset="0"/>
              </a:rPr>
              <a:t>Ex. 3 p. 91</a:t>
            </a:r>
            <a:endParaRPr lang="ru-RU" sz="3200" dirty="0">
              <a:latin typeface="Comic Sans MS" pitchFamily="66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300192" y="2651037"/>
            <a:ext cx="1539983" cy="40011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very easy</a:t>
            </a:r>
            <a:endParaRPr lang="ru-RU" sz="2000" b="1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942810" y="5919743"/>
            <a:ext cx="2733646" cy="70788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very popular articles of trade</a:t>
            </a:r>
            <a:endParaRPr lang="ru-RU" sz="2000" b="1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751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 animBg="1"/>
      <p:bldP spid="17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0427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Idioms | 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sayings</a:t>
            </a:r>
            <a:r>
              <a:rPr lang="en-US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/>
            </a:r>
            <a:br>
              <a:rPr lang="en-US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</a:br>
            <a:r>
              <a:rPr lang="en-US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omic Sans MS" pitchFamily="66" charset="0"/>
              </a:rPr>
              <a:t>Let`s talk food!</a:t>
            </a:r>
            <a:endParaRPr lang="ru-RU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1026" name="Picture 2" descr="Стоковые фотографии избавлять, Стоковые фотографии избавлять, избавлять Стоковые изображения : Shutterstock.com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260649"/>
            <a:ext cx="1956382" cy="136491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it It By You Heart - The 20 Most Brain Dead Fad Diets In History - Blo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78025" y="2650006"/>
            <a:ext cx="2046553" cy="145154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1030" name="Picture 6" descr="Crazy Beautiful Cakes - Gallery - A Piece Of Cake, Alphabet Cookies, Animal Alphabet Cookies, Animal Print Cakes, Apple Basket C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2318318"/>
            <a:ext cx="1884374" cy="12513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Beware the Bad Egg. Michael Foods Recalls Hard-Cooked Eggs Because Of Possible Health Risk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07414" y="3030265"/>
            <a:ext cx="2599733" cy="17314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November 2013 chemistry on a silver spoon Pag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62656" y="2849540"/>
            <a:ext cx="2127985" cy="2019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Jonathan Reconstitutes Power Sector Action Committee and Task Force - Nigeria Village Square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88224" y="260649"/>
            <a:ext cx="2110135" cy="2110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To sell like hotcakes-culips english podcast Culips ESL Podcast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1355" y="4365104"/>
            <a:ext cx="2145097" cy="21101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03816" y="4727901"/>
            <a:ext cx="2801251" cy="201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7" descr="Politician disclosure Law Rankings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35359" y="4855778"/>
            <a:ext cx="2088232" cy="186247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pic>
        <p:nvPicPr>
          <p:cNvPr id="21" name="Picture 2" descr="iMiMem ВКонтакте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35359" y="1293601"/>
            <a:ext cx="2280031" cy="1861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115524" y="1335684"/>
            <a:ext cx="1536596" cy="120032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7341605" y="4101555"/>
            <a:ext cx="301686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7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4732979" y="1880710"/>
            <a:ext cx="301686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2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8172400" y="1935848"/>
            <a:ext cx="301686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3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1241836" y="3608185"/>
            <a:ext cx="301686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4</a:t>
            </a:r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5407280" y="4392355"/>
            <a:ext cx="301686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6</a:t>
            </a:r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2813246" y="4855778"/>
            <a:ext cx="301686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5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1456303" y="1903582"/>
            <a:ext cx="301686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2057059" y="6290560"/>
            <a:ext cx="301686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8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8100392" y="4831426"/>
            <a:ext cx="418704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10</a:t>
            </a:r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4922115" y="6105894"/>
            <a:ext cx="301686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9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010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Match the parts to </a:t>
            </a:r>
            <a:r>
              <a:rPr lang="en-US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make sayings</a:t>
            </a:r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:</a:t>
            </a:r>
            <a:endParaRPr lang="ru-RU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4098" name="Picture 2" descr="http://livequotes.online/library/quotes/proverbs-on-education-in-english/proverbs-on-education-in-english-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2017581"/>
            <a:ext cx="8647548" cy="3665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053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ы для презентаций - Камуфляж 1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56000" contras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692" y="116632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755333"/>
            <a:ext cx="7772400" cy="1470025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l"/>
            <a: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/>
            </a:r>
            <a:b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</a:b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  <a:cs typeface="Aharoni" pitchFamily="2" charset="-79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4407" y="1549621"/>
            <a:ext cx="8351520" cy="7078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haroni" pitchFamily="2" charset="-79"/>
              </a:rPr>
              <a:t>“An army marches on its stomach.”</a:t>
            </a:r>
            <a:b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haroni" pitchFamily="2" charset="-79"/>
              </a:rPr>
            </a:br>
            <a:r>
              <a:rPr lang="en-US" sz="2000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Napoleon (1769-1821</a:t>
            </a:r>
            <a:r>
              <a:rPr lang="en-US" sz="20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) 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9" name="AutoShape 4" descr="https://enguide.ua/image.php?width=800&amp;height=500&amp;resized&amp;image=/s/public/upload/images/7a29/4fbc/d85f/4118/2eb4/22ec/fd83/800x500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518350">
            <a:off x="-32433" y="5395382"/>
            <a:ext cx="2957091" cy="14261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AutoShape 7" descr="https://www.askideas.com/media/83/Laughter-is-brightest-where-food-is-best.-Irish-Proverb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460375" y="2706978"/>
            <a:ext cx="7899920" cy="7078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Good </a:t>
            </a:r>
            <a:r>
              <a:rPr lang="en-US" sz="2000" b="1" dirty="0" smtClean="0">
                <a:ln w="1905"/>
                <a:solidFill>
                  <a:schemeClr val="accent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food</a:t>
            </a:r>
            <a:r>
              <a:rPr lang="en-U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 is all the sweeter when shared with good friends. </a:t>
            </a:r>
          </a:p>
          <a:p>
            <a:pPr algn="ctr"/>
            <a:r>
              <a:rPr lang="en-US" sz="20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English saying</a:t>
            </a:r>
            <a:endParaRPr lang="ru-RU" sz="2000" b="1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429991" y="3717032"/>
            <a:ext cx="5511445" cy="7078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Laughter is brightest where food is best. </a:t>
            </a:r>
          </a:p>
          <a:p>
            <a:pPr algn="ctr"/>
            <a:r>
              <a:rPr lang="en-US" sz="2000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I</a:t>
            </a:r>
            <a:r>
              <a:rPr lang="en-US" sz="20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rish Proverb</a:t>
            </a:r>
            <a:endParaRPr lang="ru-RU" sz="2000" b="1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20247354">
            <a:off x="3136138" y="5284617"/>
            <a:ext cx="1902824" cy="646331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Quotes</a:t>
            </a:r>
            <a:endParaRPr lang="ru-RU" sz="3600" dirty="0"/>
          </a:p>
        </p:txBody>
      </p:sp>
      <p:sp>
        <p:nvSpPr>
          <p:cNvPr id="22" name="Прямоугольник 21"/>
          <p:cNvSpPr/>
          <p:nvPr/>
        </p:nvSpPr>
        <p:spPr>
          <a:xfrm rot="20247354">
            <a:off x="4655510" y="5405488"/>
            <a:ext cx="2494008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Saying</a:t>
            </a:r>
            <a:endParaRPr lang="ru-RU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3" name="Прямоугольник 22"/>
          <p:cNvSpPr/>
          <p:nvPr/>
        </p:nvSpPr>
        <p:spPr>
          <a:xfrm rot="20247354">
            <a:off x="6736112" y="5752490"/>
            <a:ext cx="2282473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Proverbs</a:t>
            </a:r>
            <a:endParaRPr lang="ru-RU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7164288" y="4841468"/>
            <a:ext cx="1827744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Ex. 1 b p. 91</a:t>
            </a:r>
            <a:endParaRPr lang="ru-RU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328953" y="205076"/>
            <a:ext cx="8229600" cy="93610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omic Sans MS" pitchFamily="66" charset="0"/>
              </a:rPr>
              <a:t>Idioms /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</a:rPr>
              <a:t>sayings</a:t>
            </a:r>
            <a:b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</a:rPr>
            </a:b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Comic Sans MS" pitchFamily="66" charset="0"/>
              </a:rPr>
              <a:t>about 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Comic Sans MS" pitchFamily="66" charset="0"/>
              </a:rPr>
              <a:t>_____</a:t>
            </a:r>
            <a:r>
              <a:rPr 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omic Sans MS" pitchFamily="66" charset="0"/>
              </a:rPr>
              <a:t> 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B0F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5323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  <p:bldP spid="18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Too many cooks spoil the broth! </a:t>
            </a:r>
            <a:r>
              <a:rPr lang="en-US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/>
            </a:r>
            <a:br>
              <a:rPr lang="en-US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</a:br>
            <a:endParaRPr lang="ru-RU" dirty="0"/>
          </a:p>
        </p:txBody>
      </p:sp>
      <p:sp>
        <p:nvSpPr>
          <p:cNvPr id="6" name="AutoShape 4" descr="Картинки по запросу Too many cooks spoil the broth!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1680" y="1929995"/>
            <a:ext cx="5303312" cy="30601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AutoShape 7" descr="Картинки по запросу Too many cooks spoil the broth!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662081" y="995867"/>
            <a:ext cx="58464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Comic Sans MS" pitchFamily="66" charset="0"/>
                <a:cs typeface="Aharoni" pitchFamily="2" charset="-79"/>
              </a:rPr>
              <a:t>Y</a:t>
            </a:r>
            <a:r>
              <a:rPr lang="ru-RU" sz="3200" dirty="0" smtClean="0">
                <a:latin typeface="Comic Sans MS" pitchFamily="66" charset="0"/>
                <a:cs typeface="Aharoni" pitchFamily="2" charset="-79"/>
              </a:rPr>
              <a:t> </a:t>
            </a:r>
            <a:r>
              <a:rPr lang="ru-RU" sz="3200" dirty="0">
                <a:latin typeface="Comic Sans MS" pitchFamily="66" charset="0"/>
                <a:cs typeface="Aharoni" pitchFamily="2" charset="-79"/>
              </a:rPr>
              <a:t>семи нянек дитя без </a:t>
            </a:r>
            <a:r>
              <a:rPr lang="ru-RU" sz="3200" dirty="0" smtClean="0">
                <a:latin typeface="Comic Sans MS" pitchFamily="66" charset="0"/>
                <a:cs typeface="Aharoni" pitchFamily="2" charset="-79"/>
              </a:rPr>
              <a:t>глазу</a:t>
            </a:r>
            <a:r>
              <a:rPr lang="en-US" sz="3200" dirty="0" smtClean="0">
                <a:latin typeface="Comic Sans MS" pitchFamily="66" charset="0"/>
                <a:cs typeface="Aharoni" pitchFamily="2" charset="-79"/>
              </a:rPr>
              <a:t>.</a:t>
            </a:r>
            <a:endParaRPr lang="ru-RU" sz="3200" dirty="0">
              <a:latin typeface="Comic Sans MS" pitchFamily="66" charset="0"/>
              <a:cs typeface="Aharoni" pitchFamily="2" charset="-79"/>
            </a:endParaRPr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5611" y="786995"/>
            <a:ext cx="1286470" cy="855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7569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Crying over spilt milk.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</p:txBody>
      </p:sp>
      <p:pic>
        <p:nvPicPr>
          <p:cNvPr id="3074" name="Picture 2" descr="http://www.wellingtonhousebcn.com/wp-content/uploads/2015/01/10941915_887186447992460_2953976610623034428_n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14092" y="2109302"/>
            <a:ext cx="4536504" cy="41764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8532" y="1124744"/>
            <a:ext cx="1286470" cy="855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695002" y="1375544"/>
            <a:ext cx="59025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Comic Sans MS" pitchFamily="66" charset="0"/>
                <a:cs typeface="Aharoni" pitchFamily="2" charset="-79"/>
              </a:rPr>
              <a:t>Слезами горю не поможешь</a:t>
            </a:r>
            <a:r>
              <a:rPr lang="en-US" sz="3200" dirty="0" smtClean="0">
                <a:latin typeface="Comic Sans MS" pitchFamily="66" charset="0"/>
                <a:cs typeface="Aharoni" pitchFamily="2" charset="-79"/>
              </a:rPr>
              <a:t>.</a:t>
            </a:r>
            <a:endParaRPr lang="ru-RU" sz="3200" dirty="0">
              <a:latin typeface="Comic Sans MS" pitchFamily="66" charset="0"/>
              <a:cs typeface="Aharoni" pitchFamily="2" charset="-79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76940" y="1375543"/>
            <a:ext cx="59025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Comic Sans MS" pitchFamily="66" charset="0"/>
                <a:cs typeface="Aharoni" pitchFamily="2" charset="-79"/>
              </a:rPr>
              <a:t>Слезами горю не поможешь</a:t>
            </a:r>
            <a:r>
              <a:rPr lang="en-US" sz="3200" dirty="0" smtClean="0">
                <a:latin typeface="Comic Sans MS" pitchFamily="66" charset="0"/>
                <a:cs typeface="Aharoni" pitchFamily="2" charset="-79"/>
              </a:rPr>
              <a:t>.</a:t>
            </a:r>
            <a:endParaRPr lang="ru-RU" sz="3200" dirty="0">
              <a:latin typeface="Comic Sans MS" pitchFamily="66" charset="0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560536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20"/>
            <a:ext cx="8229600" cy="1143000"/>
          </a:xfrm>
        </p:spPr>
        <p:txBody>
          <a:bodyPr/>
          <a:lstStyle/>
          <a:p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As cool as a cucumber.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99792" y="2010353"/>
            <a:ext cx="3960440" cy="3565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22427" y="1124743"/>
            <a:ext cx="1286470" cy="855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596418" y="1260162"/>
            <a:ext cx="64219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Comic Sans MS" pitchFamily="66" charset="0"/>
                <a:cs typeface="Aharoni" pitchFamily="2" charset="-79"/>
              </a:rPr>
              <a:t>Я спокоен (хладнокровен), как удав</a:t>
            </a:r>
            <a:r>
              <a:rPr lang="en-US" sz="2800" dirty="0" smtClean="0">
                <a:latin typeface="Comic Sans MS" pitchFamily="66" charset="0"/>
                <a:cs typeface="Aharoni" pitchFamily="2" charset="-79"/>
              </a:rPr>
              <a:t>.</a:t>
            </a:r>
            <a:endParaRPr lang="ru-RU" sz="2800" dirty="0">
              <a:latin typeface="Comic Sans MS" pitchFamily="66" charset="0"/>
              <a:cs typeface="Aharoni" pitchFamily="2" charset="-79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96417" y="1260162"/>
            <a:ext cx="64219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Comic Sans MS" pitchFamily="66" charset="0"/>
                <a:cs typeface="Aharoni" pitchFamily="2" charset="-79"/>
              </a:rPr>
              <a:t>Я спокоен (хладнокровен), как удав</a:t>
            </a:r>
            <a:r>
              <a:rPr lang="en-US" sz="2800" dirty="0" smtClean="0">
                <a:latin typeface="Comic Sans MS" pitchFamily="66" charset="0"/>
                <a:cs typeface="Aharoni" pitchFamily="2" charset="-79"/>
              </a:rPr>
              <a:t>.</a:t>
            </a:r>
            <a:endParaRPr lang="ru-RU" sz="2800" dirty="0">
              <a:latin typeface="Comic Sans MS" pitchFamily="66" charset="0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830684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A couch potato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3728" y="1816627"/>
            <a:ext cx="4752528" cy="4677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3688" y="1104867"/>
            <a:ext cx="1286470" cy="855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203848" y="1272638"/>
            <a:ext cx="41392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latin typeface="Comic Sans MS" pitchFamily="66" charset="0"/>
                <a:cs typeface="Aharoni" pitchFamily="2" charset="-79"/>
              </a:rPr>
              <a:t>“</a:t>
            </a:r>
            <a:r>
              <a:rPr lang="ru-RU" sz="2800" dirty="0" smtClean="0">
                <a:latin typeface="Comic Sans MS" pitchFamily="66" charset="0"/>
                <a:cs typeface="Aharoni" pitchFamily="2" charset="-79"/>
              </a:rPr>
              <a:t>Повелитель диванов</a:t>
            </a:r>
            <a:r>
              <a:rPr lang="en-US" sz="2800" dirty="0" smtClean="0">
                <a:latin typeface="Comic Sans MS" pitchFamily="66" charset="0"/>
                <a:cs typeface="Aharoni" pitchFamily="2" charset="-79"/>
              </a:rPr>
              <a:t>”</a:t>
            </a:r>
            <a:endParaRPr lang="ru-RU" sz="2800" dirty="0">
              <a:latin typeface="Comic Sans MS" pitchFamily="66" charset="0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357840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t</a:t>
            </a:r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o have a finger in every pie</a:t>
            </a:r>
            <a:endParaRPr lang="ru-RU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608" y="1104867"/>
            <a:ext cx="1286470" cy="855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305266" y="1196752"/>
            <a:ext cx="61206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Comic Sans MS" pitchFamily="66" charset="0"/>
              </a:rPr>
              <a:t>лезть во все дела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86843" y="2112705"/>
            <a:ext cx="5539134" cy="4130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5983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84575" y="464918"/>
            <a:ext cx="770485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haroni" panose="02010803020104030203" pitchFamily="2" charset="-79"/>
              </a:rPr>
              <a:t>You can`t have your cake and eat it</a:t>
            </a:r>
            <a:endParaRPr lang="ru-RU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  <a:cs typeface="Aharoni" panose="02010803020104030203" pitchFamily="2" charset="-79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1818115" y="1249710"/>
            <a:ext cx="720333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2400" u="none" strike="noStrike" normalizeH="0" baseline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itchFamily="66" charset="0"/>
                <a:cs typeface="Arial" pitchFamily="34" charset="0"/>
              </a:rPr>
              <a:t>H</a:t>
            </a:r>
            <a:r>
              <a:rPr kumimoji="0" lang="ru-RU" altLang="ru-RU" sz="2400" u="none" strike="noStrike" normalizeH="0" baseline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itchFamily="66" charset="0"/>
                <a:cs typeface="Arial" pitchFamily="34" charset="0"/>
              </a:rPr>
              <a:t>ельзя приготовить яичницу, не разбив яйца)!</a:t>
            </a:r>
          </a:p>
        </p:txBody>
      </p:sp>
      <p:pic>
        <p:nvPicPr>
          <p:cNvPr id="5122" name="Picture 2" descr="http://images.fineartamerica.com/images-medium-large/hungry-boy-eating-lot-of-cake-matthias-hauser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3648" y="2204864"/>
            <a:ext cx="5759066" cy="39289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531" y="1052735"/>
            <a:ext cx="1286470" cy="855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1447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572</TotalTime>
  <Words>214</Words>
  <Application>Microsoft Office PowerPoint</Application>
  <PresentationFormat>Экран (4:3)</PresentationFormat>
  <Paragraphs>54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Aharoni</vt:lpstr>
      <vt:lpstr>Arial</vt:lpstr>
      <vt:lpstr>Calibri</vt:lpstr>
      <vt:lpstr>Comic Sans MS</vt:lpstr>
      <vt:lpstr>Тема Office</vt:lpstr>
      <vt:lpstr>Презентация PowerPoint</vt:lpstr>
      <vt:lpstr>Match the parts to make sayings:</vt:lpstr>
      <vt:lpstr> </vt:lpstr>
      <vt:lpstr>Too many cooks spoil the broth!  </vt:lpstr>
      <vt:lpstr>Crying over spilt milk.</vt:lpstr>
      <vt:lpstr>As cool as a cucumber.</vt:lpstr>
      <vt:lpstr>A couch potato</vt:lpstr>
      <vt:lpstr>to have a finger in every pie</vt:lpstr>
      <vt:lpstr>Презентация PowerPoint</vt:lpstr>
      <vt:lpstr>Презентация PowerPoint</vt:lpstr>
      <vt:lpstr>It`s a hot potato</vt:lpstr>
      <vt:lpstr>Idioms | sayings Let`s talk food!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“An army marches on its stomach.”</dc:title>
  <dc:creator>ПРЕПОДАВАТЕЛЬ - МИРЗАЕВА ТАТЬЯНА АСЛАНОВНА</dc:creator>
  <cp:lastModifiedBy>ПРЕПОДАВАТЕЛЬ - МИРЗАЕВА ТАТЬЯНА АСЛАНОВНА</cp:lastModifiedBy>
  <cp:revision>32</cp:revision>
  <dcterms:created xsi:type="dcterms:W3CDTF">2017-04-29T07:41:29Z</dcterms:created>
  <dcterms:modified xsi:type="dcterms:W3CDTF">2017-08-30T10:07:53Z</dcterms:modified>
</cp:coreProperties>
</file>