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6" r:id="rId4"/>
    <p:sldId id="257" r:id="rId5"/>
    <p:sldId id="258" r:id="rId6"/>
    <p:sldId id="259" r:id="rId7"/>
    <p:sldId id="260" r:id="rId8"/>
    <p:sldId id="264" r:id="rId9"/>
    <p:sldId id="272" r:id="rId10"/>
    <p:sldId id="274" r:id="rId11"/>
    <p:sldId id="26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en.wikipedia.org/wiki/Phrase" TargetMode="External"/><Relationship Id="rId7" Type="http://schemas.openxmlformats.org/officeDocument/2006/relationships/hyperlink" Target="https://en.wikipedia.org/wiki/Literal_and_figurative_language" TargetMode="External"/><Relationship Id="rId2" Type="http://schemas.openxmlformats.org/officeDocument/2006/relationships/hyperlink" Target="https://en.wikipedia.org/wiki/Latin_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eaning_(linguistic)" TargetMode="External"/><Relationship Id="rId5" Type="http://schemas.openxmlformats.org/officeDocument/2006/relationships/hyperlink" Target="https://en.wikipedia.org/wiki/Figurative_language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en.wikipedia.org/wiki/Fixed_expression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38999"/>
            <a:ext cx="9063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An 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idiom</a:t>
            </a:r>
            <a:r>
              <a:rPr lang="en-US" sz="2400" dirty="0">
                <a:latin typeface="Comic Sans MS" pitchFamily="66" charset="0"/>
              </a:rPr>
              <a:t> (</a:t>
            </a:r>
            <a:r>
              <a:rPr lang="en-US" sz="2400" dirty="0">
                <a:latin typeface="Comic Sans MS" pitchFamily="66" charset="0"/>
                <a:hlinkClick r:id="rId2" tooltip="Latin language"/>
              </a:rPr>
              <a:t>Latin</a:t>
            </a:r>
            <a:r>
              <a:rPr lang="en-US" sz="2400" dirty="0">
                <a:latin typeface="Comic Sans MS" pitchFamily="66" charset="0"/>
              </a:rPr>
              <a:t>: </a:t>
            </a:r>
            <a:r>
              <a:rPr lang="en-US" sz="2400" i="1" dirty="0">
                <a:latin typeface="Comic Sans MS" pitchFamily="66" charset="0"/>
              </a:rPr>
              <a:t>idiomī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ru-RU" sz="2400" dirty="0" smtClean="0">
                <a:latin typeface="Comic Sans MS" pitchFamily="66" charset="0"/>
              </a:rPr>
              <a:t>)</a:t>
            </a:r>
            <a:r>
              <a:rPr lang="en-US" sz="2400" dirty="0" smtClean="0">
                <a:latin typeface="Comic Sans MS" pitchFamily="66" charset="0"/>
              </a:rPr>
              <a:t>, is </a:t>
            </a:r>
            <a:r>
              <a:rPr lang="en-US" sz="2400" dirty="0">
                <a:latin typeface="Comic Sans MS" pitchFamily="66" charset="0"/>
              </a:rPr>
              <a:t>a </a:t>
            </a:r>
            <a:r>
              <a:rPr lang="en-US" sz="2400" dirty="0">
                <a:latin typeface="Comic Sans MS" pitchFamily="66" charset="0"/>
                <a:hlinkClick r:id="rId3" tooltip="Phrase"/>
              </a:rPr>
              <a:t>phrase</a:t>
            </a:r>
            <a:r>
              <a:rPr lang="en-US" sz="2400" dirty="0">
                <a:latin typeface="Comic Sans MS" pitchFamily="66" charset="0"/>
              </a:rPr>
              <a:t> or a </a:t>
            </a:r>
            <a:r>
              <a:rPr lang="en-US" sz="2400" dirty="0">
                <a:latin typeface="Comic Sans MS" pitchFamily="66" charset="0"/>
                <a:hlinkClick r:id="rId4" tooltip="Fixed expression"/>
              </a:rPr>
              <a:t>fixed expression</a:t>
            </a:r>
            <a:r>
              <a:rPr lang="en-US" sz="2400" dirty="0">
                <a:latin typeface="Comic Sans MS" pitchFamily="66" charset="0"/>
              </a:rPr>
              <a:t> that has a </a:t>
            </a:r>
            <a:r>
              <a:rPr lang="en-US" sz="2400" dirty="0">
                <a:latin typeface="Comic Sans MS" pitchFamily="66" charset="0"/>
                <a:hlinkClick r:id="rId5" tooltip="Figurative language"/>
              </a:rPr>
              <a:t>figurative</a:t>
            </a:r>
            <a:r>
              <a:rPr lang="en-US" sz="2400" dirty="0">
                <a:latin typeface="Comic Sans MS" pitchFamily="66" charset="0"/>
              </a:rPr>
              <a:t>, or sometimes literal, </a:t>
            </a:r>
            <a:r>
              <a:rPr lang="en-US" sz="2400" dirty="0">
                <a:latin typeface="Comic Sans MS" pitchFamily="66" charset="0"/>
                <a:hlinkClick r:id="rId6" tooltip="Meaning (linguistic)"/>
              </a:rPr>
              <a:t>meaning</a:t>
            </a:r>
            <a:r>
              <a:rPr lang="en-US" sz="2400" dirty="0">
                <a:latin typeface="Comic Sans MS" pitchFamily="66" charset="0"/>
              </a:rPr>
              <a:t>. A</a:t>
            </a:r>
            <a:r>
              <a:rPr lang="en-US" sz="2400" dirty="0" smtClean="0">
                <a:latin typeface="Comic Sans MS" pitchFamily="66" charset="0"/>
              </a:rPr>
              <a:t>n </a:t>
            </a:r>
            <a:r>
              <a:rPr lang="en-US" sz="2400" dirty="0">
                <a:latin typeface="Comic Sans MS" pitchFamily="66" charset="0"/>
              </a:rPr>
              <a:t>idiom's figurative meaning is different from the </a:t>
            </a:r>
            <a:r>
              <a:rPr lang="en-US" sz="2400" dirty="0">
                <a:latin typeface="Comic Sans MS" pitchFamily="66" charset="0"/>
                <a:hlinkClick r:id="rId7" tooltip="Literal and figurative language"/>
              </a:rPr>
              <a:t>literal</a:t>
            </a:r>
            <a:r>
              <a:rPr lang="en-US" sz="2400" dirty="0">
                <a:latin typeface="Comic Sans MS" pitchFamily="66" charset="0"/>
              </a:rPr>
              <a:t> meaning.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074" name="Picture 2" descr="http://bigslide.ru/images/17/16280/960/img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69168" y="3440232"/>
            <a:ext cx="5794496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cs typeface="Arial" pitchFamily="34" charset="0"/>
              </a:rPr>
              <a:t> PROVERBS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cs typeface="Arial" pitchFamily="34" charset="0"/>
              </a:rPr>
              <a:t>&amp; </a:t>
            </a:r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SAYINGS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cs typeface="Arial" pitchFamily="34" charset="0"/>
              </a:rPr>
              <a:t>are short statements of wisdom or advice that are transmitted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lang="ru-RU" sz="2400" dirty="0"/>
              <a:t>передаваемый </a:t>
            </a:r>
            <a:r>
              <a:rPr lang="en-US" sz="2400" dirty="0" smtClean="0"/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cs typeface="Arial" pitchFamily="34" charset="0"/>
              </a:rPr>
              <a:t>from generation to generation and have passed into general use.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AutoShape 5" descr="https://im0-tub-ru.yandex.net/i?id=9cc91182165925142111a036027ce3e4&amp;n=33&amp;h=215&amp;w=2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0" descr="https://ds04.infourok.ru/uploads/ex/026e/0003abed-75842135/img4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1594"/>
            <a:ext cx="1836606" cy="15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8375"/>
            <a:ext cx="1878409" cy="172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6" descr="https://allyslide.com/thumbs/ef874b580830ab97038a4b4a4652da30/img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3593" y="5877272"/>
            <a:ext cx="8633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Quotation</a:t>
            </a:r>
            <a:r>
              <a:rPr lang="ru-RU" sz="2400" dirty="0">
                <a:solidFill>
                  <a:srgbClr val="333333"/>
                </a:solidFill>
                <a:latin typeface="Comic Sans MS" pitchFamily="66" charset="0"/>
                <a:cs typeface="Arial" pitchFamily="34" charset="0"/>
              </a:rPr>
              <a:t> is the repetition of someone else's statement or thoughts.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44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69386" y="332656"/>
            <a:ext cx="4047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haroni" panose="02010803020104030203" pitchFamily="2" charset="-79"/>
              </a:rPr>
              <a:t>Eat your words!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052735"/>
            <a:ext cx="1286470" cy="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72" y="1218932"/>
            <a:ext cx="363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Идти на попятную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170" name="Picture 2" descr="http://voiceseducation.org/sites/default/files/images/eat_your_word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209850"/>
            <a:ext cx="4104456" cy="3174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659" y="-22111"/>
            <a:ext cx="3995936" cy="7778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It`s a hot potato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AutoShape 2" descr="https://www.clipartsgram.com/image/676389097-toonvectors-11119-9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87" y="902111"/>
            <a:ext cx="2751857" cy="269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www.get-website-design.com/wp-content/uploads/2015/05/idiom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421" y="184506"/>
            <a:ext cx="397045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67640" y="264922"/>
            <a:ext cx="388843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It`s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 piece of cake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AutoShape 7" descr="https://livelearn.ca/wp-content/uploads/2016/04/food-idiom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7" name="Picture 9" descr="http://www.good-cook.ru/i/big/d/a/da4ab0520d9455a406f73dd7db73740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406" y="4031462"/>
            <a:ext cx="2988736" cy="2134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942810" y="3410871"/>
            <a:ext cx="2536659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Selling like hot</a:t>
            </a:r>
          </a:p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cakes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181" name="Picture 13" descr="http://www.awbers.com/images/BiteMe/BadEg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87" y="3623845"/>
            <a:ext cx="2181567" cy="25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5421868"/>
            <a:ext cx="172819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feel happy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AutoShape 15" descr="https://xioenglish.files.wordpress.com/2016/02/be-full-of-bean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313" y="3013461"/>
            <a:ext cx="3212539" cy="247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26485" y="564649"/>
            <a:ext cx="320632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This is a touchy subject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59" y="5704299"/>
            <a:ext cx="280488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bad idea; the 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scammer; 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unlucky 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person</a:t>
            </a:r>
            <a:r>
              <a:rPr lang="ru-RU" altLang="ru-RU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endParaRPr lang="en-US" altLang="ru-RU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9572" y="5901349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Ex. 3 p. 91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51037"/>
            <a:ext cx="153998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very easy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2810" y="5919743"/>
            <a:ext cx="273364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very popular articles of trade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427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Idioms |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sayings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Let`s talk food!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Стоковые фотографии избавлять, Стоковые фотографии избавлять, избавлять Стоковые изображения : Shutterstock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1956382" cy="1364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t It By You Heart - The 20 Most Brain Dead Fad Diets In History - Blo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025" y="2650006"/>
            <a:ext cx="2046553" cy="1451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Crazy Beautiful Cakes - Gallery - A Piece Of Cake, Alphabet Cookies, Animal Alphabet Cookies, Animal Print Cakes, Apple Basket 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18318"/>
            <a:ext cx="1884374" cy="125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eware the Bad Egg. Michael Foods Recalls Hard-Cooked Eggs Because Of Possible Health Ris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414" y="3030265"/>
            <a:ext cx="2599733" cy="173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November 2013 chemistry on a silver spoon Pag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656" y="2849540"/>
            <a:ext cx="2127985" cy="20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Jonathan Reconstitutes Power Sector Action Committee and Task Force - Nigeria Village Squa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0649"/>
            <a:ext cx="2110135" cy="21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o sell like hotcakes-culips english podcast Culips ESL Podcas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55" y="4365104"/>
            <a:ext cx="2145097" cy="211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816" y="4727901"/>
            <a:ext cx="2801251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 descr="Politician disclosure Law Ranking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359" y="4855778"/>
            <a:ext cx="2088232" cy="1862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1" name="Picture 2" descr="iMiMem ВКонтакте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359" y="1293601"/>
            <a:ext cx="2280031" cy="18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5524" y="1335684"/>
            <a:ext cx="153659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41605" y="4101555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32979" y="1880710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172400" y="1935848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41836" y="3608185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407280" y="4392355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13246" y="4855778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456303" y="1903582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057059" y="6290560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100392" y="4831426"/>
            <a:ext cx="4187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922115" y="6105894"/>
            <a:ext cx="3016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Match the parts to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make sayings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livequotes.online/library/quotes/proverbs-on-education-in-english/proverbs-on-education-in-englis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17581"/>
            <a:ext cx="8647548" cy="36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й - Камуфляж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92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55333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407" y="1549621"/>
            <a:ext cx="835152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haroni" pitchFamily="2" charset="-79"/>
              </a:rPr>
              <a:t>“An army marches on its stomach.”</a:t>
            </a:r>
            <a:b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haroni" pitchFamily="2" charset="-79"/>
              </a:rPr>
            </a:b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Napoleon (1769-1821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)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AutoShape 4" descr="https://enguide.ua/image.php?width=800&amp;height=500&amp;resized&amp;image=/s/public/upload/images/7a29/4fbc/d85f/4118/2eb4/22ec/fd83/800x5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8350">
            <a:off x="-32433" y="5395382"/>
            <a:ext cx="2957091" cy="1426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7" descr="https://www.askideas.com/media/83/Laughter-is-brightest-where-food-is-best.-Irish-Prover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0375" y="2706978"/>
            <a:ext cx="789992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Good </a:t>
            </a:r>
            <a:r>
              <a:rPr lang="en-US" sz="20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food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is all the sweeter when shared with good friends. </a:t>
            </a:r>
          </a:p>
          <a:p>
            <a:pPr algn="ctr"/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English saying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9991" y="3717032"/>
            <a:ext cx="551144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Laughter is brightest where food is best. </a:t>
            </a:r>
          </a:p>
          <a:p>
            <a:pPr algn="ctr"/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rish Proverb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247354">
            <a:off x="3136138" y="5284617"/>
            <a:ext cx="19028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Quotes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 rot="20247354">
            <a:off x="4655510" y="5405488"/>
            <a:ext cx="249400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Saying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247354">
            <a:off x="6736112" y="5752490"/>
            <a:ext cx="228247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Proverbs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64288" y="4841468"/>
            <a:ext cx="18277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Ex. 1 b p. 91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8953" y="205076"/>
            <a:ext cx="82296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Idioms 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sayings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about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_____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Too many cooks spoil the broth! 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6" name="AutoShape 4" descr="Картинки по запросу Too many cooks spoil the broth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29995"/>
            <a:ext cx="5303312" cy="306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Картинки по запросу Too many cooks spoil the broth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62081" y="995867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itchFamily="66" charset="0"/>
                <a:cs typeface="Aharoni" pitchFamily="2" charset="-79"/>
              </a:rPr>
              <a:t>Y</a:t>
            </a:r>
            <a:r>
              <a:rPr lang="ru-RU" sz="3200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ru-RU" sz="3200" dirty="0">
                <a:latin typeface="Comic Sans MS" pitchFamily="66" charset="0"/>
                <a:cs typeface="Aharoni" pitchFamily="2" charset="-79"/>
              </a:rPr>
              <a:t>семи нянек дитя без </a:t>
            </a:r>
            <a:r>
              <a:rPr lang="ru-RU" sz="3200" dirty="0" smtClean="0">
                <a:latin typeface="Comic Sans MS" pitchFamily="66" charset="0"/>
                <a:cs typeface="Aharoni" pitchFamily="2" charset="-79"/>
              </a:rPr>
              <a:t>глазу</a:t>
            </a:r>
            <a:r>
              <a:rPr lang="en-US" sz="3200" dirty="0" smtClean="0">
                <a:latin typeface="Comic Sans MS" pitchFamily="66" charset="0"/>
                <a:cs typeface="Aharoni" pitchFamily="2" charset="-79"/>
              </a:rPr>
              <a:t>.</a:t>
            </a:r>
            <a:endParaRPr lang="ru-RU" sz="3200" dirty="0"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11" y="786995"/>
            <a:ext cx="1286470" cy="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Crying over spilt milk.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www.wellingtonhousebcn.com/wp-content/uploads/2015/01/10941915_887186447992460_2953976610623034428_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092" y="2109302"/>
            <a:ext cx="4536504" cy="4176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532" y="1124744"/>
            <a:ext cx="1286470" cy="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5002" y="1375544"/>
            <a:ext cx="5902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omic Sans MS" pitchFamily="66" charset="0"/>
                <a:cs typeface="Aharoni" pitchFamily="2" charset="-79"/>
              </a:rPr>
              <a:t>Слезами горю не поможешь</a:t>
            </a:r>
            <a:r>
              <a:rPr lang="en-US" sz="3200" dirty="0" smtClean="0">
                <a:latin typeface="Comic Sans MS" pitchFamily="66" charset="0"/>
                <a:cs typeface="Aharoni" pitchFamily="2" charset="-79"/>
              </a:rPr>
              <a:t>.</a:t>
            </a:r>
            <a:endParaRPr lang="ru-RU" sz="3200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6940" y="1375543"/>
            <a:ext cx="5902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omic Sans MS" pitchFamily="66" charset="0"/>
                <a:cs typeface="Aharoni" pitchFamily="2" charset="-79"/>
              </a:rPr>
              <a:t>Слезами горю не поможешь</a:t>
            </a:r>
            <a:r>
              <a:rPr lang="en-US" sz="3200" dirty="0" smtClean="0">
                <a:latin typeface="Comic Sans MS" pitchFamily="66" charset="0"/>
                <a:cs typeface="Aharoni" pitchFamily="2" charset="-79"/>
              </a:rPr>
              <a:t>.</a:t>
            </a:r>
            <a:endParaRPr lang="ru-RU" sz="3200" dirty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05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2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As cool as a cucumber.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010353"/>
            <a:ext cx="3960440" cy="356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427" y="1124743"/>
            <a:ext cx="1286470" cy="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96418" y="1260162"/>
            <a:ext cx="6421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omic Sans MS" pitchFamily="66" charset="0"/>
                <a:cs typeface="Aharoni" pitchFamily="2" charset="-79"/>
              </a:rPr>
              <a:t>Я спокоен (хладнокровен), как удав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.</a:t>
            </a:r>
            <a:endParaRPr lang="ru-RU" sz="2800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6417" y="1260162"/>
            <a:ext cx="6421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omic Sans MS" pitchFamily="66" charset="0"/>
                <a:cs typeface="Aharoni" pitchFamily="2" charset="-79"/>
              </a:rPr>
              <a:t>Я спокоен (хладнокровен), как удав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.</a:t>
            </a:r>
            <a:endParaRPr lang="ru-RU" sz="2800" dirty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06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 couch potato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16627"/>
            <a:ext cx="4752528" cy="46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04867"/>
            <a:ext cx="1286470" cy="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1272638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“</a:t>
            </a:r>
            <a:r>
              <a:rPr lang="ru-RU" sz="2800" dirty="0" smtClean="0">
                <a:latin typeface="Comic Sans MS" pitchFamily="66" charset="0"/>
                <a:cs typeface="Aharoni" pitchFamily="2" charset="-79"/>
              </a:rPr>
              <a:t>Повелитель диванов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”</a:t>
            </a:r>
            <a:endParaRPr lang="ru-RU" sz="2800" dirty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78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 have a finger in every pie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04867"/>
            <a:ext cx="1286470" cy="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5266" y="119675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лезть во все дела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843" y="2112705"/>
            <a:ext cx="5539134" cy="41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4575" y="464918"/>
            <a:ext cx="770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haroni" panose="02010803020104030203" pitchFamily="2" charset="-79"/>
              </a:rPr>
              <a:t>You can`t have your cake and eat it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haroni" panose="02010803020104030203" pitchFamily="2" charset="-79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18115" y="1249710"/>
            <a:ext cx="7203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H</a:t>
            </a:r>
            <a:r>
              <a:rPr kumimoji="0" lang="ru-RU" altLang="ru-RU" sz="240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ельзя приготовить яичницу, не разбив яйца)!</a:t>
            </a:r>
          </a:p>
        </p:txBody>
      </p:sp>
      <p:pic>
        <p:nvPicPr>
          <p:cNvPr id="5122" name="Picture 2" descr="http://images.fineartamerica.com/images-medium-large/hungry-boy-eating-lot-of-cake-matthias-haus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759066" cy="392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31" y="1052735"/>
            <a:ext cx="1286470" cy="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4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214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Comic Sans MS</vt:lpstr>
      <vt:lpstr>Тема Office</vt:lpstr>
      <vt:lpstr>Презентация PowerPoint</vt:lpstr>
      <vt:lpstr>Match the parts to make sayings:</vt:lpstr>
      <vt:lpstr> </vt:lpstr>
      <vt:lpstr>Too many cooks spoil the broth!  </vt:lpstr>
      <vt:lpstr>Crying over spilt milk.</vt:lpstr>
      <vt:lpstr>As cool as a cucumber.</vt:lpstr>
      <vt:lpstr>A couch potato</vt:lpstr>
      <vt:lpstr>to have a finger in every pie</vt:lpstr>
      <vt:lpstr>Презентация PowerPoint</vt:lpstr>
      <vt:lpstr>Презентация PowerPoint</vt:lpstr>
      <vt:lpstr>It`s a hot potato</vt:lpstr>
      <vt:lpstr>Idioms | sayings Let`s talk food!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 army marches on its stomach.”</dc:title>
  <dc:creator>ПРЕПОДАВАТЕЛЬ - МИРЗАЕВА ТАТЬЯНА АСЛАНОВНА</dc:creator>
  <cp:lastModifiedBy>ПРЕПОДАВАТЕЛЬ - МИРЗАЕВА ТАТЬЯНА АСЛАНОВНА</cp:lastModifiedBy>
  <cp:revision>32</cp:revision>
  <dcterms:created xsi:type="dcterms:W3CDTF">2017-04-29T07:41:29Z</dcterms:created>
  <dcterms:modified xsi:type="dcterms:W3CDTF">2017-08-30T10:07:53Z</dcterms:modified>
</cp:coreProperties>
</file>