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70" r:id="rId8"/>
    <p:sldId id="263" r:id="rId9"/>
    <p:sldId id="264" r:id="rId10"/>
    <p:sldId id="281" r:id="rId11"/>
    <p:sldId id="283" r:id="rId12"/>
    <p:sldId id="265" r:id="rId13"/>
    <p:sldId id="282" r:id="rId14"/>
    <p:sldId id="284" r:id="rId15"/>
    <p:sldId id="279" r:id="rId16"/>
    <p:sldId id="268" r:id="rId17"/>
    <p:sldId id="269" r:id="rId18"/>
    <p:sldId id="278" r:id="rId19"/>
  </p:sldIdLst>
  <p:sldSz cx="9144000" cy="6858000" type="screen4x3"/>
  <p:notesSz cx="6858000" cy="9144000"/>
  <p:custDataLst>
    <p:tags r:id="rId2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406" autoAdjust="0"/>
    <p:restoredTop sz="94654" autoAdjust="0"/>
  </p:normalViewPr>
  <p:slideViewPr>
    <p:cSldViewPr>
      <p:cViewPr varScale="1">
        <p:scale>
          <a:sx n="69" d="100"/>
          <a:sy n="69" d="100"/>
        </p:scale>
        <p:origin x="-130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5B106E36-FD25-4E2D-B0AA-010F637433A0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828600" y="1052736"/>
            <a:ext cx="7772400" cy="1985481"/>
          </a:xfrm>
        </p:spPr>
        <p:txBody>
          <a:bodyPr/>
          <a:lstStyle/>
          <a:p>
            <a:r>
              <a:rPr sz="60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lgerian" pitchFamily="82" charset="0"/>
              </a:rPr>
              <a:t>           William Shakespeare </a:t>
            </a:r>
            <a:br>
              <a:rPr sz="60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lgerian" pitchFamily="82" charset="0"/>
              </a:rPr>
            </a:br>
            <a:r>
              <a:rPr sz="60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lgerian" pitchFamily="82" charset="0"/>
              </a:rPr>
              <a:t>     (1564-1616)</a:t>
            </a:r>
            <a:endParaRPr lang="ru-RU" sz="60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29322" y="5301208"/>
            <a:ext cx="3035166" cy="985312"/>
          </a:xfrm>
        </p:spPr>
        <p:txBody>
          <a:bodyPr/>
          <a:lstStyle/>
          <a:p>
            <a:endParaRPr lang="ru-RU" sz="1200" dirty="0"/>
          </a:p>
        </p:txBody>
      </p:sp>
      <p:pic>
        <p:nvPicPr>
          <p:cNvPr id="4" name="Рисунок 3" descr="2009-04-Shakespear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142828">
            <a:off x="1751039" y="3704694"/>
            <a:ext cx="2100149" cy="2474807"/>
          </a:xfrm>
          <a:prstGeom prst="rect">
            <a:avLst/>
          </a:prstGeom>
        </p:spPr>
      </p:pic>
      <p:pic>
        <p:nvPicPr>
          <p:cNvPr id="5" name="Рисунок 4" descr="shakespear0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586046">
            <a:off x="6508212" y="640905"/>
            <a:ext cx="1759187" cy="1983764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108" y="428604"/>
            <a:ext cx="53178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5400" dirty="0">
                <a:latin typeface="Algerian" pitchFamily="82" charset="0"/>
                <a:cs typeface="Times New Roman" pitchFamily="18" charset="0"/>
              </a:rPr>
              <a:t>King Lear”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maxresdefaul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1500174"/>
            <a:ext cx="8286776" cy="46719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84323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1000">
        <p14:conveyor dir="l"/>
      </p:transition>
    </mc:Choice>
    <mc:Fallback>
      <p:transition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311320" y="3281927"/>
            <a:ext cx="27119512" cy="435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14546" y="285728"/>
            <a:ext cx="47752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/>
              <a:t>     </a:t>
            </a:r>
            <a:r>
              <a:rPr lang="en-US" sz="5400" dirty="0" smtClean="0">
                <a:latin typeface="Algerian" pitchFamily="82" charset="0"/>
              </a:rPr>
              <a:t>“</a:t>
            </a:r>
            <a:r>
              <a:rPr lang="en-US" sz="5400" dirty="0">
                <a:latin typeface="Algerian" pitchFamily="82" charset="0"/>
              </a:rPr>
              <a:t>Othello”</a:t>
            </a:r>
            <a:endParaRPr lang="ru-RU" sz="5400" dirty="0"/>
          </a:p>
        </p:txBody>
      </p:sp>
      <p:pic>
        <p:nvPicPr>
          <p:cNvPr id="4" name="Рисунок 3" descr="74d11aa5-1382-4cd0-bb72-248d09f631f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39" y="1067577"/>
            <a:ext cx="7143799" cy="536181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346250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1000">
        <p14:conveyor dir="l"/>
      </p:transition>
    </mc:Choice>
    <mc:Fallback>
      <p:transition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sz="4800" smtClean="0">
                <a:latin typeface="Algerian" pitchFamily="82" charset="0"/>
              </a:rPr>
              <a:t>      </a:t>
            </a:r>
            <a:r>
              <a:rPr sz="4900" smtClean="0">
                <a:latin typeface="Algerian" pitchFamily="82" charset="0"/>
              </a:rPr>
              <a:t>Anthony and Cleopatra</a:t>
            </a:r>
            <a:r>
              <a:rPr sz="4900" smtClean="0"/>
              <a:t> </a:t>
            </a:r>
            <a:endParaRPr lang="ru-RU" sz="4900" dirty="0"/>
          </a:p>
        </p:txBody>
      </p:sp>
      <p:pic>
        <p:nvPicPr>
          <p:cNvPr id="4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84141" y="1600200"/>
            <a:ext cx="3175717" cy="45259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3F21B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CC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0166" y="428604"/>
            <a:ext cx="636857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</a:t>
            </a:r>
            <a:r>
              <a:rPr lang="ru-RU" sz="5400" dirty="0"/>
              <a:t>“</a:t>
            </a:r>
            <a:r>
              <a:rPr lang="en-US" sz="5400" dirty="0">
                <a:latin typeface="Algerian" pitchFamily="82" charset="0"/>
              </a:rPr>
              <a:t>Julius Caesar</a:t>
            </a:r>
            <a:r>
              <a:rPr lang="ru-RU" sz="5400" dirty="0"/>
              <a:t>”</a:t>
            </a:r>
          </a:p>
        </p:txBody>
      </p:sp>
      <p:pic>
        <p:nvPicPr>
          <p:cNvPr id="3" name="Рисунок 2" descr="julius-caesa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64" y="1355135"/>
            <a:ext cx="3286148" cy="497897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864333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1000">
        <p14:conveyor dir="l"/>
      </p:transition>
    </mc:Choice>
    <mc:Fallback>
      <p:transition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500034" y="0"/>
            <a:ext cx="7851775" cy="171448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lgerian" pitchFamily="82" charset="0"/>
              </a:rPr>
              <a:t>          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       </a:t>
            </a:r>
            <a:r>
              <a:rPr lang="en-US" dirty="0" smtClean="0">
                <a:latin typeface="Algerian" pitchFamily="82" charset="0"/>
              </a:rPr>
              <a:t>“</a:t>
            </a:r>
            <a:r>
              <a:rPr lang="en-US" dirty="0">
                <a:latin typeface="Algerian" pitchFamily="82" charset="0"/>
              </a:rPr>
              <a:t>The Comedy of Errors”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 descr="Без названи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391" y="1428736"/>
            <a:ext cx="8265013" cy="435771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302365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1000">
        <p14:ferris dir="l"/>
      </p:transition>
    </mc:Choice>
    <mc:Fallback>
      <p:transition spd="slow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 smtClean="0">
                <a:latin typeface="Algerian" pitchFamily="82" charset="0"/>
              </a:rPr>
              <a:t>HAMLET </a:t>
            </a:r>
            <a:endParaRPr lang="ru-RU" sz="4800" dirty="0"/>
          </a:p>
        </p:txBody>
      </p:sp>
      <p:pic>
        <p:nvPicPr>
          <p:cNvPr id="4" name="Содержимое 3" descr="Без названия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6872" y="1285860"/>
            <a:ext cx="7827094" cy="535785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785794"/>
            <a:ext cx="285752" cy="147630"/>
          </a:xfrm>
        </p:spPr>
        <p:txBody>
          <a:bodyPr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sz="4800" b="1" spc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               </a:t>
            </a:r>
            <a:endParaRPr lang="ru-RU" sz="4800" b="1" spc="0" dirty="0">
              <a:ln w="11430"/>
              <a:solidFill>
                <a:schemeClr val="bg1">
                  <a:lumMod val="75000"/>
                  <a:lumOff val="25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928670"/>
            <a:ext cx="8215370" cy="5000660"/>
          </a:xfrm>
        </p:spPr>
        <p:txBody>
          <a:bodyPr>
            <a:noAutofit/>
          </a:bodyPr>
          <a:lstStyle/>
          <a:p>
            <a:r>
              <a:rPr lang="ru-RU" sz="2000" dirty="0" smtClean="0"/>
              <a:t>Мне показалось, что была зима,</a:t>
            </a:r>
          </a:p>
          <a:p>
            <a:r>
              <a:rPr lang="ru-RU" sz="2000" dirty="0" smtClean="0"/>
              <a:t>Когда тебя не видел я, мой друг.</a:t>
            </a:r>
          </a:p>
          <a:p>
            <a:r>
              <a:rPr lang="ru-RU" sz="2000" dirty="0" smtClean="0"/>
              <a:t>Какой мороз стоял, какая тьма,</a:t>
            </a:r>
          </a:p>
          <a:p>
            <a:r>
              <a:rPr lang="ru-RU" sz="2000" dirty="0" smtClean="0"/>
              <a:t>Какой пустой декабрь царил вокруг!</a:t>
            </a:r>
          </a:p>
          <a:p>
            <a:r>
              <a:rPr lang="ru-RU" sz="2000" dirty="0" smtClean="0"/>
              <a:t>За это время лето протекло</a:t>
            </a:r>
          </a:p>
          <a:p>
            <a:r>
              <a:rPr lang="ru-RU" sz="2000" dirty="0" smtClean="0"/>
              <a:t>И уступило осени права.</a:t>
            </a:r>
          </a:p>
          <a:p>
            <a:r>
              <a:rPr lang="ru-RU" sz="2000" dirty="0" smtClean="0"/>
              <a:t>И осень шла, ступая тяжело, -</a:t>
            </a:r>
          </a:p>
          <a:p>
            <a:r>
              <a:rPr lang="ru-RU" sz="2000" dirty="0" smtClean="0"/>
              <a:t>Оставшаяся на сносях вдова.</a:t>
            </a:r>
          </a:p>
          <a:p>
            <a:r>
              <a:rPr lang="ru-RU" sz="2000" dirty="0" smtClean="0"/>
              <a:t>Казалось мне, что все плоды земли</a:t>
            </a:r>
          </a:p>
          <a:p>
            <a:r>
              <a:rPr lang="ru-RU" sz="2000" dirty="0" smtClean="0"/>
              <a:t>С рождения удел сиротский ждет.</a:t>
            </a:r>
          </a:p>
          <a:p>
            <a:r>
              <a:rPr lang="ru-RU" sz="2000" dirty="0" smtClean="0"/>
              <a:t>Нет в мире лета, если ты вдали.</a:t>
            </a:r>
          </a:p>
          <a:p>
            <a:r>
              <a:rPr lang="ru-RU" sz="2000" dirty="0" smtClean="0"/>
              <a:t>Где нет тебя, и птица не поет.</a:t>
            </a:r>
          </a:p>
          <a:p>
            <a:r>
              <a:rPr lang="ru-RU" sz="2000" dirty="0" smtClean="0"/>
              <a:t>А там, где слышен робкий, жалкий свист,</a:t>
            </a:r>
          </a:p>
          <a:p>
            <a:r>
              <a:rPr lang="ru-RU" sz="2000" dirty="0" smtClean="0"/>
              <a:t>В предчувствии зимы бледнеет лист</a:t>
            </a:r>
            <a:endParaRPr lang="ru-RU" sz="2000" i="1" dirty="0" smtClean="0">
              <a:latin typeface="Bookman Old Style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5984" y="285728"/>
            <a:ext cx="4572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Сонет  №97</a:t>
            </a:r>
            <a:endParaRPr lang="ru-RU" sz="36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50"/>
                            </p:stCondLst>
                            <p:childTnLst>
                              <p:par>
                                <p:cTn id="13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850"/>
                            </p:stCondLst>
                            <p:childTnLst>
                              <p:par>
                                <p:cTn id="20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850"/>
                            </p:stCondLst>
                            <p:childTnLst>
                              <p:par>
                                <p:cTn id="2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850"/>
                            </p:stCondLst>
                            <p:childTnLst>
                              <p:par>
                                <p:cTn id="3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850"/>
                            </p:stCondLst>
                            <p:childTnLst>
                              <p:par>
                                <p:cTn id="4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850"/>
                            </p:stCondLst>
                            <p:childTnLst>
                              <p:par>
                                <p:cTn id="4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2850"/>
                            </p:stCondLst>
                            <p:childTnLst>
                              <p:par>
                                <p:cTn id="5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4850"/>
                            </p:stCondLst>
                            <p:childTnLst>
                              <p:par>
                                <p:cTn id="6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6850"/>
                            </p:stCondLst>
                            <p:childTnLst>
                              <p:par>
                                <p:cTn id="6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8850"/>
                            </p:stCondLst>
                            <p:childTnLst>
                              <p:par>
                                <p:cTn id="76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850"/>
                            </p:stCondLst>
                            <p:childTnLst>
                              <p:par>
                                <p:cTn id="83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2850"/>
                            </p:stCondLst>
                            <p:childTnLst>
                              <p:par>
                                <p:cTn id="90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4850"/>
                            </p:stCondLst>
                            <p:childTnLst>
                              <p:par>
                                <p:cTn id="9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6850"/>
                            </p:stCondLst>
                            <p:childTnLst>
                              <p:par>
                                <p:cTn id="10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0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000108"/>
            <a:ext cx="45719" cy="371492"/>
          </a:xfrm>
        </p:spPr>
        <p:txBody>
          <a:bodyPr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sz="4800" b="1" spc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  </a:t>
            </a:r>
            <a:endParaRPr lang="ru-RU" sz="4800" b="1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1524000"/>
            <a:ext cx="8258204" cy="4976834"/>
          </a:xfrm>
        </p:spPr>
        <p:txBody>
          <a:bodyPr>
            <a:normAutofit/>
          </a:bodyPr>
          <a:lstStyle/>
          <a:p>
            <a:pPr marL="571500" indent="-571500">
              <a:buClr>
                <a:schemeClr val="bg1">
                  <a:lumMod val="95000"/>
                  <a:lumOff val="5000"/>
                </a:schemeClr>
              </a:buClr>
              <a:buNone/>
            </a:pPr>
            <a:r>
              <a:rPr lang="en-US" sz="2400" dirty="0" smtClean="0"/>
              <a:t>1) When and where was</a:t>
            </a:r>
            <a:r>
              <a:rPr lang="en-US" sz="24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lgerian" pitchFamily="82" charset="0"/>
              </a:rPr>
              <a:t> </a:t>
            </a:r>
            <a:r>
              <a:rPr lang="en-US" sz="2400" dirty="0" smtClean="0"/>
              <a:t>William Shakespeare born?</a:t>
            </a:r>
          </a:p>
          <a:p>
            <a:pPr marL="571500" indent="-571500">
              <a:buClr>
                <a:schemeClr val="bg1">
                  <a:lumMod val="95000"/>
                  <a:lumOff val="5000"/>
                </a:schemeClr>
              </a:buClr>
              <a:buNone/>
            </a:pPr>
            <a:endParaRPr lang="en-US" sz="2400" dirty="0" smtClean="0"/>
          </a:p>
          <a:p>
            <a:pPr marL="571500" indent="-571500">
              <a:buClr>
                <a:schemeClr val="bg1">
                  <a:lumMod val="95000"/>
                  <a:lumOff val="5000"/>
                </a:schemeClr>
              </a:buClr>
              <a:buNone/>
            </a:pPr>
            <a:r>
              <a:rPr lang="en-US" sz="2400" dirty="0" smtClean="0"/>
              <a:t>2) What was the name of his theatre?</a:t>
            </a:r>
          </a:p>
          <a:p>
            <a:pPr marL="571500" indent="-571500">
              <a:buClr>
                <a:schemeClr val="bg1">
                  <a:lumMod val="95000"/>
                  <a:lumOff val="5000"/>
                </a:schemeClr>
              </a:buClr>
              <a:buNone/>
            </a:pPr>
            <a:endParaRPr lang="en-US" sz="2400" dirty="0" smtClean="0"/>
          </a:p>
          <a:p>
            <a:pPr marL="571500" indent="-571500">
              <a:buClr>
                <a:schemeClr val="bg1">
                  <a:lumMod val="95000"/>
                  <a:lumOff val="5000"/>
                </a:schemeClr>
              </a:buClr>
              <a:buNone/>
            </a:pPr>
            <a:r>
              <a:rPr lang="en-US" sz="2400" dirty="0" smtClean="0"/>
              <a:t>3) How many plays did he write?</a:t>
            </a:r>
          </a:p>
          <a:p>
            <a:pPr marL="571500" indent="-571500">
              <a:buClr>
                <a:schemeClr val="bg1">
                  <a:lumMod val="95000"/>
                  <a:lumOff val="5000"/>
                </a:schemeClr>
              </a:buClr>
              <a:buNone/>
            </a:pPr>
            <a:endParaRPr lang="en-US" sz="2400" dirty="0" smtClean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pPr marL="571500" indent="-571500">
              <a:buClr>
                <a:schemeClr val="bg1">
                  <a:lumMod val="95000"/>
                  <a:lumOff val="5000"/>
                </a:schemeClr>
              </a:buClr>
              <a:buNone/>
            </a:pPr>
            <a:r>
              <a:rPr lang="en-US" sz="2400" dirty="0" smtClean="0"/>
              <a:t>4) What plays of William Shakespeare  do you know? </a:t>
            </a:r>
          </a:p>
          <a:p>
            <a:pPr marL="571500" indent="-571500">
              <a:buClr>
                <a:schemeClr val="bg1">
                  <a:lumMod val="95000"/>
                  <a:lumOff val="5000"/>
                </a:schemeClr>
              </a:buClr>
              <a:buNone/>
            </a:pPr>
            <a:endParaRPr lang="en-US" sz="2400" dirty="0" smtClean="0"/>
          </a:p>
          <a:p>
            <a:pPr marL="571500" indent="-571500">
              <a:buClr>
                <a:schemeClr val="bg1">
                  <a:lumMod val="95000"/>
                  <a:lumOff val="5000"/>
                </a:schemeClr>
              </a:buClr>
              <a:buNone/>
            </a:pPr>
            <a:r>
              <a:rPr lang="en-US" sz="2400" dirty="0" smtClean="0"/>
              <a:t>5) Where and when was he buried?</a:t>
            </a:r>
          </a:p>
          <a:p>
            <a:pPr>
              <a:buNone/>
            </a:pPr>
            <a:endParaRPr lang="ru-RU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85852" y="571480"/>
            <a:ext cx="70375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lgerian" pitchFamily="82" charset="0"/>
              </a:rPr>
              <a:t>Answer  the Questions</a:t>
            </a:r>
            <a:r>
              <a:rPr lang="ru-RU" sz="44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lgerian" pitchFamily="82" charset="0"/>
              </a:rPr>
              <a:t>:</a:t>
            </a:r>
            <a:r>
              <a:rPr lang="en-US" sz="44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lgerian" pitchFamily="82" charset="0"/>
              </a:rPr>
              <a:t> </a:t>
            </a:r>
            <a:endParaRPr lang="ru-RU" sz="44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800"/>
                            </p:stCondLst>
                            <p:childTnLst>
                              <p:par>
                                <p:cTn id="12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800"/>
                            </p:stCondLst>
                            <p:childTnLst>
                              <p:par>
                                <p:cTn id="19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800"/>
                            </p:stCondLst>
                            <p:childTnLst>
                              <p:par>
                                <p:cTn id="26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8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9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1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800"/>
                            </p:stCondLst>
                            <p:childTnLst>
                              <p:par>
                                <p:cTn id="33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5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6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7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8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800"/>
                            </p:stCondLst>
                            <p:childTnLst>
                              <p:par>
                                <p:cTn id="40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2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3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4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5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428604"/>
            <a:ext cx="8229600" cy="4572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96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lgerian" pitchFamily="82" charset="0"/>
              </a:rPr>
              <a:t>Good Luck!</a:t>
            </a:r>
            <a:endParaRPr lang="ru-RU" sz="96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Рисунок 4" descr="William_Shakespeare_The_liv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14678" y="2143116"/>
            <a:ext cx="2571768" cy="39257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b="1" spc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     </a:t>
            </a:r>
            <a:r>
              <a:rPr lang="ru-RU" b="1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     </a:t>
            </a:r>
            <a:endParaRPr lang="ru-RU" sz="6000" b="1" spc="0" dirty="0">
              <a:ln w="11430"/>
              <a:solidFill>
                <a:schemeClr val="bg1">
                  <a:lumMod val="75000"/>
                  <a:lumOff val="25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71472" y="2000240"/>
            <a:ext cx="8043890" cy="4238636"/>
          </a:xfrm>
        </p:spPr>
        <p:txBody>
          <a:bodyPr>
            <a:normAutofit/>
          </a:bodyPr>
          <a:lstStyle/>
          <a:p>
            <a:pPr>
              <a:buClr>
                <a:srgbClr val="A50021"/>
              </a:buClr>
              <a:buNone/>
            </a:pPr>
            <a:r>
              <a:rPr lang="ru-RU" dirty="0" smtClean="0"/>
              <a:t>  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Воспитание у обучающихся чувство прекрасного, любви к английской литературе, уважение к культуре страны изучаемого языка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58" y="785794"/>
            <a:ext cx="83582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lgerian" pitchFamily="82" charset="0"/>
              </a:rPr>
              <a:t>Цель урока:</a:t>
            </a:r>
            <a:endParaRPr lang="ru-RU" sz="60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  <p:bldP spid="2" grpId="0" build="p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sz="5400" smtClean="0">
                <a:solidFill>
                  <a:schemeClr val="bg1">
                    <a:lumMod val="75000"/>
                    <a:lumOff val="25000"/>
                  </a:schemeClr>
                </a:solidFill>
                <a:latin typeface="Algerian" pitchFamily="82" charset="0"/>
              </a:rPr>
              <a:t> </a:t>
            </a:r>
            <a:endParaRPr lang="ru-RU" sz="5400" b="1" spc="0" dirty="0">
              <a:ln w="11430"/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lgerian" pitchFamily="82" charset="0"/>
              </a:rPr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214546" y="428604"/>
            <a:ext cx="44986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Задачи урока:</a:t>
            </a:r>
            <a:endParaRPr lang="ru-RU" sz="54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Учебные задачи, направленные на достижение личностных результатов обучения: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развитие творческих способностей, формирование социокультурной компетенции обучающихся; расширение их лингвострановедческого образования;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повышение интереса к чтению, как английских, так и русских классиков;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Учебные задачи, направленные на достижение предметных результатов обучения: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Знакомство с творчеством английского поэта и драматурга У. Шекспира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Развитие умений понимать иноязычную речь на слух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Учебные задачи, направленные на достижение </a:t>
            </a:r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результатов обучения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дальнейшее развитие памяти, наблюдательности, воображения, фантазии;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развитие навыков декламации.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71472" y="1285860"/>
            <a:ext cx="3714776" cy="514353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3600" dirty="0" smtClean="0">
                <a:latin typeface="Algerian" pitchFamily="82" charset="0"/>
              </a:rPr>
              <a:t> William</a:t>
            </a:r>
          </a:p>
          <a:p>
            <a:pPr>
              <a:buNone/>
            </a:pPr>
            <a:r>
              <a:rPr lang="en-US" sz="3600" dirty="0" smtClean="0">
                <a:latin typeface="Algerian" pitchFamily="82" charset="0"/>
              </a:rPr>
              <a:t> Shakespeare</a:t>
            </a:r>
          </a:p>
          <a:p>
            <a:pPr>
              <a:buNone/>
            </a:pPr>
            <a:r>
              <a:rPr lang="en-US" sz="3600" dirty="0" smtClean="0">
                <a:latin typeface="Algerian" pitchFamily="82" charset="0"/>
              </a:rPr>
              <a:t> (1564-1616)</a:t>
            </a:r>
          </a:p>
          <a:p>
            <a:pPr>
              <a:buNone/>
            </a:pPr>
            <a:r>
              <a:rPr lang="en-US" sz="3600" dirty="0" smtClean="0">
                <a:latin typeface="Algerian" pitchFamily="82" charset="0"/>
              </a:rPr>
              <a:t>  is the greatest</a:t>
            </a:r>
          </a:p>
          <a:p>
            <a:pPr>
              <a:buNone/>
            </a:pPr>
            <a:r>
              <a:rPr lang="en-US" sz="3600" dirty="0" smtClean="0">
                <a:latin typeface="Algerian" pitchFamily="82" charset="0"/>
              </a:rPr>
              <a:t>  and the most</a:t>
            </a:r>
          </a:p>
          <a:p>
            <a:pPr>
              <a:buNone/>
            </a:pPr>
            <a:r>
              <a:rPr lang="en-US" sz="3600" dirty="0" smtClean="0">
                <a:latin typeface="Algerian" pitchFamily="82" charset="0"/>
              </a:rPr>
              <a:t> famous of</a:t>
            </a:r>
          </a:p>
          <a:p>
            <a:pPr>
              <a:buNone/>
            </a:pPr>
            <a:r>
              <a:rPr lang="en-US" sz="3600" dirty="0" smtClean="0">
                <a:latin typeface="Algerian" pitchFamily="82" charset="0"/>
              </a:rPr>
              <a:t> Britain's writers.</a:t>
            </a:r>
            <a:endParaRPr lang="ru-RU" sz="3600" dirty="0"/>
          </a:p>
        </p:txBody>
      </p:sp>
      <p:pic>
        <p:nvPicPr>
          <p:cNvPr id="4" name="Рисунок 3" descr="4136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6248" y="714356"/>
            <a:ext cx="4238524" cy="51673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929190" y="714356"/>
            <a:ext cx="3714776" cy="3929090"/>
          </a:xfrm>
        </p:spPr>
        <p:txBody>
          <a:bodyPr>
            <a:normAutofit fontScale="90000"/>
          </a:bodyPr>
          <a:lstStyle/>
          <a:p>
            <a:r>
              <a:rPr smtClean="0">
                <a:latin typeface="Algerian" pitchFamily="82" charset="0"/>
              </a:rPr>
              <a:t>He was born </a:t>
            </a:r>
            <a:br>
              <a:rPr smtClean="0">
                <a:latin typeface="Algerian" pitchFamily="82" charset="0"/>
              </a:rPr>
            </a:br>
            <a:r>
              <a:rPr smtClean="0">
                <a:latin typeface="Algerian" pitchFamily="82" charset="0"/>
              </a:rPr>
              <a:t>on April 1564</a:t>
            </a:r>
            <a:br>
              <a:rPr smtClean="0">
                <a:latin typeface="Algerian" pitchFamily="82" charset="0"/>
              </a:rPr>
            </a:br>
            <a:r>
              <a:rPr smtClean="0">
                <a:latin typeface="Algerian" pitchFamily="82" charset="0"/>
              </a:rPr>
              <a:t> at Stratford-on-Avon </a:t>
            </a:r>
            <a:br>
              <a:rPr smtClean="0">
                <a:latin typeface="Algerian" pitchFamily="82" charset="0"/>
              </a:rPr>
            </a:br>
            <a:r>
              <a:rPr smtClean="0">
                <a:latin typeface="Algerian" pitchFamily="82" charset="0"/>
              </a:rPr>
              <a:t>in England.</a:t>
            </a:r>
            <a:endParaRPr lang="ru-RU" dirty="0"/>
          </a:p>
        </p:txBody>
      </p:sp>
      <p:pic>
        <p:nvPicPr>
          <p:cNvPr id="4" name="Содержимое 3" descr="CHANDOS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21253795">
            <a:off x="720860" y="1309997"/>
            <a:ext cx="3552825" cy="4572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58" y="4929198"/>
            <a:ext cx="8043890" cy="140493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>
                <a:latin typeface="Algerian" pitchFamily="82" charset="0"/>
              </a:rPr>
              <a:t>      </a:t>
            </a:r>
            <a:r>
              <a:rPr lang="en-US" sz="3600" dirty="0" smtClean="0">
                <a:latin typeface="Algerian" pitchFamily="82" charset="0"/>
              </a:rPr>
              <a:t>He set up his own theatre </a:t>
            </a:r>
            <a:endParaRPr lang="ru-RU" sz="3600" dirty="0" smtClean="0">
              <a:latin typeface="Algerian" pitchFamily="82" charset="0"/>
            </a:endParaRPr>
          </a:p>
          <a:p>
            <a:pPr>
              <a:buNone/>
            </a:pPr>
            <a:r>
              <a:rPr lang="ru-RU" sz="3600" dirty="0" smtClean="0"/>
              <a:t>                   «</a:t>
            </a:r>
            <a:r>
              <a:rPr lang="en-US" sz="3600" dirty="0" smtClean="0">
                <a:latin typeface="Algerian" pitchFamily="82" charset="0"/>
              </a:rPr>
              <a:t>The Globe</a:t>
            </a:r>
            <a:r>
              <a:rPr lang="ru-RU" sz="3600" dirty="0" smtClean="0"/>
              <a:t>»</a:t>
            </a:r>
            <a:r>
              <a:rPr lang="en-US" sz="3600" dirty="0" smtClean="0">
                <a:latin typeface="Algerian" pitchFamily="82" charset="0"/>
              </a:rPr>
              <a:t>.</a:t>
            </a:r>
            <a:endParaRPr lang="ru-RU" sz="3600" dirty="0"/>
          </a:p>
        </p:txBody>
      </p:sp>
      <p:pic>
        <p:nvPicPr>
          <p:cNvPr id="4" name="Рисунок 3" descr="8956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7356" y="642918"/>
            <a:ext cx="5305435" cy="39442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1857364"/>
            <a:ext cx="8229600" cy="4572000"/>
          </a:xfrm>
        </p:spPr>
        <p:txBody>
          <a:bodyPr/>
          <a:lstStyle/>
          <a:p>
            <a:pPr marL="514350" indent="-514350">
              <a:buClr>
                <a:srgbClr val="A50021"/>
              </a:buClr>
              <a:buAutoNum type="arabicParenR"/>
            </a:pPr>
            <a:r>
              <a:rPr lang="en-US" dirty="0" smtClean="0"/>
              <a:t>William Shakespeare is the greatest and the most famous of Britain’s writes.</a:t>
            </a:r>
          </a:p>
          <a:p>
            <a:pPr marL="514350" indent="-514350">
              <a:buClr>
                <a:srgbClr val="A50021"/>
              </a:buClr>
              <a:buAutoNum type="arabicParenR"/>
            </a:pPr>
            <a:r>
              <a:rPr lang="en-US" dirty="0" smtClean="0"/>
              <a:t> He was born on April 1564 at London in England.</a:t>
            </a:r>
          </a:p>
          <a:p>
            <a:pPr marL="514350" indent="-514350">
              <a:buClr>
                <a:srgbClr val="A50021"/>
              </a:buClr>
              <a:buAutoNum type="arabicParenR"/>
            </a:pPr>
            <a:r>
              <a:rPr lang="en-US" dirty="0" smtClean="0"/>
              <a:t>He set up his own theatre “The Globe”.</a:t>
            </a:r>
          </a:p>
          <a:p>
            <a:pPr marL="514350" indent="-514350">
              <a:buClr>
                <a:srgbClr val="A50021"/>
              </a:buClr>
              <a:buAutoNum type="arabicParenR"/>
            </a:pPr>
            <a:r>
              <a:rPr lang="en-US" dirty="0" smtClean="0"/>
              <a:t>Most of  Shakespeare’s plays were not published in his lifetime.</a:t>
            </a:r>
          </a:p>
          <a:p>
            <a:pPr marL="514350" indent="-514350">
              <a:buClr>
                <a:srgbClr val="A50021"/>
              </a:buClr>
              <a:buAutoNum type="arabicParenR"/>
            </a:pPr>
            <a:r>
              <a:rPr lang="en-US" dirty="0" smtClean="0"/>
              <a:t> He didn’t write poetry, especially the Sonnets.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14282" y="571480"/>
            <a:ext cx="83582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Algerian" pitchFamily="82" charset="0"/>
              </a:rPr>
              <a:t>True or False?</a:t>
            </a:r>
            <a:endParaRPr lang="ru-RU" sz="54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200"/>
                            </p:stCondLst>
                            <p:childTnLst>
                              <p:par>
                                <p:cTn id="2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50"/>
                            </p:stCondLst>
                            <p:childTnLst>
                              <p:par>
                                <p:cTn id="3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550"/>
                            </p:stCondLst>
                            <p:childTnLst>
                              <p:par>
                                <p:cTn id="3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4200"/>
                            </p:stCondLst>
                            <p:childTnLst>
                              <p:par>
                                <p:cTn id="4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142852"/>
            <a:ext cx="5572164" cy="4062418"/>
          </a:xfrm>
        </p:spPr>
        <p:txBody>
          <a:bodyPr>
            <a:normAutofit fontScale="90000"/>
          </a:bodyPr>
          <a:lstStyle/>
          <a:p>
            <a:r>
              <a:rPr sz="6600" smtClean="0">
                <a:latin typeface="Algerian" pitchFamily="82" charset="0"/>
              </a:rPr>
              <a:t>Shakespeare </a:t>
            </a:r>
            <a:r>
              <a:rPr lang="ru-RU" sz="6600" dirty="0" smtClean="0"/>
              <a:t/>
            </a:r>
            <a:br>
              <a:rPr lang="ru-RU" sz="6600" dirty="0" smtClean="0"/>
            </a:br>
            <a:r>
              <a:rPr sz="6600" smtClean="0">
                <a:latin typeface="Algerian" pitchFamily="82" charset="0"/>
              </a:rPr>
              <a:t>wrote</a:t>
            </a:r>
            <a:r>
              <a:rPr lang="ru-RU" sz="6600" dirty="0" smtClean="0"/>
              <a:t/>
            </a:r>
            <a:br>
              <a:rPr lang="ru-RU" sz="6600" dirty="0" smtClean="0"/>
            </a:br>
            <a:r>
              <a:rPr sz="6600" smtClean="0">
                <a:latin typeface="Algerian" pitchFamily="82" charset="0"/>
              </a:rPr>
              <a:t> </a:t>
            </a:r>
            <a:r>
              <a:rPr lang="ru-RU" sz="6600" dirty="0" smtClean="0">
                <a:latin typeface="Algerian" pitchFamily="82" charset="0"/>
              </a:rPr>
              <a:t>   </a:t>
            </a:r>
            <a:r>
              <a:rPr sz="6600" smtClean="0">
                <a:latin typeface="Algerian" pitchFamily="82" charset="0"/>
              </a:rPr>
              <a:t>37 </a:t>
            </a:r>
            <a:r>
              <a:rPr lang="ru-RU" sz="6600" dirty="0" smtClean="0"/>
              <a:t/>
            </a:r>
            <a:br>
              <a:rPr lang="ru-RU" sz="6600" dirty="0" smtClean="0"/>
            </a:br>
            <a:r>
              <a:rPr sz="6600" smtClean="0">
                <a:latin typeface="Algerian" pitchFamily="82" charset="0"/>
              </a:rPr>
              <a:t>plays.</a:t>
            </a:r>
            <a:endParaRPr lang="ru-RU" sz="6600" dirty="0"/>
          </a:p>
        </p:txBody>
      </p:sp>
      <p:pic>
        <p:nvPicPr>
          <p:cNvPr id="4" name="Содержимое 3" descr="04-60-2b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071934" y="1500174"/>
            <a:ext cx="3114745" cy="4572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285728"/>
            <a:ext cx="8143932" cy="1219200"/>
          </a:xfrm>
        </p:spPr>
        <p:txBody>
          <a:bodyPr>
            <a:normAutofit fontScale="90000"/>
          </a:bodyPr>
          <a:lstStyle/>
          <a:p>
            <a:r>
              <a:rPr smtClean="0"/>
              <a:t>      </a:t>
            </a:r>
            <a:r>
              <a:rPr sz="6700" smtClean="0">
                <a:latin typeface="Algerian" pitchFamily="82" charset="0"/>
              </a:rPr>
              <a:t>Romeo  and  Juliet</a:t>
            </a:r>
            <a:endParaRPr lang="ru-RU" sz="6700" dirty="0"/>
          </a:p>
        </p:txBody>
      </p:sp>
      <p:pic>
        <p:nvPicPr>
          <p:cNvPr id="8" name="Содержимое 7" descr="402px-DickseeRomeoandJulie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55802" y="1600200"/>
            <a:ext cx="3032395" cy="45259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9A80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A0404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  <p:bldP spid="3" grpId="2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9e189f1a753ee679d1b35c74a851e0b830c82ef3"/>
</p:tagLst>
</file>

<file path=ppt/theme/theme1.xml><?xml version="1.0" encoding="utf-8"?>
<a:theme xmlns:a="http://schemas.openxmlformats.org/drawingml/2006/main" name="019">
  <a:themeElements>
    <a:clrScheme name="Default Design 5">
      <a:dk1>
        <a:srgbClr val="000000"/>
      </a:dk1>
      <a:lt1>
        <a:srgbClr val="FFFFFF"/>
      </a:lt1>
      <a:dk2>
        <a:srgbClr val="000000"/>
      </a:dk2>
      <a:lt2>
        <a:srgbClr val="B2B2B2"/>
      </a:lt2>
      <a:accent1>
        <a:srgbClr val="FEE4BD"/>
      </a:accent1>
      <a:accent2>
        <a:srgbClr val="FCC572"/>
      </a:accent2>
      <a:accent3>
        <a:srgbClr val="FFFFFF"/>
      </a:accent3>
      <a:accent4>
        <a:srgbClr val="000000"/>
      </a:accent4>
      <a:accent5>
        <a:srgbClr val="FEEFDB"/>
      </a:accent5>
      <a:accent6>
        <a:srgbClr val="E4B267"/>
      </a:accent6>
      <a:hlink>
        <a:srgbClr val="6B532E"/>
      </a:hlink>
      <a:folHlink>
        <a:srgbClr val="C97A03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CB140"/>
        </a:lt1>
        <a:dk2>
          <a:srgbClr val="000000"/>
        </a:dk2>
        <a:lt2>
          <a:srgbClr val="B2B2B2"/>
        </a:lt2>
        <a:accent1>
          <a:srgbClr val="FEE4BD"/>
        </a:accent1>
        <a:accent2>
          <a:srgbClr val="FCC572"/>
        </a:accent2>
        <a:accent3>
          <a:srgbClr val="FDD5AF"/>
        </a:accent3>
        <a:accent4>
          <a:srgbClr val="000000"/>
        </a:accent4>
        <a:accent5>
          <a:srgbClr val="FEEFDB"/>
        </a:accent5>
        <a:accent6>
          <a:srgbClr val="E4B267"/>
        </a:accent6>
        <a:hlink>
          <a:srgbClr val="6B532E"/>
        </a:hlink>
        <a:folHlink>
          <a:srgbClr val="C97A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CB140"/>
        </a:lt1>
        <a:dk2>
          <a:srgbClr val="000000"/>
        </a:dk2>
        <a:lt2>
          <a:srgbClr val="B2B2B2"/>
        </a:lt2>
        <a:accent1>
          <a:srgbClr val="FB9E75"/>
        </a:accent1>
        <a:accent2>
          <a:srgbClr val="FCD740"/>
        </a:accent2>
        <a:accent3>
          <a:srgbClr val="FDD5AF"/>
        </a:accent3>
        <a:accent4>
          <a:srgbClr val="000000"/>
        </a:accent4>
        <a:accent5>
          <a:srgbClr val="FDCCBD"/>
        </a:accent5>
        <a:accent6>
          <a:srgbClr val="E4C339"/>
        </a:accent6>
        <a:hlink>
          <a:srgbClr val="A43E02"/>
        </a:hlink>
        <a:folHlink>
          <a:srgbClr val="A363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CB140"/>
        </a:lt1>
        <a:dk2>
          <a:srgbClr val="000000"/>
        </a:dk2>
        <a:lt2>
          <a:srgbClr val="B2B2B2"/>
        </a:lt2>
        <a:accent1>
          <a:srgbClr val="D68102"/>
        </a:accent1>
        <a:accent2>
          <a:srgbClr val="0F8EBB"/>
        </a:accent2>
        <a:accent3>
          <a:srgbClr val="FDD5AF"/>
        </a:accent3>
        <a:accent4>
          <a:srgbClr val="000000"/>
        </a:accent4>
        <a:accent5>
          <a:srgbClr val="E8C1AA"/>
        </a:accent5>
        <a:accent6>
          <a:srgbClr val="0C80A9"/>
        </a:accent6>
        <a:hlink>
          <a:srgbClr val="A36303"/>
        </a:hlink>
        <a:folHlink>
          <a:srgbClr val="1C0FB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CB140"/>
        </a:lt1>
        <a:dk2>
          <a:srgbClr val="000000"/>
        </a:dk2>
        <a:lt2>
          <a:srgbClr val="B2B2B2"/>
        </a:lt2>
        <a:accent1>
          <a:srgbClr val="AC7013"/>
        </a:accent1>
        <a:accent2>
          <a:srgbClr val="81A518"/>
        </a:accent2>
        <a:accent3>
          <a:srgbClr val="FDD5AF"/>
        </a:accent3>
        <a:accent4>
          <a:srgbClr val="000000"/>
        </a:accent4>
        <a:accent5>
          <a:srgbClr val="D2BBAA"/>
        </a:accent5>
        <a:accent6>
          <a:srgbClr val="749515"/>
        </a:accent6>
        <a:hlink>
          <a:srgbClr val="0D4DA3"/>
        </a:hlink>
        <a:folHlink>
          <a:srgbClr val="A30D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EE4BD"/>
        </a:accent1>
        <a:accent2>
          <a:srgbClr val="FCC572"/>
        </a:accent2>
        <a:accent3>
          <a:srgbClr val="FFFFFF"/>
        </a:accent3>
        <a:accent4>
          <a:srgbClr val="000000"/>
        </a:accent4>
        <a:accent5>
          <a:srgbClr val="FEEFDB"/>
        </a:accent5>
        <a:accent6>
          <a:srgbClr val="E4B267"/>
        </a:accent6>
        <a:hlink>
          <a:srgbClr val="6B532E"/>
        </a:hlink>
        <a:folHlink>
          <a:srgbClr val="C97A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B9E75"/>
        </a:accent1>
        <a:accent2>
          <a:srgbClr val="FCD740"/>
        </a:accent2>
        <a:accent3>
          <a:srgbClr val="FFFFFF"/>
        </a:accent3>
        <a:accent4>
          <a:srgbClr val="000000"/>
        </a:accent4>
        <a:accent5>
          <a:srgbClr val="FDCCBD"/>
        </a:accent5>
        <a:accent6>
          <a:srgbClr val="E4C339"/>
        </a:accent6>
        <a:hlink>
          <a:srgbClr val="A43E02"/>
        </a:hlink>
        <a:folHlink>
          <a:srgbClr val="A363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D68102"/>
        </a:accent1>
        <a:accent2>
          <a:srgbClr val="0F8EBB"/>
        </a:accent2>
        <a:accent3>
          <a:srgbClr val="FFFFFF"/>
        </a:accent3>
        <a:accent4>
          <a:srgbClr val="000000"/>
        </a:accent4>
        <a:accent5>
          <a:srgbClr val="E8C1AA"/>
        </a:accent5>
        <a:accent6>
          <a:srgbClr val="0C80A9"/>
        </a:accent6>
        <a:hlink>
          <a:srgbClr val="A36303"/>
        </a:hlink>
        <a:folHlink>
          <a:srgbClr val="1C0FB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AC7013"/>
        </a:accent1>
        <a:accent2>
          <a:srgbClr val="81A518"/>
        </a:accent2>
        <a:accent3>
          <a:srgbClr val="FFFFFF"/>
        </a:accent3>
        <a:accent4>
          <a:srgbClr val="000000"/>
        </a:accent4>
        <a:accent5>
          <a:srgbClr val="D2BBAA"/>
        </a:accent5>
        <a:accent6>
          <a:srgbClr val="749515"/>
        </a:accent6>
        <a:hlink>
          <a:srgbClr val="0D4DA3"/>
        </a:hlink>
        <a:folHlink>
          <a:srgbClr val="A30D6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Презентация3</Template>
  <TotalTime>667</TotalTime>
  <Words>350</Words>
  <Application>Microsoft Office PowerPoint</Application>
  <PresentationFormat>Экран (4:3)</PresentationFormat>
  <Paragraphs>70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019</vt:lpstr>
      <vt:lpstr>           William Shakespeare       (1564-1616)</vt:lpstr>
      <vt:lpstr>              </vt:lpstr>
      <vt:lpstr> </vt:lpstr>
      <vt:lpstr>Слайд 4</vt:lpstr>
      <vt:lpstr>He was born  on April 1564  at Stratford-on-Avon  in England.</vt:lpstr>
      <vt:lpstr>Слайд 6</vt:lpstr>
      <vt:lpstr>Слайд 7</vt:lpstr>
      <vt:lpstr>Shakespeare  wrote     37  plays.</vt:lpstr>
      <vt:lpstr>      Romeo  and  Juliet</vt:lpstr>
      <vt:lpstr>Слайд 10</vt:lpstr>
      <vt:lpstr>Слайд 11</vt:lpstr>
      <vt:lpstr>      Anthony and Cleopatra </vt:lpstr>
      <vt:lpstr>Слайд 13</vt:lpstr>
      <vt:lpstr>                     “The Comedy of Errors” </vt:lpstr>
      <vt:lpstr>HAMLET </vt:lpstr>
      <vt:lpstr>                 </vt:lpstr>
      <vt:lpstr>    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William Shakespeare  (1564-1616)</dc:title>
  <dc:creator>Дом</dc:creator>
  <cp:lastModifiedBy>user</cp:lastModifiedBy>
  <cp:revision>68</cp:revision>
  <dcterms:modified xsi:type="dcterms:W3CDTF">2017-12-09T20:12:09Z</dcterms:modified>
</cp:coreProperties>
</file>