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9" r:id="rId4"/>
    <p:sldId id="258" r:id="rId5"/>
    <p:sldId id="260" r:id="rId6"/>
    <p:sldId id="267" r:id="rId7"/>
    <p:sldId id="257" r:id="rId8"/>
    <p:sldId id="261" r:id="rId9"/>
    <p:sldId id="262" r:id="rId10"/>
    <p:sldId id="263" r:id="rId11"/>
    <p:sldId id="266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579" autoAdjust="0"/>
  </p:normalViewPr>
  <p:slideViewPr>
    <p:cSldViewPr>
      <p:cViewPr varScale="1">
        <p:scale>
          <a:sx n="65" d="100"/>
          <a:sy n="65" d="100"/>
        </p:scale>
        <p:origin x="-94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8E8D8-DD90-49EE-9D8A-7415580E1A9B}" type="datetimeFigureOut">
              <a:rPr lang="ru-RU" smtClean="0"/>
              <a:pPr/>
              <a:t>27.02.2013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5572-3165-4AEB-93D8-77000849A1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8E8D8-DD90-49EE-9D8A-7415580E1A9B}" type="datetimeFigureOut">
              <a:rPr lang="ru-RU" smtClean="0"/>
              <a:pPr/>
              <a:t>27.02.2013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5572-3165-4AEB-93D8-77000849A1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8E8D8-DD90-49EE-9D8A-7415580E1A9B}" type="datetimeFigureOut">
              <a:rPr lang="ru-RU" smtClean="0"/>
              <a:pPr/>
              <a:t>27.02.2013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5572-3165-4AEB-93D8-77000849A1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8E8D8-DD90-49EE-9D8A-7415580E1A9B}" type="datetimeFigureOut">
              <a:rPr lang="ru-RU" smtClean="0"/>
              <a:pPr/>
              <a:t>27.02.2013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5572-3165-4AEB-93D8-77000849A1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8E8D8-DD90-49EE-9D8A-7415580E1A9B}" type="datetimeFigureOut">
              <a:rPr lang="ru-RU" smtClean="0"/>
              <a:pPr/>
              <a:t>27.02.2013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5572-3165-4AEB-93D8-77000849A1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8E8D8-DD90-49EE-9D8A-7415580E1A9B}" type="datetimeFigureOut">
              <a:rPr lang="ru-RU" smtClean="0"/>
              <a:pPr/>
              <a:t>27.02.2013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5572-3165-4AEB-93D8-77000849A1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8E8D8-DD90-49EE-9D8A-7415580E1A9B}" type="datetimeFigureOut">
              <a:rPr lang="ru-RU" smtClean="0"/>
              <a:pPr/>
              <a:t>27.02.2013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5572-3165-4AEB-93D8-77000849A1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8E8D8-DD90-49EE-9D8A-7415580E1A9B}" type="datetimeFigureOut">
              <a:rPr lang="ru-RU" smtClean="0"/>
              <a:pPr/>
              <a:t>27.02.2013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5572-3165-4AEB-93D8-77000849A1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8E8D8-DD90-49EE-9D8A-7415580E1A9B}" type="datetimeFigureOut">
              <a:rPr lang="ru-RU" smtClean="0"/>
              <a:pPr/>
              <a:t>27.02.2013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5572-3165-4AEB-93D8-77000849A1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8E8D8-DD90-49EE-9D8A-7415580E1A9B}" type="datetimeFigureOut">
              <a:rPr lang="ru-RU" smtClean="0"/>
              <a:pPr/>
              <a:t>27.02.2013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5572-3165-4AEB-93D8-77000849A1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8E8D8-DD90-49EE-9D8A-7415580E1A9B}" type="datetimeFigureOut">
              <a:rPr lang="ru-RU" smtClean="0"/>
              <a:pPr/>
              <a:t>27.02.2013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5572-3165-4AEB-93D8-77000849A1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58E8D8-DD90-49EE-9D8A-7415580E1A9B}" type="datetimeFigureOut">
              <a:rPr lang="ru-RU" smtClean="0"/>
              <a:pPr/>
              <a:t>27.02.2013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45572-3165-4AEB-93D8-77000849A1A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Ашыкъ Умернинъ ресимлери\img081.jpg"/>
          <p:cNvPicPr>
            <a:picLocks noChangeAspect="1" noChangeArrowheads="1"/>
          </p:cNvPicPr>
          <p:nvPr/>
        </p:nvPicPr>
        <p:blipFill>
          <a:blip r:embed="rId2"/>
          <a:srcRect l="9347" t="3014" r="10269" b="25643"/>
          <a:stretch>
            <a:fillRect/>
          </a:stretch>
        </p:blipFill>
        <p:spPr bwMode="auto">
          <a:xfrm>
            <a:off x="214282" y="214290"/>
            <a:ext cx="3839773" cy="6340128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4143372" y="1000108"/>
            <a:ext cx="413626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Ашыкъ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Умер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1621 – 1707с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43372" y="3643314"/>
            <a:ext cx="4429156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Кендим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Кезлевли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Умердир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исмим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Бир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кучюк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къатрадан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вар 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олмыш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джисмим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Ашыкъ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Умер.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chemeClr val="accent2"/>
                </a:solidFill>
              </a:rPr>
              <a:t>Тенълик</a:t>
            </a:r>
            <a:r>
              <a:rPr lang="ru-RU" b="1" dirty="0" smtClean="0">
                <a:solidFill>
                  <a:schemeClr val="accent2"/>
                </a:solidFill>
              </a:rPr>
              <a:t>,  </a:t>
            </a:r>
            <a:r>
              <a:rPr lang="ru-RU" b="1" dirty="0" err="1" smtClean="0">
                <a:solidFill>
                  <a:schemeClr val="accent2"/>
                </a:solidFill>
              </a:rPr>
              <a:t>бирлик</a:t>
            </a:r>
            <a:r>
              <a:rPr lang="ru-RU" b="1" dirty="0" smtClean="0">
                <a:solidFill>
                  <a:schemeClr val="accent2"/>
                </a:solidFill>
              </a:rPr>
              <a:t>, </a:t>
            </a:r>
            <a:r>
              <a:rPr lang="ru-RU" b="1" dirty="0" err="1" smtClean="0">
                <a:solidFill>
                  <a:schemeClr val="accent2"/>
                </a:solidFill>
              </a:rPr>
              <a:t>муаббетлик</a:t>
            </a:r>
            <a:r>
              <a:rPr lang="ru-RU" b="1" dirty="0" smtClean="0">
                <a:solidFill>
                  <a:schemeClr val="accent2"/>
                </a:solidFill>
              </a:rPr>
              <a:t> </a:t>
            </a:r>
            <a:br>
              <a:rPr lang="ru-RU" b="1" dirty="0" smtClean="0">
                <a:solidFill>
                  <a:schemeClr val="accent2"/>
                </a:solidFill>
              </a:rPr>
            </a:br>
            <a:r>
              <a:rPr lang="ru-RU" b="1" dirty="0" err="1" smtClean="0">
                <a:solidFill>
                  <a:schemeClr val="accent2"/>
                </a:solidFill>
              </a:rPr>
              <a:t>акъкъында</a:t>
            </a:r>
            <a:r>
              <a:rPr lang="ru-RU" b="1" dirty="0" smtClean="0">
                <a:solidFill>
                  <a:schemeClr val="accent2"/>
                </a:solidFill>
              </a:rPr>
              <a:t> </a:t>
            </a:r>
            <a:r>
              <a:rPr lang="ru-RU" b="1" dirty="0" err="1" smtClean="0">
                <a:solidFill>
                  <a:schemeClr val="accent2"/>
                </a:solidFill>
              </a:rPr>
              <a:t>аталар</a:t>
            </a:r>
            <a:r>
              <a:rPr lang="ru-RU" b="1" dirty="0" smtClean="0">
                <a:solidFill>
                  <a:schemeClr val="accent2"/>
                </a:solidFill>
              </a:rPr>
              <a:t> </a:t>
            </a:r>
            <a:r>
              <a:rPr lang="ru-RU" b="1" dirty="0" err="1" smtClean="0">
                <a:solidFill>
                  <a:schemeClr val="accent2"/>
                </a:solidFill>
              </a:rPr>
              <a:t>сёзлери</a:t>
            </a:r>
            <a:r>
              <a:rPr lang="ru-RU" b="1" dirty="0" smtClean="0">
                <a:solidFill>
                  <a:schemeClr val="accent2"/>
                </a:solidFill>
              </a:rPr>
              <a:t>.</a:t>
            </a:r>
            <a:endParaRPr lang="ru-RU" b="1" dirty="0">
              <a:solidFill>
                <a:schemeClr val="accent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7030A0"/>
                </a:solidFill>
              </a:rPr>
              <a:t>1</a:t>
            </a:r>
            <a:r>
              <a:rPr lang="ru-RU" sz="4000" b="1" dirty="0" smtClean="0">
                <a:solidFill>
                  <a:srgbClr val="7030A0"/>
                </a:solidFill>
              </a:rPr>
              <a:t>. </a:t>
            </a:r>
            <a:r>
              <a:rPr lang="ru-RU" sz="4000" b="1" dirty="0" err="1" smtClean="0">
                <a:solidFill>
                  <a:srgbClr val="7030A0"/>
                </a:solidFill>
              </a:rPr>
              <a:t>Къайда</a:t>
            </a:r>
            <a:r>
              <a:rPr lang="ru-RU" sz="4000" b="1" dirty="0" smtClean="0">
                <a:solidFill>
                  <a:srgbClr val="7030A0"/>
                </a:solidFill>
              </a:rPr>
              <a:t> </a:t>
            </a:r>
            <a:r>
              <a:rPr lang="ru-RU" sz="4000" b="1" dirty="0" err="1">
                <a:solidFill>
                  <a:srgbClr val="7030A0"/>
                </a:solidFill>
              </a:rPr>
              <a:t>бирлик</a:t>
            </a:r>
            <a:r>
              <a:rPr lang="ru-RU" sz="4000" b="1" dirty="0">
                <a:solidFill>
                  <a:srgbClr val="7030A0"/>
                </a:solidFill>
              </a:rPr>
              <a:t> – </a:t>
            </a:r>
            <a:r>
              <a:rPr lang="ru-RU" sz="4000" b="1" dirty="0" err="1">
                <a:solidFill>
                  <a:srgbClr val="7030A0"/>
                </a:solidFill>
              </a:rPr>
              <a:t>анда</a:t>
            </a:r>
            <a:r>
              <a:rPr lang="ru-RU" sz="4000" b="1" dirty="0">
                <a:solidFill>
                  <a:srgbClr val="7030A0"/>
                </a:solidFill>
              </a:rPr>
              <a:t> </a:t>
            </a:r>
            <a:r>
              <a:rPr lang="ru-RU" sz="4000" b="1" dirty="0" err="1" smtClean="0">
                <a:solidFill>
                  <a:srgbClr val="7030A0"/>
                </a:solidFill>
              </a:rPr>
              <a:t>тирилик</a:t>
            </a:r>
            <a:r>
              <a:rPr lang="ru-RU" sz="4000" b="1" dirty="0">
                <a:solidFill>
                  <a:srgbClr val="7030A0"/>
                </a:solidFill>
              </a:rPr>
              <a:t>.</a:t>
            </a:r>
          </a:p>
          <a:p>
            <a:r>
              <a:rPr lang="ru-RU" sz="4000" b="1" dirty="0">
                <a:solidFill>
                  <a:srgbClr val="7030A0"/>
                </a:solidFill>
              </a:rPr>
              <a:t>2</a:t>
            </a:r>
            <a:r>
              <a:rPr lang="ru-RU" sz="4000" b="1" dirty="0" smtClean="0">
                <a:solidFill>
                  <a:srgbClr val="7030A0"/>
                </a:solidFill>
              </a:rPr>
              <a:t>. </a:t>
            </a:r>
            <a:r>
              <a:rPr lang="ru-RU" sz="4000" b="1" dirty="0" err="1" smtClean="0">
                <a:solidFill>
                  <a:srgbClr val="7030A0"/>
                </a:solidFill>
              </a:rPr>
              <a:t>Достсыз</a:t>
            </a:r>
            <a:r>
              <a:rPr lang="ru-RU" sz="4000" b="1" dirty="0" smtClean="0">
                <a:solidFill>
                  <a:srgbClr val="7030A0"/>
                </a:solidFill>
              </a:rPr>
              <a:t> </a:t>
            </a:r>
            <a:r>
              <a:rPr lang="ru-RU" sz="4000" b="1" dirty="0" err="1" smtClean="0">
                <a:solidFill>
                  <a:srgbClr val="7030A0"/>
                </a:solidFill>
              </a:rPr>
              <a:t>адам</a:t>
            </a:r>
            <a:r>
              <a:rPr lang="ru-RU" sz="4000" b="1" dirty="0" smtClean="0">
                <a:solidFill>
                  <a:srgbClr val="7030A0"/>
                </a:solidFill>
              </a:rPr>
              <a:t> - </a:t>
            </a:r>
            <a:r>
              <a:rPr lang="ru-RU" sz="4000" b="1" dirty="0" err="1" smtClean="0">
                <a:solidFill>
                  <a:srgbClr val="7030A0"/>
                </a:solidFill>
              </a:rPr>
              <a:t>къанатсыз</a:t>
            </a:r>
            <a:r>
              <a:rPr lang="ru-RU" sz="4000" b="1" dirty="0" smtClean="0">
                <a:solidFill>
                  <a:srgbClr val="7030A0"/>
                </a:solidFill>
              </a:rPr>
              <a:t> </a:t>
            </a:r>
            <a:r>
              <a:rPr lang="ru-RU" sz="4000" b="1" dirty="0" err="1">
                <a:solidFill>
                  <a:srgbClr val="7030A0"/>
                </a:solidFill>
              </a:rPr>
              <a:t>къуш</a:t>
            </a:r>
            <a:r>
              <a:rPr lang="ru-RU" sz="4000" b="1" dirty="0" smtClean="0">
                <a:solidFill>
                  <a:srgbClr val="7030A0"/>
                </a:solidFill>
              </a:rPr>
              <a:t>.</a:t>
            </a:r>
          </a:p>
          <a:p>
            <a:r>
              <a:rPr lang="ru-RU" sz="4000" b="1" dirty="0" smtClean="0">
                <a:solidFill>
                  <a:srgbClr val="7030A0"/>
                </a:solidFill>
              </a:rPr>
              <a:t>3. </a:t>
            </a:r>
            <a:r>
              <a:rPr lang="ru-RU" sz="4000" b="1" dirty="0" err="1" smtClean="0">
                <a:solidFill>
                  <a:srgbClr val="7030A0"/>
                </a:solidFill>
              </a:rPr>
              <a:t>Сувгъа</a:t>
            </a:r>
            <a:r>
              <a:rPr lang="ru-RU" sz="4000" b="1" dirty="0" smtClean="0">
                <a:solidFill>
                  <a:srgbClr val="7030A0"/>
                </a:solidFill>
              </a:rPr>
              <a:t> </a:t>
            </a:r>
            <a:r>
              <a:rPr lang="ru-RU" sz="4000" b="1" dirty="0" err="1" smtClean="0">
                <a:solidFill>
                  <a:srgbClr val="7030A0"/>
                </a:solidFill>
              </a:rPr>
              <a:t>таянма</a:t>
            </a:r>
            <a:r>
              <a:rPr lang="ru-RU" sz="4000" b="1" dirty="0" smtClean="0">
                <a:solidFill>
                  <a:srgbClr val="7030A0"/>
                </a:solidFill>
              </a:rPr>
              <a:t>, </a:t>
            </a:r>
            <a:r>
              <a:rPr lang="ru-RU" sz="4000" b="1" dirty="0" err="1" smtClean="0">
                <a:solidFill>
                  <a:srgbClr val="7030A0"/>
                </a:solidFill>
              </a:rPr>
              <a:t>душмангъа</a:t>
            </a:r>
            <a:endParaRPr lang="ru-RU" sz="4000" b="1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ru-RU" sz="4000" b="1" dirty="0" smtClean="0">
                <a:solidFill>
                  <a:srgbClr val="7030A0"/>
                </a:solidFill>
              </a:rPr>
              <a:t>       </a:t>
            </a:r>
            <a:r>
              <a:rPr lang="ru-RU" sz="4000" b="1" dirty="0" err="1" smtClean="0">
                <a:solidFill>
                  <a:srgbClr val="7030A0"/>
                </a:solidFill>
              </a:rPr>
              <a:t>инанма</a:t>
            </a:r>
            <a:r>
              <a:rPr lang="ru-RU" sz="4000" b="1" dirty="0" smtClean="0">
                <a:solidFill>
                  <a:srgbClr val="7030A0"/>
                </a:solidFill>
              </a:rPr>
              <a:t>. </a:t>
            </a:r>
          </a:p>
          <a:p>
            <a:r>
              <a:rPr lang="ru-RU" sz="4000" b="1" dirty="0" smtClean="0">
                <a:solidFill>
                  <a:srgbClr val="7030A0"/>
                </a:solidFill>
              </a:rPr>
              <a:t>4. </a:t>
            </a:r>
            <a:r>
              <a:rPr lang="ru-RU" sz="4000" b="1" dirty="0" err="1" smtClean="0">
                <a:solidFill>
                  <a:srgbClr val="7030A0"/>
                </a:solidFill>
              </a:rPr>
              <a:t>Акъ</a:t>
            </a:r>
            <a:r>
              <a:rPr lang="ru-RU" sz="4000" b="1" dirty="0" smtClean="0">
                <a:solidFill>
                  <a:srgbClr val="7030A0"/>
                </a:solidFill>
              </a:rPr>
              <a:t> </a:t>
            </a:r>
            <a:r>
              <a:rPr lang="ru-RU" sz="4000" b="1" dirty="0" err="1" smtClean="0">
                <a:solidFill>
                  <a:srgbClr val="7030A0"/>
                </a:solidFill>
              </a:rPr>
              <a:t>севгенни</a:t>
            </a:r>
            <a:r>
              <a:rPr lang="ru-RU" sz="4000" b="1" dirty="0" smtClean="0">
                <a:solidFill>
                  <a:srgbClr val="7030A0"/>
                </a:solidFill>
              </a:rPr>
              <a:t> – </a:t>
            </a:r>
            <a:r>
              <a:rPr lang="ru-RU" sz="4000" b="1" dirty="0" err="1" smtClean="0">
                <a:solidFill>
                  <a:srgbClr val="7030A0"/>
                </a:solidFill>
              </a:rPr>
              <a:t>халкъ</a:t>
            </a:r>
            <a:r>
              <a:rPr lang="ru-RU" sz="4000" b="1" dirty="0" smtClean="0">
                <a:solidFill>
                  <a:srgbClr val="7030A0"/>
                </a:solidFill>
              </a:rPr>
              <a:t> север.</a:t>
            </a:r>
          </a:p>
          <a:p>
            <a:r>
              <a:rPr lang="ru-RU" sz="4000" b="1" dirty="0" smtClean="0">
                <a:solidFill>
                  <a:srgbClr val="7030A0"/>
                </a:solidFill>
              </a:rPr>
              <a:t>5. </a:t>
            </a:r>
            <a:r>
              <a:rPr lang="ru-RU" sz="4000" b="1" dirty="0" err="1" smtClean="0">
                <a:solidFill>
                  <a:srgbClr val="7030A0"/>
                </a:solidFill>
              </a:rPr>
              <a:t>Достунъ</a:t>
            </a:r>
            <a:r>
              <a:rPr lang="ru-RU" sz="4000" b="1" dirty="0" smtClean="0">
                <a:solidFill>
                  <a:srgbClr val="7030A0"/>
                </a:solidFill>
              </a:rPr>
              <a:t> </a:t>
            </a:r>
            <a:r>
              <a:rPr lang="ru-RU" sz="4000" b="1" dirty="0" err="1" smtClean="0">
                <a:solidFill>
                  <a:srgbClr val="7030A0"/>
                </a:solidFill>
              </a:rPr>
              <a:t>бинъ</a:t>
            </a:r>
            <a:r>
              <a:rPr lang="ru-RU" sz="4000" b="1" dirty="0" smtClean="0">
                <a:solidFill>
                  <a:srgbClr val="7030A0"/>
                </a:solidFill>
              </a:rPr>
              <a:t> </a:t>
            </a:r>
            <a:r>
              <a:rPr lang="ru-RU" sz="4000" b="1" dirty="0" err="1" smtClean="0">
                <a:solidFill>
                  <a:srgbClr val="7030A0"/>
                </a:solidFill>
              </a:rPr>
              <a:t>олса</a:t>
            </a:r>
            <a:r>
              <a:rPr lang="ru-RU" sz="4000" b="1" dirty="0" smtClean="0">
                <a:solidFill>
                  <a:srgbClr val="7030A0"/>
                </a:solidFill>
              </a:rPr>
              <a:t> да, </a:t>
            </a:r>
            <a:r>
              <a:rPr lang="ru-RU" sz="4000" b="1" dirty="0" err="1" smtClean="0">
                <a:solidFill>
                  <a:srgbClr val="7030A0"/>
                </a:solidFill>
              </a:rPr>
              <a:t>аздыр</a:t>
            </a:r>
            <a:r>
              <a:rPr lang="ru-RU" sz="4000" b="1" dirty="0" smtClean="0">
                <a:solidFill>
                  <a:srgbClr val="7030A0"/>
                </a:solidFill>
              </a:rPr>
              <a:t>.</a:t>
            </a:r>
            <a:endParaRPr lang="ru-RU" sz="40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C00000"/>
                </a:solidFill>
              </a:rPr>
              <a:t>Карточкаларнен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иш</a:t>
            </a:r>
            <a:r>
              <a:rPr lang="ru-RU" b="1" dirty="0" smtClean="0">
                <a:solidFill>
                  <a:srgbClr val="C00000"/>
                </a:solidFill>
              </a:rPr>
              <a:t>.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Гуль </a:t>
            </a:r>
            <a:r>
              <a:rPr lang="ru-RU" sz="4000" b="1" dirty="0" err="1">
                <a:solidFill>
                  <a:srgbClr val="C00000"/>
                </a:solidFill>
              </a:rPr>
              <a:t>ачты</a:t>
            </a:r>
            <a:r>
              <a:rPr lang="ru-RU" sz="4000" b="1" dirty="0">
                <a:solidFill>
                  <a:srgbClr val="C00000"/>
                </a:solidFill>
              </a:rPr>
              <a:t>, </a:t>
            </a:r>
            <a:r>
              <a:rPr lang="ru-RU" sz="4000" b="1" dirty="0" err="1">
                <a:solidFill>
                  <a:srgbClr val="C00000"/>
                </a:solidFill>
              </a:rPr>
              <a:t>агъыз</a:t>
            </a:r>
            <a:r>
              <a:rPr lang="ru-RU" sz="4000" b="1" dirty="0">
                <a:solidFill>
                  <a:srgbClr val="C00000"/>
                </a:solidFill>
              </a:rPr>
              <a:t> </a:t>
            </a:r>
            <a:r>
              <a:rPr lang="ru-RU" sz="4000" b="1" dirty="0" err="1" smtClean="0">
                <a:solidFill>
                  <a:srgbClr val="C00000"/>
                </a:solidFill>
              </a:rPr>
              <a:t>ачты</a:t>
            </a:r>
            <a:r>
              <a:rPr lang="ru-RU" sz="4000" b="1" dirty="0" smtClean="0">
                <a:solidFill>
                  <a:srgbClr val="C00000"/>
                </a:solidFill>
              </a:rPr>
              <a:t> ( </a:t>
            </a:r>
            <a:r>
              <a:rPr lang="ru-RU" sz="4000" b="1" dirty="0" err="1">
                <a:solidFill>
                  <a:srgbClr val="C00000"/>
                </a:solidFill>
              </a:rPr>
              <a:t>ораза</a:t>
            </a:r>
            <a:r>
              <a:rPr lang="ru-RU" sz="4000" b="1" dirty="0">
                <a:solidFill>
                  <a:srgbClr val="C00000"/>
                </a:solidFill>
              </a:rPr>
              <a:t> </a:t>
            </a:r>
            <a:r>
              <a:rPr lang="ru-RU" sz="4000" b="1" dirty="0" err="1">
                <a:solidFill>
                  <a:srgbClr val="C00000"/>
                </a:solidFill>
              </a:rPr>
              <a:t>вакъытында</a:t>
            </a:r>
            <a:r>
              <a:rPr lang="ru-RU" sz="4000" b="1" dirty="0">
                <a:solidFill>
                  <a:srgbClr val="C00000"/>
                </a:solidFill>
              </a:rPr>
              <a:t>);</a:t>
            </a:r>
          </a:p>
          <a:p>
            <a:r>
              <a:rPr lang="ru-RU" sz="4000" b="1" dirty="0" err="1">
                <a:solidFill>
                  <a:srgbClr val="C00000"/>
                </a:solidFill>
              </a:rPr>
              <a:t>Козюни</a:t>
            </a:r>
            <a:r>
              <a:rPr lang="ru-RU" sz="4000" b="1" dirty="0">
                <a:solidFill>
                  <a:srgbClr val="C00000"/>
                </a:solidFill>
              </a:rPr>
              <a:t> </a:t>
            </a:r>
            <a:r>
              <a:rPr lang="ru-RU" sz="4000" b="1" dirty="0" err="1">
                <a:solidFill>
                  <a:srgbClr val="C00000"/>
                </a:solidFill>
              </a:rPr>
              <a:t>ачты</a:t>
            </a:r>
            <a:r>
              <a:rPr lang="ru-RU" sz="4000" b="1" dirty="0">
                <a:solidFill>
                  <a:srgbClr val="C00000"/>
                </a:solidFill>
              </a:rPr>
              <a:t>; </a:t>
            </a:r>
            <a:r>
              <a:rPr lang="ru-RU" sz="4000" b="1" dirty="0" err="1">
                <a:solidFill>
                  <a:srgbClr val="C00000"/>
                </a:solidFill>
              </a:rPr>
              <a:t>къапуны</a:t>
            </a:r>
            <a:r>
              <a:rPr lang="ru-RU" sz="4000" b="1" dirty="0">
                <a:solidFill>
                  <a:srgbClr val="C00000"/>
                </a:solidFill>
              </a:rPr>
              <a:t> </a:t>
            </a:r>
            <a:r>
              <a:rPr lang="ru-RU" sz="4000" b="1" dirty="0" err="1">
                <a:solidFill>
                  <a:srgbClr val="C00000"/>
                </a:solidFill>
              </a:rPr>
              <a:t>ачты</a:t>
            </a:r>
            <a:r>
              <a:rPr lang="ru-RU" sz="4000" b="1" dirty="0">
                <a:solidFill>
                  <a:srgbClr val="C00000"/>
                </a:solidFill>
              </a:rPr>
              <a:t>.</a:t>
            </a:r>
          </a:p>
          <a:p>
            <a:endParaRPr lang="ru-RU" sz="4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642918"/>
            <a:ext cx="721159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Машалла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</a:t>
            </a:r>
            <a:r>
              <a:rPr lang="ru-RU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талебелерге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3453" y="2428868"/>
            <a:ext cx="4087207" cy="3761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C00000"/>
                </a:solidFill>
              </a:rPr>
              <a:t>Макъсат</a:t>
            </a:r>
            <a:r>
              <a:rPr lang="ru-RU" b="1" dirty="0" smtClean="0">
                <a:solidFill>
                  <a:srgbClr val="C00000"/>
                </a:solidFill>
              </a:rPr>
              <a:t>: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C00000"/>
                </a:solidFill>
              </a:rPr>
              <a:t>Муэллиф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акъкъында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малюмат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берюв</a:t>
            </a:r>
            <a:r>
              <a:rPr lang="en-US" b="1" dirty="0">
                <a:solidFill>
                  <a:srgbClr val="C00000"/>
                </a:solidFill>
              </a:rPr>
              <a:t>. </a:t>
            </a:r>
            <a:endParaRPr lang="en-US" b="1" dirty="0" smtClean="0">
              <a:solidFill>
                <a:srgbClr val="C00000"/>
              </a:solidFill>
            </a:endParaRPr>
          </a:p>
          <a:p>
            <a:r>
              <a:rPr lang="en-US" b="1" dirty="0" err="1" smtClean="0">
                <a:solidFill>
                  <a:srgbClr val="C00000"/>
                </a:solidFill>
              </a:rPr>
              <a:t>Шиирни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анълай</a:t>
            </a:r>
            <a:r>
              <a:rPr lang="ru-RU" b="1" dirty="0" err="1" smtClean="0">
                <a:solidFill>
                  <a:srgbClr val="C00000"/>
                </a:solidFill>
              </a:rPr>
              <a:t>ы</a:t>
            </a:r>
            <a:r>
              <a:rPr lang="en-US" b="1" dirty="0" err="1" smtClean="0">
                <a:solidFill>
                  <a:srgbClr val="C00000"/>
                </a:solidFill>
              </a:rPr>
              <a:t>шлы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ве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ифадели</a:t>
            </a:r>
            <a:r>
              <a:rPr lang="en-US" b="1" dirty="0">
                <a:solidFill>
                  <a:srgbClr val="C00000"/>
                </a:solidFill>
              </a:rPr>
              <a:t>  </a:t>
            </a:r>
            <a:r>
              <a:rPr lang="en-US" b="1" dirty="0" err="1">
                <a:solidFill>
                  <a:srgbClr val="C00000"/>
                </a:solidFill>
              </a:rPr>
              <a:t>окъумагъа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огретюв</a:t>
            </a:r>
            <a:r>
              <a:rPr lang="en-US" b="1" dirty="0">
                <a:solidFill>
                  <a:srgbClr val="C00000"/>
                </a:solidFill>
              </a:rPr>
              <a:t>. </a:t>
            </a:r>
            <a:endParaRPr lang="en-US" b="1" dirty="0" smtClean="0">
              <a:solidFill>
                <a:srgbClr val="C00000"/>
              </a:solidFill>
            </a:endParaRPr>
          </a:p>
          <a:p>
            <a:r>
              <a:rPr lang="en-US" b="1" dirty="0" err="1" smtClean="0">
                <a:solidFill>
                  <a:srgbClr val="C00000"/>
                </a:solidFill>
              </a:rPr>
              <a:t>Шиирнинъ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мевзусыны</a:t>
            </a:r>
            <a:r>
              <a:rPr lang="en-US" b="1" dirty="0">
                <a:solidFill>
                  <a:srgbClr val="C00000"/>
                </a:solidFill>
              </a:rPr>
              <a:t>, </a:t>
            </a:r>
            <a:r>
              <a:rPr lang="en-US" b="1" dirty="0" err="1" smtClean="0">
                <a:solidFill>
                  <a:srgbClr val="C00000"/>
                </a:solidFill>
              </a:rPr>
              <a:t>гъае</a:t>
            </a:r>
            <a:r>
              <a:rPr lang="ru-RU" b="1" dirty="0" smtClean="0">
                <a:solidFill>
                  <a:srgbClr val="C00000"/>
                </a:solidFill>
              </a:rPr>
              <a:t>сини</a:t>
            </a:r>
            <a:r>
              <a:rPr lang="en-US" b="1" dirty="0" smtClean="0">
                <a:solidFill>
                  <a:srgbClr val="C00000"/>
                </a:solidFill>
              </a:rPr>
              <a:t>, 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беян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этюв</a:t>
            </a:r>
            <a:r>
              <a:rPr lang="en-US" b="1" dirty="0">
                <a:solidFill>
                  <a:srgbClr val="C00000"/>
                </a:solidFill>
              </a:rPr>
              <a:t>, </a:t>
            </a:r>
            <a:r>
              <a:rPr lang="en-US" b="1" dirty="0" err="1">
                <a:solidFill>
                  <a:srgbClr val="C00000"/>
                </a:solidFill>
              </a:rPr>
              <a:t>манасыны</a:t>
            </a:r>
            <a:r>
              <a:rPr lang="en-US" b="1" dirty="0">
                <a:solidFill>
                  <a:srgbClr val="C00000"/>
                </a:solidFill>
              </a:rPr>
              <a:t>, </a:t>
            </a:r>
            <a:r>
              <a:rPr lang="en-US" b="1" dirty="0" err="1">
                <a:solidFill>
                  <a:srgbClr val="C00000"/>
                </a:solidFill>
              </a:rPr>
              <a:t>дуйгъуларыны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акс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эткен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сёзлерни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айырув</a:t>
            </a:r>
            <a:r>
              <a:rPr lang="ru-RU" b="1" dirty="0" smtClean="0">
                <a:solidFill>
                  <a:srgbClr val="C00000"/>
                </a:solidFill>
              </a:rPr>
              <a:t>;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endParaRPr lang="en-US" b="1" dirty="0" smtClean="0">
              <a:solidFill>
                <a:srgbClr val="C00000"/>
              </a:solidFill>
            </a:endParaRPr>
          </a:p>
          <a:p>
            <a:r>
              <a:rPr lang="en-US" b="1" dirty="0" err="1" smtClean="0">
                <a:solidFill>
                  <a:srgbClr val="C00000"/>
                </a:solidFill>
              </a:rPr>
              <a:t>яш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несильге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окъувгъа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меракъ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арттырув</a:t>
            </a:r>
            <a:r>
              <a:rPr lang="en-US" b="1" dirty="0">
                <a:solidFill>
                  <a:srgbClr val="C00000"/>
                </a:solidFill>
              </a:rPr>
              <a:t>.</a:t>
            </a:r>
            <a:endParaRPr lang="ru-RU" b="1" dirty="0">
              <a:solidFill>
                <a:srgbClr val="C00000"/>
              </a:solidFill>
            </a:endParaRPr>
          </a:p>
          <a:p>
            <a:endParaRPr lang="ru-RU" b="1" dirty="0">
              <a:solidFill>
                <a:srgbClr val="C00000"/>
              </a:solidFill>
            </a:endParaRPr>
          </a:p>
          <a:p>
            <a:endParaRPr lang="ru-RU" sz="40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tmFilter="0,0; .5, 1; 1, 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C00000"/>
                </a:solidFill>
              </a:rPr>
              <a:t>Лугъат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иши</a:t>
            </a:r>
            <a:r>
              <a:rPr lang="ru-RU" b="1" dirty="0" smtClean="0">
                <a:solidFill>
                  <a:srgbClr val="C00000"/>
                </a:solidFill>
              </a:rPr>
              <a:t>: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000" b="1" dirty="0" err="1" smtClean="0">
                <a:solidFill>
                  <a:srgbClr val="C00000"/>
                </a:solidFill>
              </a:rPr>
              <a:t>Шох</a:t>
            </a:r>
            <a:r>
              <a:rPr lang="ru-RU" sz="3000" b="1" dirty="0" smtClean="0">
                <a:solidFill>
                  <a:srgbClr val="C00000"/>
                </a:solidFill>
              </a:rPr>
              <a:t>  </a:t>
            </a:r>
            <a:r>
              <a:rPr lang="en-US" sz="3000" b="1" dirty="0" smtClean="0">
                <a:solidFill>
                  <a:srgbClr val="C00000"/>
                </a:solidFill>
              </a:rPr>
              <a:t>-</a:t>
            </a:r>
            <a:r>
              <a:rPr lang="ru-RU" sz="3000" b="1" dirty="0" smtClean="0">
                <a:solidFill>
                  <a:srgbClr val="C00000"/>
                </a:solidFill>
              </a:rPr>
              <a:t>  </a:t>
            </a:r>
            <a:r>
              <a:rPr lang="en-US" sz="3000" b="1" dirty="0" err="1" smtClean="0">
                <a:solidFill>
                  <a:srgbClr val="C00000"/>
                </a:solidFill>
              </a:rPr>
              <a:t>энергичный</a:t>
            </a:r>
            <a:r>
              <a:rPr lang="ru-RU" sz="3000" b="1" dirty="0" smtClean="0">
                <a:solidFill>
                  <a:srgbClr val="C00000"/>
                </a:solidFill>
              </a:rPr>
              <a:t>;</a:t>
            </a:r>
            <a:endParaRPr lang="ru-RU" sz="3000" b="1" dirty="0">
              <a:solidFill>
                <a:srgbClr val="C00000"/>
              </a:solidFill>
            </a:endParaRPr>
          </a:p>
          <a:p>
            <a:r>
              <a:rPr lang="en-US" sz="3000" b="1" dirty="0" err="1" smtClean="0">
                <a:solidFill>
                  <a:srgbClr val="C00000"/>
                </a:solidFill>
              </a:rPr>
              <a:t>Зекий</a:t>
            </a:r>
            <a:r>
              <a:rPr lang="ru-RU" sz="3000" b="1" dirty="0" smtClean="0">
                <a:solidFill>
                  <a:srgbClr val="C00000"/>
                </a:solidFill>
              </a:rPr>
              <a:t>  </a:t>
            </a:r>
            <a:r>
              <a:rPr lang="en-US" sz="3000" b="1" dirty="0" smtClean="0">
                <a:solidFill>
                  <a:srgbClr val="C00000"/>
                </a:solidFill>
              </a:rPr>
              <a:t>-</a:t>
            </a:r>
            <a:r>
              <a:rPr lang="ru-RU" sz="3000" b="1" dirty="0" smtClean="0">
                <a:solidFill>
                  <a:srgbClr val="C00000"/>
                </a:solidFill>
              </a:rPr>
              <a:t>  </a:t>
            </a:r>
            <a:r>
              <a:rPr lang="en-US" sz="3000" b="1" dirty="0" err="1" smtClean="0">
                <a:solidFill>
                  <a:srgbClr val="C00000"/>
                </a:solidFill>
              </a:rPr>
              <a:t>смышленный</a:t>
            </a:r>
            <a:r>
              <a:rPr lang="ru-RU" sz="3000" b="1" dirty="0" smtClean="0">
                <a:solidFill>
                  <a:srgbClr val="C00000"/>
                </a:solidFill>
              </a:rPr>
              <a:t>,</a:t>
            </a:r>
            <a:r>
              <a:rPr lang="en-US" sz="3000" b="1" dirty="0" smtClean="0">
                <a:solidFill>
                  <a:srgbClr val="C00000"/>
                </a:solidFill>
              </a:rPr>
              <a:t> </a:t>
            </a:r>
            <a:r>
              <a:rPr lang="ru-RU" sz="3000" b="1" dirty="0" err="1" smtClean="0">
                <a:solidFill>
                  <a:srgbClr val="C00000"/>
                </a:solidFill>
              </a:rPr>
              <a:t>п</a:t>
            </a:r>
            <a:r>
              <a:rPr lang="en-US" sz="3000" b="1" dirty="0" err="1" smtClean="0">
                <a:solidFill>
                  <a:srgbClr val="C00000"/>
                </a:solidFill>
              </a:rPr>
              <a:t>онятливый</a:t>
            </a:r>
            <a:r>
              <a:rPr lang="ru-RU" sz="3000" b="1" dirty="0" smtClean="0">
                <a:solidFill>
                  <a:srgbClr val="C00000"/>
                </a:solidFill>
              </a:rPr>
              <a:t>;</a:t>
            </a:r>
            <a:endParaRPr lang="ru-RU" sz="3000" b="1" dirty="0">
              <a:solidFill>
                <a:srgbClr val="C00000"/>
              </a:solidFill>
            </a:endParaRPr>
          </a:p>
          <a:p>
            <a:r>
              <a:rPr lang="en-US" sz="3000" b="1" dirty="0" err="1" smtClean="0">
                <a:solidFill>
                  <a:srgbClr val="C00000"/>
                </a:solidFill>
              </a:rPr>
              <a:t>Азырджевап</a:t>
            </a:r>
            <a:r>
              <a:rPr lang="ru-RU" sz="3000" b="1" dirty="0" smtClean="0">
                <a:solidFill>
                  <a:srgbClr val="C00000"/>
                </a:solidFill>
              </a:rPr>
              <a:t>  </a:t>
            </a:r>
            <a:r>
              <a:rPr lang="en-US" sz="3000" b="1" dirty="0" smtClean="0">
                <a:solidFill>
                  <a:srgbClr val="C00000"/>
                </a:solidFill>
              </a:rPr>
              <a:t>-</a:t>
            </a:r>
            <a:r>
              <a:rPr lang="ru-RU" sz="3000" b="1" dirty="0" smtClean="0">
                <a:solidFill>
                  <a:srgbClr val="C00000"/>
                </a:solidFill>
              </a:rPr>
              <a:t>  </a:t>
            </a:r>
            <a:r>
              <a:rPr lang="en-US" sz="3000" b="1" dirty="0" err="1" smtClean="0">
                <a:solidFill>
                  <a:srgbClr val="C00000"/>
                </a:solidFill>
              </a:rPr>
              <a:t>остроумный</a:t>
            </a:r>
            <a:r>
              <a:rPr lang="ru-RU" sz="3000" b="1" dirty="0" smtClean="0">
                <a:solidFill>
                  <a:srgbClr val="C00000"/>
                </a:solidFill>
              </a:rPr>
              <a:t>;</a:t>
            </a:r>
            <a:endParaRPr lang="ru-RU" sz="3000" b="1" dirty="0">
              <a:solidFill>
                <a:srgbClr val="C00000"/>
              </a:solidFill>
            </a:endParaRPr>
          </a:p>
          <a:p>
            <a:r>
              <a:rPr lang="en-US" sz="3000" b="1" dirty="0" err="1" smtClean="0">
                <a:solidFill>
                  <a:srgbClr val="C00000"/>
                </a:solidFill>
              </a:rPr>
              <a:t>Макъам</a:t>
            </a:r>
            <a:r>
              <a:rPr lang="ru-RU" sz="3000" b="1" dirty="0" smtClean="0">
                <a:solidFill>
                  <a:srgbClr val="C00000"/>
                </a:solidFill>
              </a:rPr>
              <a:t>  </a:t>
            </a:r>
            <a:r>
              <a:rPr lang="en-US" sz="3000" b="1" dirty="0" smtClean="0">
                <a:solidFill>
                  <a:srgbClr val="C00000"/>
                </a:solidFill>
              </a:rPr>
              <a:t>-</a:t>
            </a:r>
            <a:r>
              <a:rPr lang="ru-RU" sz="3000" b="1" dirty="0" smtClean="0">
                <a:solidFill>
                  <a:srgbClr val="C00000"/>
                </a:solidFill>
              </a:rPr>
              <a:t>  </a:t>
            </a:r>
            <a:r>
              <a:rPr lang="en-US" sz="3000" b="1" dirty="0" err="1" smtClean="0">
                <a:solidFill>
                  <a:srgbClr val="C00000"/>
                </a:solidFill>
              </a:rPr>
              <a:t>мелодия</a:t>
            </a:r>
            <a:r>
              <a:rPr lang="en-US" sz="3000" b="1" dirty="0">
                <a:solidFill>
                  <a:srgbClr val="C00000"/>
                </a:solidFill>
              </a:rPr>
              <a:t>, </a:t>
            </a:r>
            <a:r>
              <a:rPr lang="en-US" sz="3000" b="1" dirty="0" err="1" smtClean="0">
                <a:solidFill>
                  <a:srgbClr val="C00000"/>
                </a:solidFill>
              </a:rPr>
              <a:t>напев</a:t>
            </a:r>
            <a:r>
              <a:rPr lang="ru-RU" sz="3000" b="1" dirty="0" smtClean="0">
                <a:solidFill>
                  <a:srgbClr val="C00000"/>
                </a:solidFill>
              </a:rPr>
              <a:t>;</a:t>
            </a:r>
            <a:endParaRPr lang="ru-RU" sz="3000" b="1" dirty="0">
              <a:solidFill>
                <a:srgbClr val="C00000"/>
              </a:solidFill>
            </a:endParaRPr>
          </a:p>
          <a:p>
            <a:r>
              <a:rPr lang="en-US" sz="3000" b="1" dirty="0" err="1" smtClean="0">
                <a:solidFill>
                  <a:srgbClr val="C00000"/>
                </a:solidFill>
              </a:rPr>
              <a:t>Алет</a:t>
            </a:r>
            <a:r>
              <a:rPr lang="ru-RU" sz="3000" b="1" dirty="0" smtClean="0">
                <a:solidFill>
                  <a:srgbClr val="C00000"/>
                </a:solidFill>
              </a:rPr>
              <a:t>  </a:t>
            </a:r>
            <a:r>
              <a:rPr lang="en-US" sz="3000" b="1" dirty="0" smtClean="0">
                <a:solidFill>
                  <a:srgbClr val="C00000"/>
                </a:solidFill>
              </a:rPr>
              <a:t>-</a:t>
            </a:r>
            <a:r>
              <a:rPr lang="ru-RU" sz="3000" b="1" dirty="0" smtClean="0">
                <a:solidFill>
                  <a:srgbClr val="C00000"/>
                </a:solidFill>
              </a:rPr>
              <a:t>  </a:t>
            </a:r>
            <a:r>
              <a:rPr lang="en-US" sz="3000" b="1" dirty="0" err="1" smtClean="0">
                <a:solidFill>
                  <a:srgbClr val="C00000"/>
                </a:solidFill>
              </a:rPr>
              <a:t>инструмент</a:t>
            </a:r>
            <a:r>
              <a:rPr lang="ru-RU" sz="3000" b="1" dirty="0" smtClean="0">
                <a:solidFill>
                  <a:srgbClr val="C00000"/>
                </a:solidFill>
              </a:rPr>
              <a:t>;</a:t>
            </a:r>
            <a:endParaRPr lang="ru-RU" sz="3000" b="1" dirty="0">
              <a:solidFill>
                <a:srgbClr val="C00000"/>
              </a:solidFill>
            </a:endParaRPr>
          </a:p>
          <a:p>
            <a:r>
              <a:rPr lang="en-US" sz="3000" b="1" dirty="0" err="1" smtClean="0">
                <a:solidFill>
                  <a:srgbClr val="C00000"/>
                </a:solidFill>
              </a:rPr>
              <a:t>Беден</a:t>
            </a:r>
            <a:r>
              <a:rPr lang="ru-RU" sz="3000" b="1" dirty="0" smtClean="0">
                <a:solidFill>
                  <a:srgbClr val="C00000"/>
                </a:solidFill>
              </a:rPr>
              <a:t>  </a:t>
            </a:r>
            <a:r>
              <a:rPr lang="en-US" sz="3000" b="1" dirty="0" smtClean="0">
                <a:solidFill>
                  <a:srgbClr val="C00000"/>
                </a:solidFill>
              </a:rPr>
              <a:t>-</a:t>
            </a:r>
            <a:r>
              <a:rPr lang="ru-RU" sz="3000" b="1" dirty="0" smtClean="0">
                <a:solidFill>
                  <a:srgbClr val="C00000"/>
                </a:solidFill>
              </a:rPr>
              <a:t>  </a:t>
            </a:r>
            <a:r>
              <a:rPr lang="en-US" sz="3000" b="1" dirty="0" err="1" smtClean="0">
                <a:solidFill>
                  <a:srgbClr val="C00000"/>
                </a:solidFill>
              </a:rPr>
              <a:t>тело</a:t>
            </a:r>
            <a:r>
              <a:rPr lang="ru-RU" sz="3000" b="1" dirty="0" smtClean="0">
                <a:solidFill>
                  <a:srgbClr val="C00000"/>
                </a:solidFill>
              </a:rPr>
              <a:t>;</a:t>
            </a:r>
            <a:endParaRPr lang="ru-RU" sz="3000" b="1" dirty="0">
              <a:solidFill>
                <a:srgbClr val="C00000"/>
              </a:solidFill>
            </a:endParaRPr>
          </a:p>
          <a:p>
            <a:r>
              <a:rPr lang="en-US" sz="3000" b="1" dirty="0" err="1" smtClean="0">
                <a:solidFill>
                  <a:srgbClr val="C00000"/>
                </a:solidFill>
              </a:rPr>
              <a:t>Урий</a:t>
            </a:r>
            <a:r>
              <a:rPr lang="ru-RU" sz="3000" b="1" dirty="0" smtClean="0">
                <a:solidFill>
                  <a:srgbClr val="C00000"/>
                </a:solidFill>
              </a:rPr>
              <a:t>  </a:t>
            </a:r>
            <a:r>
              <a:rPr lang="en-US" sz="3000" b="1" dirty="0" smtClean="0">
                <a:solidFill>
                  <a:srgbClr val="C00000"/>
                </a:solidFill>
              </a:rPr>
              <a:t>-</a:t>
            </a:r>
            <a:r>
              <a:rPr lang="ru-RU" sz="3000" b="1" dirty="0" smtClean="0">
                <a:solidFill>
                  <a:srgbClr val="C00000"/>
                </a:solidFill>
              </a:rPr>
              <a:t>  </a:t>
            </a:r>
            <a:r>
              <a:rPr lang="en-US" sz="3000" b="1" dirty="0" err="1" smtClean="0">
                <a:solidFill>
                  <a:srgbClr val="C00000"/>
                </a:solidFill>
              </a:rPr>
              <a:t>пери</a:t>
            </a:r>
            <a:r>
              <a:rPr lang="ru-RU" sz="3000" b="1" dirty="0" smtClean="0">
                <a:solidFill>
                  <a:srgbClr val="C00000"/>
                </a:solidFill>
              </a:rPr>
              <a:t>;</a:t>
            </a:r>
            <a:endParaRPr lang="ru-RU" sz="3000" b="1" dirty="0">
              <a:solidFill>
                <a:srgbClr val="C00000"/>
              </a:solidFill>
            </a:endParaRPr>
          </a:p>
          <a:p>
            <a:r>
              <a:rPr lang="en-US" sz="3000" b="1" dirty="0" err="1" smtClean="0">
                <a:solidFill>
                  <a:srgbClr val="C00000"/>
                </a:solidFill>
              </a:rPr>
              <a:t>Летафет</a:t>
            </a:r>
            <a:r>
              <a:rPr lang="ru-RU" sz="3000" b="1" dirty="0" smtClean="0">
                <a:solidFill>
                  <a:srgbClr val="C00000"/>
                </a:solidFill>
              </a:rPr>
              <a:t>  </a:t>
            </a:r>
            <a:r>
              <a:rPr lang="en-US" sz="3000" b="1" dirty="0" smtClean="0">
                <a:solidFill>
                  <a:srgbClr val="C00000"/>
                </a:solidFill>
              </a:rPr>
              <a:t>-</a:t>
            </a:r>
            <a:r>
              <a:rPr lang="ru-RU" sz="3000" b="1" dirty="0" smtClean="0">
                <a:solidFill>
                  <a:srgbClr val="C00000"/>
                </a:solidFill>
              </a:rPr>
              <a:t>  </a:t>
            </a:r>
            <a:r>
              <a:rPr lang="en-US" sz="3000" b="1" dirty="0" err="1" smtClean="0">
                <a:solidFill>
                  <a:srgbClr val="C00000"/>
                </a:solidFill>
              </a:rPr>
              <a:t>красота</a:t>
            </a:r>
            <a:r>
              <a:rPr lang="en-US" sz="3000" b="1" dirty="0">
                <a:solidFill>
                  <a:srgbClr val="C00000"/>
                </a:solidFill>
              </a:rPr>
              <a:t>, </a:t>
            </a:r>
            <a:r>
              <a:rPr lang="en-US" sz="3000" b="1" dirty="0" err="1">
                <a:solidFill>
                  <a:srgbClr val="C00000"/>
                </a:solidFill>
              </a:rPr>
              <a:t>прелесть</a:t>
            </a:r>
            <a:r>
              <a:rPr lang="en-US" sz="3000" b="1" dirty="0" smtClean="0">
                <a:solidFill>
                  <a:srgbClr val="C00000"/>
                </a:solidFill>
              </a:rPr>
              <a:t>, </a:t>
            </a:r>
            <a:r>
              <a:rPr lang="en-US" sz="3000" b="1" dirty="0" err="1" smtClean="0">
                <a:solidFill>
                  <a:srgbClr val="C00000"/>
                </a:solidFill>
              </a:rPr>
              <a:t>нежность</a:t>
            </a:r>
            <a:r>
              <a:rPr lang="en-US" sz="3000" b="1" dirty="0">
                <a:solidFill>
                  <a:srgbClr val="C00000"/>
                </a:solidFill>
              </a:rPr>
              <a:t>, </a:t>
            </a:r>
            <a:r>
              <a:rPr lang="en-US" sz="3000" b="1" dirty="0" err="1">
                <a:solidFill>
                  <a:srgbClr val="C00000"/>
                </a:solidFill>
              </a:rPr>
              <a:t>изящество</a:t>
            </a:r>
            <a:r>
              <a:rPr lang="en-US" sz="3000" b="1" dirty="0">
                <a:solidFill>
                  <a:srgbClr val="C00000"/>
                </a:solidFill>
              </a:rPr>
              <a:t>.</a:t>
            </a:r>
            <a:endParaRPr lang="ru-RU" sz="3000" b="1" dirty="0">
              <a:solidFill>
                <a:srgbClr val="C00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 tmFilter="0,0; .5, 1; 1, 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 tmFilter="0,0; .5, 1; 1, 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 tmFilter="0,0; .5, 1; 1, 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 tmFilter="0,0; .5, 1; 1, 1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 tmFilter="0,0; .5, 1; 1, 1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9256" y="274638"/>
            <a:ext cx="3257544" cy="1143000"/>
          </a:xfrm>
        </p:spPr>
        <p:txBody>
          <a:bodyPr>
            <a:normAutofit fontScale="90000"/>
          </a:bodyPr>
          <a:lstStyle/>
          <a:p>
            <a:r>
              <a:rPr lang="ru-RU" sz="4800" b="1" dirty="0" err="1" smtClean="0">
                <a:solidFill>
                  <a:srgbClr val="C00000"/>
                </a:solidFill>
              </a:rPr>
              <a:t>Кезлев</a:t>
            </a:r>
            <a:r>
              <a:rPr lang="ru-RU" sz="4800" b="1" dirty="0" smtClean="0">
                <a:solidFill>
                  <a:srgbClr val="C00000"/>
                </a:solidFill>
              </a:rPr>
              <a:t> </a:t>
            </a:r>
            <a:r>
              <a:rPr lang="ru-RU" sz="4800" b="1" dirty="0" err="1" smtClean="0">
                <a:solidFill>
                  <a:srgbClr val="C00000"/>
                </a:solidFill>
              </a:rPr>
              <a:t>шеэри</a:t>
            </a:r>
            <a:r>
              <a:rPr lang="ru-RU" sz="4800" b="1" dirty="0" smtClean="0">
                <a:solidFill>
                  <a:srgbClr val="C00000"/>
                </a:solidFill>
              </a:rPr>
              <a:t>.</a:t>
            </a:r>
            <a:endParaRPr lang="ru-RU" sz="4800" b="1" dirty="0">
              <a:solidFill>
                <a:srgbClr val="C0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7434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7000" y="2543175"/>
            <a:ext cx="6477000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C00000"/>
                </a:solidFill>
              </a:rPr>
              <a:t>Кезлев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къавеханесинде</a:t>
            </a:r>
            <a:r>
              <a:rPr lang="ru-RU" b="1" dirty="0" smtClean="0">
                <a:solidFill>
                  <a:srgbClr val="C00000"/>
                </a:solidFill>
              </a:rPr>
              <a:t> саз </a:t>
            </a:r>
            <a:r>
              <a:rPr lang="ru-RU" b="1" dirty="0" err="1" smtClean="0">
                <a:solidFill>
                  <a:srgbClr val="C00000"/>
                </a:solidFill>
              </a:rPr>
              <a:t>чалып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йырлай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эди</a:t>
            </a:r>
            <a:r>
              <a:rPr lang="ru-RU" b="1" dirty="0" smtClean="0">
                <a:solidFill>
                  <a:srgbClr val="C00000"/>
                </a:solidFill>
              </a:rPr>
              <a:t>.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15994" y="2857496"/>
            <a:ext cx="4929222" cy="3542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785926"/>
            <a:ext cx="3524250" cy="4704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Саз – </a:t>
            </a:r>
            <a:r>
              <a:rPr lang="ru-RU" b="1" dirty="0" err="1" smtClean="0">
                <a:solidFill>
                  <a:srgbClr val="FF0000"/>
                </a:solidFill>
              </a:rPr>
              <a:t>тюркий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халкъларгъа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аит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телли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музыка </a:t>
            </a:r>
            <a:r>
              <a:rPr lang="ru-RU" b="1" dirty="0" err="1" smtClean="0">
                <a:solidFill>
                  <a:srgbClr val="FF0000"/>
                </a:solidFill>
              </a:rPr>
              <a:t>алети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-378653" y="2164550"/>
            <a:ext cx="3543324" cy="2214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2786050" y="1500174"/>
            <a:ext cx="6143668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Саз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джевиз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я да дут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тереклерининъ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агъачларындан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япыла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Эсас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къысмыны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металлдан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япылгъан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чифт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тель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тешкиль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Сазда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вишне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терегининъ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агъачындан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япылгъан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плектрнен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чалалар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Сазнынъ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сеси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темиз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йымшакъ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янъгъыравукъ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Тахминен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1925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сенесине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къадар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саз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кениш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къулланылгъан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Бугунь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сазнынъ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назик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сеси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яшамакът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онынънен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бирликте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Ашыкъ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Умернинъ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шиириети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яшай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«</a:t>
            </a:r>
            <a:r>
              <a:rPr lang="ru-RU" b="1" dirty="0" err="1" smtClean="0">
                <a:solidFill>
                  <a:srgbClr val="C00000"/>
                </a:solidFill>
              </a:rPr>
              <a:t>Баарь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кельди</a:t>
            </a:r>
            <a:r>
              <a:rPr lang="ru-RU" b="1" dirty="0" smtClean="0">
                <a:solidFill>
                  <a:srgbClr val="C00000"/>
                </a:solidFill>
              </a:rPr>
              <a:t>, гуль </a:t>
            </a:r>
            <a:r>
              <a:rPr lang="ru-RU" b="1" dirty="0" err="1" smtClean="0">
                <a:solidFill>
                  <a:srgbClr val="C00000"/>
                </a:solidFill>
              </a:rPr>
              <a:t>ачылды</a:t>
            </a:r>
            <a:r>
              <a:rPr lang="ru-RU" b="1" dirty="0" smtClean="0">
                <a:solidFill>
                  <a:srgbClr val="C00000"/>
                </a:solidFill>
              </a:rPr>
              <a:t>»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err="1" smtClean="0">
                <a:solidFill>
                  <a:srgbClr val="C00000"/>
                </a:solidFill>
              </a:rPr>
              <a:t>шиирининъ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мевзу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ве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гъаеси</a:t>
            </a:r>
            <a:r>
              <a:rPr lang="ru-RU" b="1" dirty="0" smtClean="0">
                <a:solidFill>
                  <a:srgbClr val="C00000"/>
                </a:solidFill>
              </a:rPr>
              <a:t>.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14486"/>
            <a:ext cx="4495800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4643438" y="1928802"/>
            <a:ext cx="428628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rgbClr val="FF0000"/>
                </a:solidFill>
              </a:rPr>
              <a:t>Табиатнынъ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</a:rPr>
              <a:t>гузеллиги</a:t>
            </a:r>
            <a:r>
              <a:rPr lang="ru-RU" sz="3200" b="1" dirty="0" smtClean="0">
                <a:solidFill>
                  <a:srgbClr val="FF0000"/>
                </a:solidFill>
              </a:rPr>
              <a:t>, </a:t>
            </a:r>
            <a:r>
              <a:rPr lang="ru-RU" sz="3200" b="1" dirty="0" err="1" smtClean="0">
                <a:solidFill>
                  <a:srgbClr val="FF0000"/>
                </a:solidFill>
              </a:rPr>
              <a:t>баарьнинъ</a:t>
            </a:r>
            <a:endParaRPr lang="ru-RU" sz="3200" b="1" dirty="0" smtClean="0">
              <a:solidFill>
                <a:srgbClr val="FF0000"/>
              </a:solidFill>
            </a:endParaRPr>
          </a:p>
          <a:p>
            <a:r>
              <a:rPr lang="ru-RU" sz="3200" b="1" dirty="0" err="1" smtClean="0">
                <a:solidFill>
                  <a:srgbClr val="FF0000"/>
                </a:solidFill>
              </a:rPr>
              <a:t>ярашыгъы</a:t>
            </a:r>
            <a:r>
              <a:rPr lang="ru-RU" sz="3200" b="1" dirty="0" smtClean="0">
                <a:solidFill>
                  <a:srgbClr val="FF0000"/>
                </a:solidFill>
              </a:rPr>
              <a:t>;</a:t>
            </a:r>
          </a:p>
          <a:p>
            <a:endParaRPr lang="ru-RU" sz="3200" b="1" dirty="0" smtClean="0">
              <a:solidFill>
                <a:srgbClr val="FF0000"/>
              </a:solidFill>
            </a:endParaRPr>
          </a:p>
          <a:p>
            <a:r>
              <a:rPr lang="ru-RU" sz="3200" b="1" dirty="0" err="1" smtClean="0">
                <a:solidFill>
                  <a:srgbClr val="FF0000"/>
                </a:solidFill>
              </a:rPr>
              <a:t>Тенълик</a:t>
            </a:r>
            <a:r>
              <a:rPr lang="ru-RU" sz="3200" b="1" dirty="0" smtClean="0">
                <a:solidFill>
                  <a:srgbClr val="FF0000"/>
                </a:solidFill>
              </a:rPr>
              <a:t>, </a:t>
            </a:r>
            <a:r>
              <a:rPr lang="ru-RU" sz="3200" b="1" dirty="0" err="1" smtClean="0">
                <a:solidFill>
                  <a:srgbClr val="FF0000"/>
                </a:solidFill>
              </a:rPr>
              <a:t>бирлик</a:t>
            </a:r>
            <a:r>
              <a:rPr lang="ru-RU" sz="3200" b="1" dirty="0" smtClean="0">
                <a:solidFill>
                  <a:srgbClr val="FF0000"/>
                </a:solidFill>
              </a:rPr>
              <a:t>, </a:t>
            </a:r>
            <a:r>
              <a:rPr lang="ru-RU" sz="3200" b="1" dirty="0" err="1" smtClean="0">
                <a:solidFill>
                  <a:srgbClr val="FF0000"/>
                </a:solidFill>
              </a:rPr>
              <a:t>муаббетлик</a:t>
            </a:r>
            <a:r>
              <a:rPr lang="ru-RU" sz="3200" b="1" dirty="0" smtClean="0">
                <a:solidFill>
                  <a:srgbClr val="FF0000"/>
                </a:solidFill>
              </a:rPr>
              <a:t>.</a:t>
            </a:r>
          </a:p>
          <a:p>
            <a:endParaRPr lang="ru-RU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85721" y="357166"/>
            <a:ext cx="4000527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Ляле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дер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- Мен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лялейим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                                                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Джумленъизден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мен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аляйым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яршыкъ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сефайым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Ангимиз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чечектир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000758" y="357166"/>
            <a:ext cx="2173467" cy="2701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3214686"/>
            <a:ext cx="2889504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643306" y="4000504"/>
            <a:ext cx="4572000" cy="18833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286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Къаранфиль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-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Мени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экерлер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indent="2286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Бейлер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эвин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безетирлер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indent="2286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Алыр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черепке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дикерлер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indent="2286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Ангимиз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чечектир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214282" y="285728"/>
            <a:ext cx="428628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Мелевше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- Мен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дженнет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багъры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Ашыкълар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сейлерлер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догъру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Ничюн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меним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бойнум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эгри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Ангимиз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чечектир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500042"/>
            <a:ext cx="365188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286248" y="3643314"/>
            <a:ext cx="4572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286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Сунбуль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дер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-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Къаным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акътыр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indent="2286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Ичимизде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ич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кем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ёкътыр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indent="2286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Джумлени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яраткъан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хакътыр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indent="2286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Ангимиз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чечектир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3429000"/>
            <a:ext cx="3371850" cy="2995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9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7" grpId="0"/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Другая 2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30AD1B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</TotalTime>
  <Words>350</Words>
  <Application>Microsoft Office PowerPoint</Application>
  <PresentationFormat>Экран (4:3)</PresentationFormat>
  <Paragraphs>61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Макъсат:</vt:lpstr>
      <vt:lpstr>Лугъат иши:</vt:lpstr>
      <vt:lpstr>Кезлев шеэри.</vt:lpstr>
      <vt:lpstr>Кезлев къавеханесинде саз чалып йырлай эди.</vt:lpstr>
      <vt:lpstr>Саз – тюркий халкъларгъа аит телли музыка алети.</vt:lpstr>
      <vt:lpstr>«Баарь кельди, гуль ачылды» шиирининъ мевзу ве гъаеси.</vt:lpstr>
      <vt:lpstr>Слайд 8</vt:lpstr>
      <vt:lpstr>Слайд 9</vt:lpstr>
      <vt:lpstr>Тенълик,  бирлик, муаббетлик  акъкъында аталар сёзлери.</vt:lpstr>
      <vt:lpstr>Карточкаларнен иш.</vt:lpstr>
      <vt:lpstr>Слайд 12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XTreme.ws</dc:creator>
  <cp:lastModifiedBy>Лейля</cp:lastModifiedBy>
  <cp:revision>35</cp:revision>
  <dcterms:created xsi:type="dcterms:W3CDTF">2012-12-24T10:32:29Z</dcterms:created>
  <dcterms:modified xsi:type="dcterms:W3CDTF">2013-02-27T16:44:00Z</dcterms:modified>
</cp:coreProperties>
</file>