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9" r:id="rId8"/>
    <p:sldId id="260" r:id="rId9"/>
    <p:sldId id="261" r:id="rId10"/>
    <p:sldId id="263" r:id="rId11"/>
    <p:sldId id="262" r:id="rId12"/>
    <p:sldId id="264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3FF653-D6F1-4BF1-800F-9FF9D1FF183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645024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Деление клетки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4000" dirty="0" smtClean="0"/>
          </a:p>
          <a:p>
            <a:r>
              <a:rPr lang="ru-RU" sz="4000" dirty="0" smtClean="0"/>
              <a:t>Митоз и мейоз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896544" cy="422761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митоза </a:t>
            </a:r>
            <a:br>
              <a:rPr lang="ru-RU" dirty="0" smtClean="0"/>
            </a:br>
            <a:r>
              <a:rPr lang="ru-RU" dirty="0" smtClean="0"/>
              <a:t>или его биологическая роль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dirty="0" smtClean="0"/>
              <a:t>Митоз обеспечивает постоянное количество хромосом в клетках организма. </a:t>
            </a:r>
          </a:p>
          <a:p>
            <a:r>
              <a:rPr lang="ru-RU" dirty="0" smtClean="0"/>
              <a:t>Процесс лежит в основе роста и развития организма.</a:t>
            </a:r>
            <a:endParaRPr lang="ru-RU" dirty="0"/>
          </a:p>
        </p:txBody>
      </p:sp>
      <p:pic>
        <p:nvPicPr>
          <p:cNvPr id="5122" name="Picture 2" descr="Картинка 1 из 1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073375" cy="2650630"/>
          </a:xfrm>
          <a:prstGeom prst="rect">
            <a:avLst/>
          </a:prstGeom>
          <a:noFill/>
        </p:spPr>
      </p:pic>
      <p:pic>
        <p:nvPicPr>
          <p:cNvPr id="5130" name="Picture 10" descr="Картинка 53 из 1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1937792" cy="1937792"/>
          </a:xfrm>
          <a:prstGeom prst="rect">
            <a:avLst/>
          </a:prstGeom>
          <a:noFill/>
        </p:spPr>
      </p:pic>
      <p:pic>
        <p:nvPicPr>
          <p:cNvPr id="5132" name="Picture 12" descr="http://im8-tub-ru.yandex.net/i?id=329901782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01208"/>
            <a:ext cx="1428750" cy="1200150"/>
          </a:xfrm>
          <a:prstGeom prst="rect">
            <a:avLst/>
          </a:prstGeom>
          <a:noFill/>
        </p:spPr>
      </p:pic>
      <p:pic>
        <p:nvPicPr>
          <p:cNvPr id="5134" name="Picture 14" descr="http://im7-tub-ru.yandex.net/i?id=445925474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857250" cy="1428750"/>
          </a:xfrm>
          <a:prstGeom prst="rect">
            <a:avLst/>
          </a:prstGeom>
          <a:noFill/>
        </p:spPr>
      </p:pic>
      <p:pic>
        <p:nvPicPr>
          <p:cNvPr id="5136" name="Picture 16" descr="http://im8-tub-ru.yandex.net/i?id=22179496-3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14287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 anchor="t"/>
          <a:lstStyle/>
          <a:p>
            <a:r>
              <a:rPr lang="ru-RU" dirty="0" smtClean="0"/>
              <a:t>мейоз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мейоза </a:t>
            </a:r>
            <a:r>
              <a:rPr lang="ru-RU" b="1" dirty="0" smtClean="0"/>
              <a:t>из одной </a:t>
            </a:r>
            <a:r>
              <a:rPr lang="ru-RU" dirty="0" smtClean="0"/>
              <a:t>материнской клетки образуется </a:t>
            </a:r>
            <a:r>
              <a:rPr lang="ru-RU" b="1" dirty="0" smtClean="0"/>
              <a:t>четыре</a:t>
            </a:r>
            <a:r>
              <a:rPr lang="ru-RU" dirty="0" smtClean="0"/>
              <a:t> дочерние клетки, в каждой из которых в два раза меньше хромосом, чем в материнской клетке.</a:t>
            </a:r>
          </a:p>
          <a:p>
            <a:pPr>
              <a:buNone/>
            </a:pPr>
            <a:r>
              <a:rPr lang="ru-RU" dirty="0" smtClean="0"/>
              <a:t>                                            2 деление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1 деление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499992" y="28529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92080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15616" y="4221088"/>
            <a:ext cx="1080120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29190" y="45720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13" idx="7"/>
            <a:endCxn id="4" idx="2"/>
          </p:cNvCxnSpPr>
          <p:nvPr/>
        </p:nvCxnSpPr>
        <p:spPr>
          <a:xfrm flipV="1">
            <a:off x="3696305" y="3310136"/>
            <a:ext cx="803687" cy="3967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1920" y="4075362"/>
            <a:ext cx="1512168" cy="737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2"/>
          </p:cNvCxnSpPr>
          <p:nvPr/>
        </p:nvCxnSpPr>
        <p:spPr>
          <a:xfrm flipV="1">
            <a:off x="3851920" y="5029208"/>
            <a:ext cx="1077270" cy="12798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7904" y="5589240"/>
            <a:ext cx="100811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915816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15816" y="47971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123728" y="4221088"/>
            <a:ext cx="792088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2"/>
          </p:cNvCxnSpPr>
          <p:nvPr/>
        </p:nvCxnSpPr>
        <p:spPr>
          <a:xfrm>
            <a:off x="2123728" y="5085184"/>
            <a:ext cx="792088" cy="169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11960" y="2420888"/>
            <a:ext cx="72008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мейоза. </a:t>
            </a:r>
            <a:br>
              <a:rPr lang="ru-RU" dirty="0" smtClean="0"/>
            </a:br>
            <a:r>
              <a:rPr lang="ru-RU" dirty="0" smtClean="0"/>
              <a:t>Биологическая роль мейоза.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Мейоз связан с размножением организма.</a:t>
            </a:r>
          </a:p>
          <a:p>
            <a:r>
              <a:rPr lang="ru-RU" dirty="0" smtClean="0"/>
              <a:t>В результате мейоза количество хромосом уменьшается вдвое.</a:t>
            </a:r>
            <a:endParaRPr lang="ru-RU" dirty="0"/>
          </a:p>
        </p:txBody>
      </p:sp>
      <p:pic>
        <p:nvPicPr>
          <p:cNvPr id="4098" name="Picture 2" descr="http://www.biyolojiegitim.yyu.edu.tr/k/Tet/thumbnails/Tetrad%2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2880320" cy="1872208"/>
          </a:xfrm>
          <a:prstGeom prst="rect">
            <a:avLst/>
          </a:prstGeom>
          <a:noFill/>
        </p:spPr>
      </p:pic>
      <p:pic>
        <p:nvPicPr>
          <p:cNvPr id="4104" name="Picture 8" descr="http://im0-tub-ru.yandex.net/i?id=57615376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508373" cy="2016224"/>
          </a:xfrm>
          <a:prstGeom prst="rect">
            <a:avLst/>
          </a:prstGeom>
          <a:noFill/>
        </p:spPr>
      </p:pic>
      <p:pic>
        <p:nvPicPr>
          <p:cNvPr id="4106" name="Picture 10" descr=" Детские картинки животных - Киты – млекопитающие.                                                     Мама кормит своего малыша молок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1920230" cy="1155948"/>
          </a:xfrm>
          <a:prstGeom prst="rect">
            <a:avLst/>
          </a:prstGeom>
          <a:noFill/>
        </p:spPr>
      </p:pic>
      <p:pic>
        <p:nvPicPr>
          <p:cNvPr id="4108" name="Picture 12" descr="http://im2-tub-ru.yandex.net/i?id=472078489-4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517232"/>
            <a:ext cx="1428750" cy="895351"/>
          </a:xfrm>
          <a:prstGeom prst="rect">
            <a:avLst/>
          </a:prstGeom>
          <a:noFill/>
        </p:spPr>
      </p:pic>
      <p:pic>
        <p:nvPicPr>
          <p:cNvPr id="4110" name="Picture 14" descr="Картинка 76 из 4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492896"/>
            <a:ext cx="3407702" cy="2555776"/>
          </a:xfrm>
          <a:prstGeom prst="rect">
            <a:avLst/>
          </a:prstGeom>
          <a:noFill/>
        </p:spPr>
      </p:pic>
      <p:pic>
        <p:nvPicPr>
          <p:cNvPr id="4112" name="Picture 16" descr="Картинка 149 из 45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219616"/>
            <a:ext cx="1944216" cy="163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2324657" cy="27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«5»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Сможете ли вы теперь ответить на вопрос?</a:t>
            </a:r>
          </a:p>
          <a:p>
            <a:pPr algn="ctr">
              <a:buNone/>
            </a:pPr>
            <a:r>
              <a:rPr lang="ru-RU" b="1" i="1" dirty="0" smtClean="0"/>
              <a:t>Почему у нас растут ногти и волосы, </a:t>
            </a:r>
          </a:p>
          <a:p>
            <a:pPr algn="ctr">
              <a:buNone/>
            </a:pPr>
            <a:r>
              <a:rPr lang="ru-RU" b="1" i="1" dirty="0" smtClean="0"/>
              <a:t>а у ящерицы отрастает новых хвост?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249844" cy="32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123171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Параграф №4, с. 25 – 28.</a:t>
            </a:r>
          </a:p>
          <a:p>
            <a:pPr>
              <a:buNone/>
            </a:pPr>
            <a:r>
              <a:rPr lang="ru-RU" dirty="0" smtClean="0"/>
              <a:t>1 вариант – сделать таблицу в тетради </a:t>
            </a:r>
          </a:p>
          <a:p>
            <a:pPr algn="ctr">
              <a:buNone/>
            </a:pPr>
            <a:r>
              <a:rPr lang="ru-RU" dirty="0" smtClean="0"/>
              <a:t>Фазы митоза.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вариант – сделать таблицу в тетради</a:t>
            </a:r>
          </a:p>
          <a:p>
            <a:pPr algn="ctr">
              <a:buNone/>
            </a:pPr>
            <a:r>
              <a:rPr lang="ru-RU" dirty="0" smtClean="0"/>
              <a:t>Фазы мейоза.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292893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митоза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521495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29218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мейоза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62" y="1500174"/>
            <a:ext cx="7429552" cy="314327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Почему у нас растут ногти и волосы, </a:t>
            </a:r>
          </a:p>
          <a:p>
            <a:pPr algn="ctr"/>
            <a:r>
              <a:rPr lang="ru-RU" sz="3200" dirty="0" smtClean="0"/>
              <a:t>а у ящерицы отрастает новый хвост?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08720"/>
          </a:xfrm>
        </p:spPr>
        <p:txBody>
          <a:bodyPr anchor="t"/>
          <a:lstStyle/>
          <a:p>
            <a:pPr algn="ctr"/>
            <a:r>
              <a:rPr lang="ru-RU" sz="2800" dirty="0" smtClean="0"/>
              <a:t>Проверка домашнего задания.</a:t>
            </a:r>
            <a:br>
              <a:rPr lang="ru-RU" sz="2800" dirty="0" smtClean="0"/>
            </a:br>
            <a:r>
              <a:rPr lang="ru-RU" sz="2400" b="1" dirty="0" smtClean="0"/>
              <a:t>Какие утверждения верны: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547260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Все органические вещества хорошо растворяются в воде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Жиры – источник энергии и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Химические элементы в клетке совсем другие, чем в неживой природе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Железо накапливается в яблоках, а йод в морской капусте.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Одни и те же химические элементы входят в состав живой и неживой природы, что свидетельствует об их единстве.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Самое распространённое неорганическое вещество - вода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Чем активнее работает орган, тем меньше в его клетках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Гемоглобин – это белок нашей крови, придающей ей красный цвет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Чтобы быть здоровым, человек должен в сутки получать с едой около 700 г белка.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Углеводы нужны только растениям.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Нуклеиновые кислоты нужны для хранения и передачи наследственных признаков.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 состав клетки входят органические и неорганические вещества.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Критерии оценки: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Если вы правильно ответили на: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12 – 11 вопросов, то получаете оценку – 5;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10 – 9 вопросов, то получаете оценку – 4;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 – 6 вопросов, то получаете оценку – 3;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5 вопросов или меньше, то  вы не  готовы к уроку, необходимо выучить это материал 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762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клетки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Вспомните что вы знаете </a:t>
            </a:r>
          </a:p>
          <a:p>
            <a:pPr>
              <a:buNone/>
            </a:pPr>
            <a:r>
              <a:rPr lang="ru-RU" u="sng" dirty="0" smtClean="0"/>
              <a:t>о хромосомах: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они находятся?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Какую роль играют в клетке?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2838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хромосомы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15140" y="264795"/>
            <a:ext cx="1928826" cy="65932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Хромосомы находятся в ядре и играют важную роль  в процессе деления, именно они отвечают за передачу наследствен-</a:t>
            </a:r>
          </a:p>
          <a:p>
            <a:r>
              <a:rPr lang="ru-RU" sz="2000" dirty="0" smtClean="0"/>
              <a:t>ной информации из поколения в поколение.</a:t>
            </a:r>
          </a:p>
          <a:p>
            <a:r>
              <a:rPr lang="ru-RU" sz="2000" dirty="0" smtClean="0"/>
              <a:t>Они становятся хорошо заметными во время деления клетки.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3440114"/>
          </a:xfrm>
        </p:spPr>
        <p:txBody>
          <a:bodyPr/>
          <a:lstStyle/>
          <a:p>
            <a:r>
              <a:rPr lang="ru-RU" dirty="0" smtClean="0"/>
              <a:t>Деление клетки – это важнейшее свойство всех живых организмов.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71942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500330" cy="223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692696"/>
          </a:xfrm>
        </p:spPr>
        <p:txBody>
          <a:bodyPr anchor="t"/>
          <a:lstStyle/>
          <a:p>
            <a:pPr algn="ctr"/>
            <a:r>
              <a:rPr lang="ru-RU" dirty="0" smtClean="0"/>
              <a:t>Виды деления клеток: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07704" y="1340768"/>
            <a:ext cx="3657600" cy="4644008"/>
          </a:xfrm>
          <a:ln w="38100"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Метафаза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Анафаза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Телофаза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7860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620688"/>
            <a:ext cx="115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митоз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92696"/>
            <a:ext cx="119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мейоз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7704" y="1628800"/>
            <a:ext cx="108012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720" y="292494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3768" y="465313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784" y="551723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186958" cy="4608512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123728" y="476672"/>
            <a:ext cx="144016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76056" y="476672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274786"/>
          </a:xfrm>
        </p:spPr>
        <p:txBody>
          <a:bodyPr/>
          <a:lstStyle/>
          <a:p>
            <a:r>
              <a:rPr lang="ru-RU" dirty="0" smtClean="0"/>
              <a:t>Митоз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митоза из </a:t>
            </a:r>
            <a:r>
              <a:rPr lang="ru-RU" b="1" dirty="0" smtClean="0"/>
              <a:t>одной</a:t>
            </a:r>
            <a:r>
              <a:rPr lang="ru-RU" dirty="0" smtClean="0"/>
              <a:t> материнской клетки образуются </a:t>
            </a:r>
            <a:r>
              <a:rPr lang="ru-RU" b="1" dirty="0" smtClean="0"/>
              <a:t>две дочерние </a:t>
            </a:r>
            <a:r>
              <a:rPr lang="ru-RU" dirty="0" smtClean="0"/>
              <a:t>клетки </a:t>
            </a:r>
            <a:r>
              <a:rPr lang="ru-RU" i="1" u="sng" dirty="0" smtClean="0"/>
              <a:t>абсолютно</a:t>
            </a:r>
            <a:r>
              <a:rPr lang="ru-RU" dirty="0" smtClean="0"/>
              <a:t> похожие на материнскую. </a:t>
            </a:r>
          </a:p>
          <a:p>
            <a:pPr>
              <a:buNone/>
            </a:pPr>
            <a:r>
              <a:rPr lang="ru-RU" dirty="0" smtClean="0"/>
              <a:t>В каждой клетке такое же количество хромосом, что и в материнской.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85984" y="40719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14876" y="3143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14876" y="50006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 flipV="1">
            <a:off x="3071802" y="3600448"/>
            <a:ext cx="1643074" cy="60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5"/>
            <a:endCxn id="10" idx="2"/>
          </p:cNvCxnSpPr>
          <p:nvPr/>
        </p:nvCxnSpPr>
        <p:spPr>
          <a:xfrm rot="16200000" flipH="1">
            <a:off x="3587972" y="4330931"/>
            <a:ext cx="605405" cy="1648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</TotalTime>
  <Words>472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Деление клетки</vt:lpstr>
      <vt:lpstr>Слайд 2</vt:lpstr>
      <vt:lpstr>Проверка домашнего задания. Какие утверждения верны:</vt:lpstr>
      <vt:lpstr>Проверка задания:</vt:lpstr>
      <vt:lpstr>Деление клетки</vt:lpstr>
      <vt:lpstr>хромосомы</vt:lpstr>
      <vt:lpstr>Деление клетки – это важнейшее свойство всех живых организмов.</vt:lpstr>
      <vt:lpstr>Виды деления клеток:</vt:lpstr>
      <vt:lpstr>Митоз </vt:lpstr>
      <vt:lpstr>Значение митоза  или его биологическая роль в природе</vt:lpstr>
      <vt:lpstr>мейоз</vt:lpstr>
      <vt:lpstr>Значение мейоза.  Биологическая роль мейоза.</vt:lpstr>
      <vt:lpstr>Задание на «5»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клетки</dc:title>
  <dc:creator>Пенелопа</dc:creator>
  <cp:lastModifiedBy>Натали</cp:lastModifiedBy>
  <cp:revision>24</cp:revision>
  <dcterms:created xsi:type="dcterms:W3CDTF">2010-11-24T14:56:36Z</dcterms:created>
  <dcterms:modified xsi:type="dcterms:W3CDTF">2013-02-19T17:07:16Z</dcterms:modified>
</cp:coreProperties>
</file>