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6" r:id="rId9"/>
    <p:sldId id="267" r:id="rId10"/>
    <p:sldId id="268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6013" autoAdjust="0"/>
    <p:restoredTop sz="94660"/>
  </p:normalViewPr>
  <p:slideViewPr>
    <p:cSldViewPr snapToGrid="0">
      <p:cViewPr varScale="1">
        <p:scale>
          <a:sx n="73" d="100"/>
          <a:sy n="73" d="100"/>
        </p:scale>
        <p:origin x="-582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2F96E-801D-487A-9DA3-15BB1AEBCEB6}" type="datetimeFigureOut">
              <a:rPr lang="ru-RU" smtClean="0"/>
              <a:pPr/>
              <a:t>11.02.2018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E4B25-6178-44AE-8504-66661E81B67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937802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2F96E-801D-487A-9DA3-15BB1AEBCEB6}" type="datetimeFigureOut">
              <a:rPr lang="ru-RU" smtClean="0"/>
              <a:pPr/>
              <a:t>11.02.2018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E4B25-6178-44AE-8504-66661E81B67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9962701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2F96E-801D-487A-9DA3-15BB1AEBCEB6}" type="datetimeFigureOut">
              <a:rPr lang="ru-RU" smtClean="0"/>
              <a:pPr/>
              <a:t>11.02.2018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E4B25-6178-44AE-8504-66661E81B67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0109528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2F96E-801D-487A-9DA3-15BB1AEBCEB6}" type="datetimeFigureOut">
              <a:rPr lang="ru-RU" smtClean="0"/>
              <a:pPr/>
              <a:t>11.02.2018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E4B25-6178-44AE-8504-66661E81B67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1126223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2F96E-801D-487A-9DA3-15BB1AEBCEB6}" type="datetimeFigureOut">
              <a:rPr lang="ru-RU" smtClean="0"/>
              <a:pPr/>
              <a:t>11.02.2018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E4B25-6178-44AE-8504-66661E81B67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4486014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2F96E-801D-487A-9DA3-15BB1AEBCEB6}" type="datetimeFigureOut">
              <a:rPr lang="ru-RU" smtClean="0"/>
              <a:pPr/>
              <a:t>11.02.2018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E4B25-6178-44AE-8504-66661E81B67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134814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2F96E-801D-487A-9DA3-15BB1AEBCEB6}" type="datetimeFigureOut">
              <a:rPr lang="ru-RU" smtClean="0"/>
              <a:pPr/>
              <a:t>11.02.2018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E4B25-6178-44AE-8504-66661E81B67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2134030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2F96E-801D-487A-9DA3-15BB1AEBCEB6}" type="datetimeFigureOut">
              <a:rPr lang="ru-RU" smtClean="0"/>
              <a:pPr/>
              <a:t>11.02.2018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E4B25-6178-44AE-8504-66661E81B67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0635551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2F96E-801D-487A-9DA3-15BB1AEBCEB6}" type="datetimeFigureOut">
              <a:rPr lang="ru-RU" smtClean="0"/>
              <a:pPr/>
              <a:t>11.02.2018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E4B25-6178-44AE-8504-66661E81B67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8068820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2F96E-801D-487A-9DA3-15BB1AEBCEB6}" type="datetimeFigureOut">
              <a:rPr lang="ru-RU" smtClean="0"/>
              <a:pPr/>
              <a:t>11.02.2018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E4B25-6178-44AE-8504-66661E81B67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8567548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2F96E-801D-487A-9DA3-15BB1AEBCEB6}" type="datetimeFigureOut">
              <a:rPr lang="ru-RU" smtClean="0"/>
              <a:pPr/>
              <a:t>11.02.2018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E4B25-6178-44AE-8504-66661E81B67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6463369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12F96E-801D-487A-9DA3-15BB1AEBCEB6}" type="datetimeFigureOut">
              <a:rPr lang="ru-RU" smtClean="0"/>
              <a:pPr/>
              <a:t>11.02.2018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7E4B25-6178-44AE-8504-66661E81B67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6746269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jpeg"/><Relationship Id="rId5" Type="http://schemas.openxmlformats.org/officeDocument/2006/relationships/image" Target="../media/image7.jpeg"/><Relationship Id="rId10" Type="http://schemas.openxmlformats.org/officeDocument/2006/relationships/image" Target="../media/image4.jpeg"/><Relationship Id="rId4" Type="http://schemas.openxmlformats.org/officeDocument/2006/relationships/image" Target="../media/image3.jpeg"/><Relationship Id="rId9" Type="http://schemas.openxmlformats.org/officeDocument/2006/relationships/image" Target="../media/image9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8.jpeg"/><Relationship Id="rId5" Type="http://schemas.openxmlformats.org/officeDocument/2006/relationships/image" Target="../media/image5.jpeg"/><Relationship Id="rId4" Type="http://schemas.openxmlformats.org/officeDocument/2006/relationships/image" Target="../media/image7.jpe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jpeg"/><Relationship Id="rId13" Type="http://schemas.openxmlformats.org/officeDocument/2006/relationships/image" Target="../media/image21.jpeg"/><Relationship Id="rId18" Type="http://schemas.openxmlformats.org/officeDocument/2006/relationships/image" Target="../media/image26.jpeg"/><Relationship Id="rId3" Type="http://schemas.openxmlformats.org/officeDocument/2006/relationships/image" Target="../media/image11.jpeg"/><Relationship Id="rId7" Type="http://schemas.openxmlformats.org/officeDocument/2006/relationships/image" Target="../media/image15.jpeg"/><Relationship Id="rId12" Type="http://schemas.openxmlformats.org/officeDocument/2006/relationships/image" Target="../media/image20.jpeg"/><Relationship Id="rId17" Type="http://schemas.openxmlformats.org/officeDocument/2006/relationships/image" Target="../media/image25.jpeg"/><Relationship Id="rId2" Type="http://schemas.openxmlformats.org/officeDocument/2006/relationships/image" Target="../media/image10.jpeg"/><Relationship Id="rId16" Type="http://schemas.openxmlformats.org/officeDocument/2006/relationships/image" Target="../media/image24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jpeg"/><Relationship Id="rId11" Type="http://schemas.openxmlformats.org/officeDocument/2006/relationships/image" Target="../media/image19.jpeg"/><Relationship Id="rId5" Type="http://schemas.openxmlformats.org/officeDocument/2006/relationships/image" Target="../media/image13.jpeg"/><Relationship Id="rId15" Type="http://schemas.openxmlformats.org/officeDocument/2006/relationships/image" Target="../media/image23.jpeg"/><Relationship Id="rId10" Type="http://schemas.openxmlformats.org/officeDocument/2006/relationships/image" Target="../media/image18.jpeg"/><Relationship Id="rId4" Type="http://schemas.openxmlformats.org/officeDocument/2006/relationships/image" Target="../media/image12.jpeg"/><Relationship Id="rId9" Type="http://schemas.openxmlformats.org/officeDocument/2006/relationships/image" Target="../media/image17.jpeg"/><Relationship Id="rId14" Type="http://schemas.openxmlformats.org/officeDocument/2006/relationships/image" Target="../media/image22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268224"/>
            <a:ext cx="9144000" cy="3241739"/>
          </a:xfrm>
        </p:spPr>
        <p:txBody>
          <a:bodyPr>
            <a:normAutofit/>
          </a:bodyPr>
          <a:lstStyle/>
          <a:p>
            <a:r>
              <a:rPr lang="en-US" sz="8800" b="1" dirty="0" smtClean="0">
                <a:solidFill>
                  <a:srgbClr val="0070C0"/>
                </a:solidFill>
              </a:rPr>
              <a:t>What’s the weather like?</a:t>
            </a:r>
            <a:endParaRPr lang="ru-RU" sz="8800" b="1" dirty="0">
              <a:solidFill>
                <a:srgbClr val="0070C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4206240"/>
            <a:ext cx="9144000" cy="2450592"/>
          </a:xfrm>
        </p:spPr>
        <p:txBody>
          <a:bodyPr>
            <a:normAutofit/>
          </a:bodyPr>
          <a:lstStyle/>
          <a:p>
            <a:r>
              <a:rPr lang="en-US" sz="2800" b="1" dirty="0" smtClean="0"/>
              <a:t>\</a:t>
            </a:r>
            <a:endParaRPr lang="en-US" sz="2800" b="1" dirty="0" smtClean="0"/>
          </a:p>
          <a:p>
            <a:endParaRPr lang="ru-RU" sz="2800" b="1" dirty="0"/>
          </a:p>
        </p:txBody>
      </p:sp>
      <p:pic>
        <p:nvPicPr>
          <p:cNvPr id="4" name="Picture 4" descr="http://im1-tub-ru.yandex.net/i?id=2659dc8cdaccc87f07ac7dc125eedcf2-06-144&amp;n=2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26692" y="2081213"/>
            <a:ext cx="1447800" cy="142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10" descr="http://im0-tub-ru.yandex.net/i?id=94188b9d9c1ff2c8bd67e839c338e7ce-60-144&amp;n=21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r="3993" b="15859"/>
          <a:stretch/>
        </p:blipFill>
        <p:spPr bwMode="auto">
          <a:xfrm>
            <a:off x="7432785" y="2054842"/>
            <a:ext cx="1792353" cy="12021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6" descr="http://im3-tub-ru.yandex.net/i?id=ce36055880520eed0b376d5f3f7b86c0-08-144&amp;n=2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96576" y="3705221"/>
            <a:ext cx="1724025" cy="142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18" descr="http://im2-tub-ru.yandex.net/i?id=8369573342ee103a00ff7ba6bbf0ffe3-00-144&amp;n=2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510763" y="3491865"/>
            <a:ext cx="1428750" cy="142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12" descr="http://im3-tub-ru.yandex.net/i?id=4bfdb6c55a557cfdc5312f2533760b41-133-144&amp;n=21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216681" y="3296607"/>
            <a:ext cx="1762125" cy="142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4035796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7264" y="243841"/>
            <a:ext cx="11692128" cy="548640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07264" y="1036320"/>
            <a:ext cx="11692128" cy="553516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6000" b="1" dirty="0" smtClean="0">
                <a:solidFill>
                  <a:srgbClr val="FF0000"/>
                </a:solidFill>
              </a:rPr>
              <a:t>Well done!</a:t>
            </a:r>
          </a:p>
          <a:p>
            <a:pPr marL="0" indent="0" algn="ctr">
              <a:buNone/>
            </a:pPr>
            <a:endParaRPr lang="en-US" sz="6000" b="1" dirty="0">
              <a:solidFill>
                <a:srgbClr val="FF0000"/>
              </a:solidFill>
            </a:endParaRPr>
          </a:p>
          <a:p>
            <a:pPr marL="0" indent="0" algn="ctr">
              <a:buNone/>
            </a:pPr>
            <a:endParaRPr lang="en-US" sz="6000" b="1" dirty="0" smtClean="0">
              <a:solidFill>
                <a:srgbClr val="FF0000"/>
              </a:solidFill>
            </a:endParaRPr>
          </a:p>
          <a:p>
            <a:pPr marL="0" indent="0" algn="ctr">
              <a:buNone/>
            </a:pPr>
            <a:r>
              <a:rPr lang="en-US" sz="6000" b="1" dirty="0" smtClean="0">
                <a:solidFill>
                  <a:srgbClr val="FF0000"/>
                </a:solidFill>
              </a:rPr>
              <a:t>Thank you for your work!</a:t>
            </a:r>
            <a:endParaRPr lang="ru-RU" sz="6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209315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76123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Ex. 1, p. 98. Form the adjectives</a:t>
            </a:r>
            <a:endParaRPr lang="ru-RU" b="1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085088"/>
            <a:ext cx="5181600" cy="5091875"/>
          </a:xfrm>
        </p:spPr>
        <p:txBody>
          <a:bodyPr/>
          <a:lstStyle/>
          <a:p>
            <a:pPr marL="514350" indent="-514350">
              <a:buAutoNum type="arabicPeriod"/>
            </a:pPr>
            <a:r>
              <a:rPr lang="en-US" sz="3200" b="1" dirty="0" smtClean="0"/>
              <a:t>Rain</a:t>
            </a:r>
          </a:p>
          <a:p>
            <a:pPr marL="514350" indent="-514350">
              <a:buAutoNum type="arabicPeriod"/>
            </a:pPr>
            <a:r>
              <a:rPr lang="en-US" sz="3200" b="1" dirty="0" smtClean="0"/>
              <a:t>Cloud</a:t>
            </a:r>
          </a:p>
          <a:p>
            <a:pPr marL="514350" indent="-514350">
              <a:buAutoNum type="arabicPeriod"/>
            </a:pPr>
            <a:r>
              <a:rPr lang="en-US" sz="3200" b="1" dirty="0" smtClean="0"/>
              <a:t>Wind</a:t>
            </a:r>
          </a:p>
          <a:p>
            <a:pPr marL="514350" indent="-514350">
              <a:buAutoNum type="arabicPeriod"/>
            </a:pPr>
            <a:r>
              <a:rPr lang="en-US" sz="3200" b="1" dirty="0" smtClean="0"/>
              <a:t>Fog</a:t>
            </a:r>
          </a:p>
          <a:p>
            <a:pPr marL="514350" indent="-514350">
              <a:buAutoNum type="arabicPeriod"/>
            </a:pPr>
            <a:r>
              <a:rPr lang="en-US" sz="3200" b="1" dirty="0" smtClean="0"/>
              <a:t>Snow</a:t>
            </a:r>
          </a:p>
          <a:p>
            <a:pPr marL="514350" indent="-514350">
              <a:buAutoNum type="arabicPeriod"/>
            </a:pPr>
            <a:r>
              <a:rPr lang="en-US" sz="3200" b="1" dirty="0" smtClean="0"/>
              <a:t>Sun</a:t>
            </a:r>
          </a:p>
          <a:p>
            <a:pPr marL="514350" indent="-514350">
              <a:buAutoNum type="arabicPeriod"/>
            </a:pPr>
            <a:r>
              <a:rPr lang="en-US" sz="3200" b="1" dirty="0" smtClean="0"/>
              <a:t>Chill</a:t>
            </a:r>
          </a:p>
          <a:p>
            <a:pPr marL="514350" indent="-514350">
              <a:buAutoNum type="arabicPeriod"/>
            </a:pPr>
            <a:r>
              <a:rPr lang="en-US" sz="3200" b="1" dirty="0" smtClean="0"/>
              <a:t>Storm</a:t>
            </a:r>
          </a:p>
          <a:p>
            <a:pPr marL="0" indent="0">
              <a:buNone/>
            </a:pPr>
            <a:endParaRPr lang="en-US" b="1" dirty="0" smtClean="0"/>
          </a:p>
          <a:p>
            <a:pPr marL="514350" indent="-514350">
              <a:buAutoNum type="arabicPeriod"/>
            </a:pPr>
            <a:endParaRPr lang="ru-RU" b="1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085088"/>
            <a:ext cx="5181600" cy="5091875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3200" b="1" dirty="0" smtClean="0">
                <a:solidFill>
                  <a:srgbClr val="FF0000"/>
                </a:solidFill>
              </a:rPr>
              <a:t>Rainy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3200" b="1" dirty="0" smtClean="0">
                <a:solidFill>
                  <a:srgbClr val="FF0000"/>
                </a:solidFill>
              </a:rPr>
              <a:t>Cloudy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3200" b="1" dirty="0" smtClean="0">
                <a:solidFill>
                  <a:srgbClr val="FF0000"/>
                </a:solidFill>
              </a:rPr>
              <a:t>Windy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3200" b="1" dirty="0" smtClean="0">
                <a:solidFill>
                  <a:srgbClr val="FF0000"/>
                </a:solidFill>
              </a:rPr>
              <a:t>Foggy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3200" b="1" dirty="0" smtClean="0">
                <a:solidFill>
                  <a:srgbClr val="FF0000"/>
                </a:solidFill>
              </a:rPr>
              <a:t>Snowy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3200" b="1" dirty="0" smtClean="0">
                <a:solidFill>
                  <a:srgbClr val="FF0000"/>
                </a:solidFill>
              </a:rPr>
              <a:t>Sunny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3200" b="1" dirty="0" smtClean="0">
                <a:solidFill>
                  <a:srgbClr val="FF0000"/>
                </a:solidFill>
              </a:rPr>
              <a:t>Chilly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3200" b="1" dirty="0" smtClean="0">
                <a:solidFill>
                  <a:srgbClr val="FF0000"/>
                </a:solidFill>
              </a:rPr>
              <a:t>Stormy</a:t>
            </a:r>
          </a:p>
          <a:p>
            <a:pPr marL="0" indent="0">
              <a:buNone/>
            </a:pPr>
            <a:endParaRPr lang="ru-RU" sz="3200" b="1" dirty="0"/>
          </a:p>
        </p:txBody>
      </p:sp>
    </p:spTree>
    <p:extLst>
      <p:ext uri="{BB962C8B-B14F-4D97-AF65-F5344CB8AC3E}">
        <p14:creationId xmlns:p14="http://schemas.microsoft.com/office/powerpoint/2010/main" xmlns="" val="36706598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1648" y="134113"/>
            <a:ext cx="11862816" cy="461155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Use appropriate adjectives to complete the expressions</a:t>
            </a:r>
            <a:endParaRPr lang="ru-RU" b="1" dirty="0"/>
          </a:p>
        </p:txBody>
      </p:sp>
      <p:pic>
        <p:nvPicPr>
          <p:cNvPr id="1026" name="Picture 2" descr="http://im1-tub-ru.yandex.net/i?id=539bc84af4a873b76333453019b12ea1-83-144&amp;n=21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65807" y="874392"/>
            <a:ext cx="1381125" cy="142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://im1-tub-ru.yandex.net/i?id=2659dc8cdaccc87f07ac7dc125eedcf2-06-144&amp;n=2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287268" y="874921"/>
            <a:ext cx="1447800" cy="142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://im3-tub-ru.yandex.net/i?id=ce36055880520eed0b376d5f3f7b86c0-08-144&amp;n=2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96576" y="3705221"/>
            <a:ext cx="1724025" cy="142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http://im3-tub-ru.yandex.net/i?id=00d3a5979c242604fdba57d32b630a4a-132-144&amp;n=2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552595" y="874921"/>
            <a:ext cx="1809750" cy="142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http://im0-tub-ru.yandex.net/i?id=94188b9d9c1ff2c8bd67e839c338e7ce-60-144&amp;n=21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r="3993" b="15859"/>
          <a:stretch/>
        </p:blipFill>
        <p:spPr bwMode="auto">
          <a:xfrm>
            <a:off x="5547231" y="882659"/>
            <a:ext cx="1792353" cy="12021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http://im3-tub-ru.yandex.net/i?id=4bfdb6c55a557cfdc5312f2533760b41-133-144&amp;n=21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9693" y="774016"/>
            <a:ext cx="1762125" cy="142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 descr="http://im3-tub-ru.yandex.net/i?id=46d44d0e7452e4734324e55445e5d821-116-144&amp;n=21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602925" y="3630476"/>
            <a:ext cx="2085975" cy="14618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40" name="Picture 16" descr="http://im1-tub-ru.yandex.net/i?id=11f6b6dfc138e11173752e39abb16dba-65-144&amp;n=21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688900" y="3630476"/>
            <a:ext cx="2152650" cy="142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42" name="Picture 18" descr="http://im2-tub-ru.yandex.net/i?id=8369573342ee103a00ff7ba6bbf0ffe3-00-144&amp;n=21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847388" y="3663548"/>
            <a:ext cx="1428750" cy="142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555545" y="2386583"/>
            <a:ext cx="3455623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tx1"/>
                </a:solidFill>
              </a:rPr>
              <a:t>Wet &amp; rainy</a:t>
            </a:r>
            <a:endParaRPr lang="ru-RU" sz="3200" b="1" dirty="0">
              <a:solidFill>
                <a:schemeClr val="tx1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449824" y="2386584"/>
            <a:ext cx="5254752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tx1"/>
                </a:solidFill>
              </a:rPr>
              <a:t>Cloudy &amp; windy</a:t>
            </a:r>
            <a:endParaRPr lang="ru-RU" sz="3200" b="1" dirty="0">
              <a:solidFill>
                <a:schemeClr val="tx1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55545" y="5300853"/>
            <a:ext cx="2906983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tx1"/>
                </a:solidFill>
              </a:rPr>
              <a:t>Cold &amp; snowy</a:t>
            </a:r>
            <a:endParaRPr lang="ru-RU" sz="3200" b="1" dirty="0">
              <a:solidFill>
                <a:schemeClr val="tx1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847388" y="5300853"/>
            <a:ext cx="2614372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tx1"/>
                </a:solidFill>
              </a:rPr>
              <a:t>Hot &amp; sunny</a:t>
            </a:r>
            <a:endParaRPr lang="ru-RU" sz="3200" b="1" dirty="0">
              <a:solidFill>
                <a:schemeClr val="tx1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6778752" y="5300854"/>
            <a:ext cx="4062798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tx1"/>
                </a:solidFill>
              </a:rPr>
              <a:t>Chilly &amp; foggy</a:t>
            </a:r>
            <a:endParaRPr lang="ru-RU" sz="3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347251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9560" y="170689"/>
            <a:ext cx="11765280" cy="573023"/>
          </a:xfrm>
        </p:spPr>
        <p:txBody>
          <a:bodyPr>
            <a:noAutofit/>
          </a:bodyPr>
          <a:lstStyle/>
          <a:p>
            <a:r>
              <a:rPr lang="en-US" sz="3600" b="1" dirty="0" smtClean="0"/>
              <a:t>Look at the chart, ask &amp; answer as in the example in your book. </a:t>
            </a:r>
            <a:endParaRPr lang="ru-RU" sz="3600" b="1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-48156" y="836381"/>
            <a:ext cx="5812536" cy="5705856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6600" b="1" dirty="0" smtClean="0"/>
              <a:t>London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6600" b="1" dirty="0" smtClean="0"/>
              <a:t>Copenhagen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6600" b="1" dirty="0" smtClean="0"/>
              <a:t>Moscow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6600" b="1" dirty="0" smtClean="0"/>
              <a:t>Paris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6600" b="1" dirty="0" smtClean="0"/>
              <a:t>Cairo</a:t>
            </a:r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5" name="Picture 4" descr="http://im1-tub-ru.yandex.net/i?id=2659dc8cdaccc87f07ac7dc125eedcf2-06-144&amp;n=21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315200" y="835313"/>
            <a:ext cx="987552" cy="8316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6" descr="http://im3-tub-ru.yandex.net/i?id=ce36055880520eed0b376d5f3f7b86c0-08-144&amp;n=2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188149" y="2026761"/>
            <a:ext cx="1114603" cy="8017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8" descr="http://im3-tub-ru.yandex.net/i?id=00d3a5979c242604fdba57d32b630a4a-132-144&amp;n=2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022592" y="3093682"/>
            <a:ext cx="1289354" cy="10179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12" descr="http://im3-tub-ru.yandex.net/i?id=4bfdb6c55a557cfdc5312f2533760b41-133-144&amp;n=2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112125" y="2980768"/>
            <a:ext cx="985127" cy="7987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14" descr="http://im3-tub-ru.yandex.net/i?id=46d44d0e7452e4734324e55445e5d821-116-144&amp;n=21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916889" y="4224507"/>
            <a:ext cx="1568743" cy="954007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18" descr="http://im2-tub-ru.yandex.net/i?id=8369573342ee103a00ff7ba6bbf0ffe3-00-144&amp;n=21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188149" y="5335588"/>
            <a:ext cx="923976" cy="923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Прямоугольник 10"/>
          <p:cNvSpPr/>
          <p:nvPr/>
        </p:nvSpPr>
        <p:spPr>
          <a:xfrm>
            <a:off x="9473184" y="969285"/>
            <a:ext cx="1682496" cy="61248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10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9471101" y="2026761"/>
            <a:ext cx="1684579" cy="6432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- 5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9543288" y="3038698"/>
            <a:ext cx="1612392" cy="74082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5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9532620" y="4224507"/>
            <a:ext cx="1623060" cy="78640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8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9532620" y="5455899"/>
            <a:ext cx="1623060" cy="80366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30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16" name="Прямоугольник 15"/>
          <p:cNvSpPr/>
          <p:nvPr/>
        </p:nvSpPr>
        <p:spPr>
          <a:xfrm rot="10800000" flipV="1">
            <a:off x="10314432" y="1038987"/>
            <a:ext cx="62281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/>
              <a:t> °c</a:t>
            </a:r>
            <a:endParaRPr lang="ru-RU" sz="2400" b="1" dirty="0"/>
          </a:p>
        </p:txBody>
      </p:sp>
      <p:sp>
        <p:nvSpPr>
          <p:cNvPr id="20" name="Прямоугольник 19"/>
          <p:cNvSpPr/>
          <p:nvPr/>
        </p:nvSpPr>
        <p:spPr>
          <a:xfrm rot="10800000" flipV="1">
            <a:off x="10383535" y="2123707"/>
            <a:ext cx="54412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 </a:t>
            </a:r>
            <a:r>
              <a:rPr lang="en-US" sz="2400" b="1" dirty="0" smtClean="0"/>
              <a:t>°c</a:t>
            </a:r>
            <a:endParaRPr lang="ru-RU" sz="2400" b="1" dirty="0"/>
          </a:p>
        </p:txBody>
      </p:sp>
      <p:sp>
        <p:nvSpPr>
          <p:cNvPr id="21" name="Прямоугольник 20"/>
          <p:cNvSpPr/>
          <p:nvPr/>
        </p:nvSpPr>
        <p:spPr>
          <a:xfrm rot="10800000" flipV="1">
            <a:off x="10383534" y="3166693"/>
            <a:ext cx="54412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 </a:t>
            </a:r>
            <a:r>
              <a:rPr lang="en-US" sz="2400" b="1" dirty="0" smtClean="0"/>
              <a:t>°c</a:t>
            </a:r>
            <a:endParaRPr lang="ru-RU" sz="2400" b="1" dirty="0"/>
          </a:p>
        </p:txBody>
      </p:sp>
      <p:sp>
        <p:nvSpPr>
          <p:cNvPr id="22" name="Прямоугольник 21"/>
          <p:cNvSpPr/>
          <p:nvPr/>
        </p:nvSpPr>
        <p:spPr>
          <a:xfrm rot="10800000" flipV="1">
            <a:off x="10383534" y="4386876"/>
            <a:ext cx="54412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 </a:t>
            </a:r>
            <a:r>
              <a:rPr lang="en-US" sz="2400" b="1" dirty="0" smtClean="0"/>
              <a:t>°c</a:t>
            </a:r>
            <a:endParaRPr lang="ru-RU" sz="2400" b="1" dirty="0"/>
          </a:p>
        </p:txBody>
      </p:sp>
      <p:sp>
        <p:nvSpPr>
          <p:cNvPr id="23" name="Прямоугольник 22"/>
          <p:cNvSpPr/>
          <p:nvPr/>
        </p:nvSpPr>
        <p:spPr>
          <a:xfrm rot="10800000" flipV="1">
            <a:off x="10582655" y="5577343"/>
            <a:ext cx="57302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 </a:t>
            </a:r>
            <a:r>
              <a:rPr lang="en-US" sz="2400" b="1" dirty="0" smtClean="0"/>
              <a:t>°c</a:t>
            </a:r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xmlns="" val="2179162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0688" y="97537"/>
            <a:ext cx="11875008" cy="353567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pic>
        <p:nvPicPr>
          <p:cNvPr id="2050" name="Picture 2" descr="http://im3-tub-ru.yandex.net/i?id=0d9fdef37f8ad9f78caf0280228d1528-13-144&amp;n=21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71202" y="573485"/>
            <a:ext cx="1428750" cy="142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http://im3-tub-ru.yandex.net/i?id=0a97a0ab39bfd145b040eed4bb71041a-42-144&amp;n=2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217589" y="499617"/>
            <a:ext cx="1428750" cy="142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http://im1-tub-ru.yandex.net/i?id=bb66f59e8a540e8950d2fe60d54773e7-123-144&amp;n=21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8366" b="-756"/>
          <a:stretch/>
        </p:blipFill>
        <p:spPr bwMode="auto">
          <a:xfrm>
            <a:off x="5902135" y="488823"/>
            <a:ext cx="1205230" cy="14395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 descr="http://im3-tub-ru.yandex.net/i?id=ff3bf87d4901b93e4201d9bbefff7bfd-127-144&amp;n=2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316785" y="524859"/>
            <a:ext cx="819150" cy="142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058" name="Picture 10" descr="http://im3-tub-ru.yandex.net/i?id=d66afb58580066b744f07ef832f9ae34-86-144&amp;n=21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265029" y="488823"/>
            <a:ext cx="1076325" cy="142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060" name="Picture 12" descr="http://im0-tub-ru.yandex.net/i?id=ebbc251b5875ebbcc1e172ccea5ac4a8-107-144&amp;n=21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56565" y="2630424"/>
            <a:ext cx="2047875" cy="1428750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062" name="Picture 14" descr="http://im3-tub-ru.yandex.net/i?id=8c1991b83e70c67e78ad715e30c99c9d-76-144&amp;n=21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362071" y="2362200"/>
            <a:ext cx="1428750" cy="142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064" name="Picture 16" descr="http://im0-tub-ru.yandex.net/i?id=96f6ac3f53c0f0414809c517a0a1dceb-86-144&amp;n=21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104384" y="2373313"/>
            <a:ext cx="1428750" cy="142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066" name="Picture 18" descr="http://im1-tub-ru.yandex.net/i?id=c7f7dce283744de06bb0824990a64540-67-144&amp;n=21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342314" y="2373313"/>
            <a:ext cx="1228725" cy="142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068" name="Picture 20" descr="http://im1-tub-ru.yandex.net/i?id=992daa41177fcbad07fac916e50cbd1e-07-144&amp;n=21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350629" y="2579116"/>
            <a:ext cx="1905000" cy="142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070" name="Picture 22" descr="http://im0-tub-ru.yandex.net/i?id=fac0b9c101842a0ba0a02d923c4d0352-33-144&amp;n=21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10870" y="4477258"/>
            <a:ext cx="1133475" cy="142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072" name="Picture 24" descr="http://im2-tub-ru.yandex.net/i?id=f04780652b042686f7b79e78c12964a0-112-144&amp;n=21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933321" y="4326509"/>
            <a:ext cx="2143125" cy="142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074" name="Picture 26" descr="http://im2-tub-ru.yandex.net/i?id=40a506f76dd183001f7a661d1456dc45-29-144&amp;n=21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855021" y="4265613"/>
            <a:ext cx="1905000" cy="142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076" name="Picture 28" descr="http://im3-tub-ru.yandex.net/i?id=5f23218832b671e08dc9bf12f60459ec-130-144&amp;n=21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995543" y="4477258"/>
            <a:ext cx="1905000" cy="142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078" name="Picture 30" descr="http://im1-tub-ru.yandex.net/i?id=69d37fc92e6b79179e3ef9c80a0c206a-138-144&amp;n=21"/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315894" y="4314825"/>
            <a:ext cx="695325" cy="142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080" name="Picture 32" descr="http://im2-tub-ru.yandex.net/i?id=81213c24408e5616e5f060d6342c9d35-65-144&amp;n=21"/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288079" y="4314825"/>
            <a:ext cx="1266825" cy="142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082" name="Picture 34" descr="http://im2-tub-ru.yandex.net/i?id=324c821e222086af23ed7eeb3e927c1b-02-16f-14530&amp;n=21"/>
          <p:cNvPicPr>
            <a:picLocks noChangeAspect="1" noChangeArrowheads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061943" y="4477258"/>
            <a:ext cx="981075" cy="142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456566" y="2027364"/>
            <a:ext cx="1497532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tx1"/>
                </a:solidFill>
              </a:rPr>
              <a:t>sweater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979115" y="1645920"/>
            <a:ext cx="1795164" cy="72739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tx1"/>
                </a:solidFill>
              </a:rPr>
              <a:t>scarf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336267" y="1645920"/>
            <a:ext cx="2105678" cy="80607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tx1"/>
                </a:solidFill>
              </a:rPr>
              <a:t>coat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7940612" y="1645920"/>
            <a:ext cx="1613596" cy="81195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tx1"/>
                </a:solidFill>
              </a:rPr>
              <a:t>raincoat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0265029" y="1870296"/>
            <a:ext cx="1766253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tx1"/>
                </a:solidFill>
              </a:rPr>
              <a:t>skirt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71202" y="3901440"/>
            <a:ext cx="1406326" cy="61658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tx1"/>
                </a:solidFill>
              </a:rPr>
              <a:t>hat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979115" y="3735642"/>
            <a:ext cx="1795164" cy="6169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tx1"/>
                </a:solidFill>
              </a:rPr>
              <a:t>gloves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7389685" y="3735642"/>
            <a:ext cx="1746249" cy="74161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tx1"/>
                </a:solidFill>
              </a:rPr>
              <a:t>jacket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9350628" y="3802062"/>
            <a:ext cx="2426843" cy="55048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tx1"/>
                </a:solidFill>
              </a:rPr>
              <a:t>trainers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456565" y="5774402"/>
            <a:ext cx="1361902" cy="83674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tx1"/>
                </a:solidFill>
              </a:rPr>
              <a:t>dress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2504440" y="5694363"/>
            <a:ext cx="1220550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tx1"/>
                </a:solidFill>
              </a:rPr>
              <a:t>boots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4184602" y="5755259"/>
            <a:ext cx="1358776" cy="83191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tx1"/>
                </a:solidFill>
              </a:rPr>
              <a:t>shoes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6083337" y="5774401"/>
            <a:ext cx="1512770" cy="82915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tx1"/>
                </a:solidFill>
              </a:rPr>
              <a:t>shorts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8136065" y="5774403"/>
            <a:ext cx="914400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tx1"/>
                </a:solidFill>
              </a:rPr>
              <a:t>top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9152683" y="5864813"/>
            <a:ext cx="1344629" cy="78360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tx1"/>
                </a:solidFill>
              </a:rPr>
              <a:t>trousers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10607041" y="5864812"/>
            <a:ext cx="1264348" cy="79347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tx1"/>
                </a:solidFill>
              </a:rPr>
              <a:t>shirt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178034" y="3802063"/>
            <a:ext cx="1847036" cy="46166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tx1"/>
                </a:solidFill>
              </a:rPr>
              <a:t>T-shirt</a:t>
            </a:r>
            <a:endParaRPr lang="ru-RU" sz="2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865149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0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0688" y="158497"/>
            <a:ext cx="11814048" cy="816864"/>
          </a:xfrm>
        </p:spPr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0688" y="1292352"/>
            <a:ext cx="11814048" cy="5291328"/>
          </a:xfrm>
        </p:spPr>
        <p:txBody>
          <a:bodyPr>
            <a:normAutofit/>
          </a:bodyPr>
          <a:lstStyle/>
          <a:p>
            <a:r>
              <a:rPr lang="en-US" sz="3600" b="1" dirty="0" smtClean="0"/>
              <a:t>It’s going to be </a:t>
            </a:r>
            <a:r>
              <a:rPr lang="en-US" sz="3600" b="1" i="1" u="sng" dirty="0" smtClean="0">
                <a:solidFill>
                  <a:srgbClr val="FF0000"/>
                </a:solidFill>
              </a:rPr>
              <a:t>rainy</a:t>
            </a:r>
            <a:r>
              <a:rPr lang="en-US" sz="3600" b="1" i="1" dirty="0" smtClean="0"/>
              <a:t> </a:t>
            </a:r>
            <a:r>
              <a:rPr lang="en-US" sz="3600" b="1" dirty="0" smtClean="0"/>
              <a:t>today.</a:t>
            </a:r>
          </a:p>
          <a:p>
            <a:r>
              <a:rPr lang="en-US" sz="3600" b="1" dirty="0" smtClean="0"/>
              <a:t>I know. </a:t>
            </a:r>
            <a:r>
              <a:rPr lang="en-US" sz="3600" b="1" i="1" u="sng" dirty="0" smtClean="0">
                <a:solidFill>
                  <a:srgbClr val="FFC000"/>
                </a:solidFill>
              </a:rPr>
              <a:t>I’ll wear </a:t>
            </a:r>
            <a:r>
              <a:rPr lang="en-US" sz="3600" b="1" dirty="0" smtClean="0"/>
              <a:t>my </a:t>
            </a:r>
            <a:r>
              <a:rPr lang="en-US" sz="3600" b="1" i="1" u="sng" dirty="0" smtClean="0">
                <a:solidFill>
                  <a:srgbClr val="FF0000"/>
                </a:solidFill>
              </a:rPr>
              <a:t>raincoat and boots </a:t>
            </a:r>
            <a:r>
              <a:rPr lang="en-US" sz="3600" b="1" dirty="0" smtClean="0"/>
              <a:t>then.</a:t>
            </a:r>
          </a:p>
          <a:p>
            <a:r>
              <a:rPr lang="en-US" sz="3600" b="1" dirty="0" smtClean="0">
                <a:solidFill>
                  <a:srgbClr val="C00000"/>
                </a:solidFill>
              </a:rPr>
              <a:t>Sunny</a:t>
            </a:r>
          </a:p>
          <a:p>
            <a:r>
              <a:rPr lang="en-US" sz="3600" b="1" dirty="0" smtClean="0">
                <a:solidFill>
                  <a:srgbClr val="C00000"/>
                </a:solidFill>
              </a:rPr>
              <a:t>Stormy</a:t>
            </a:r>
          </a:p>
          <a:p>
            <a:r>
              <a:rPr lang="en-US" sz="3600" b="1" dirty="0" smtClean="0">
                <a:solidFill>
                  <a:srgbClr val="C00000"/>
                </a:solidFill>
              </a:rPr>
              <a:t>Boiling hot</a:t>
            </a:r>
          </a:p>
          <a:p>
            <a:r>
              <a:rPr lang="en-US" sz="3600" b="1" dirty="0" smtClean="0">
                <a:solidFill>
                  <a:srgbClr val="C00000"/>
                </a:solidFill>
              </a:rPr>
              <a:t>Wet</a:t>
            </a:r>
          </a:p>
          <a:p>
            <a:r>
              <a:rPr lang="en-US" sz="3600" b="1" dirty="0" smtClean="0">
                <a:solidFill>
                  <a:srgbClr val="C00000"/>
                </a:solidFill>
              </a:rPr>
              <a:t>Sunny</a:t>
            </a:r>
          </a:p>
          <a:p>
            <a:r>
              <a:rPr lang="en-US" sz="3600" b="1" dirty="0" smtClean="0">
                <a:solidFill>
                  <a:srgbClr val="C00000"/>
                </a:solidFill>
              </a:rPr>
              <a:t>Freezing cold</a:t>
            </a:r>
            <a:endParaRPr lang="ru-RU" sz="36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34447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920" y="158497"/>
            <a:ext cx="11984736" cy="475487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1920" y="755904"/>
            <a:ext cx="11984736" cy="5839968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3600" b="1" dirty="0" smtClean="0"/>
              <a:t>Kathy is meeting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sz="3600" b="1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sz="3600" b="1" dirty="0" smtClean="0"/>
              <a:t>Kathy is wearing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sz="3600" b="1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sz="3600" b="1" dirty="0" smtClean="0"/>
              <a:t>The weather is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sz="3600" b="1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sz="3600" b="1" dirty="0" smtClean="0"/>
              <a:t>Kathy wants to borrow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sz="3600" b="1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sz="3600" b="1" dirty="0" smtClean="0"/>
              <a:t>Clair wants to go</a:t>
            </a:r>
            <a:endParaRPr lang="ru-RU" sz="3600" b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974592" y="780288"/>
            <a:ext cx="6193536" cy="59740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rgbClr val="C00000"/>
                </a:solidFill>
              </a:rPr>
              <a:t> Helen.</a:t>
            </a:r>
            <a:endParaRPr lang="ru-RU" sz="3200" b="1" dirty="0">
              <a:solidFill>
                <a:srgbClr val="C0000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974592" y="1792224"/>
            <a:ext cx="6193536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rgbClr val="C00000"/>
                </a:solidFill>
              </a:rPr>
              <a:t>a</a:t>
            </a:r>
            <a:r>
              <a:rPr lang="en-US" sz="3200" b="1" dirty="0" smtClean="0">
                <a:solidFill>
                  <a:srgbClr val="C00000"/>
                </a:solidFill>
              </a:rPr>
              <a:t> thin dress and sandals.</a:t>
            </a:r>
            <a:endParaRPr lang="ru-RU" sz="3200" b="1" dirty="0">
              <a:solidFill>
                <a:srgbClr val="C0000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974592" y="3121152"/>
            <a:ext cx="6193536" cy="8412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rgbClr val="C00000"/>
                </a:solidFill>
              </a:rPr>
              <a:t>wet and cloudy.</a:t>
            </a:r>
            <a:endParaRPr lang="ru-RU" sz="3200" b="1" dirty="0">
              <a:solidFill>
                <a:srgbClr val="C0000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120640" y="4285488"/>
            <a:ext cx="6181344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rgbClr val="C00000"/>
                </a:solidFill>
              </a:rPr>
              <a:t>a</a:t>
            </a:r>
            <a:r>
              <a:rPr lang="en-US" sz="3200" b="1" dirty="0" smtClean="0">
                <a:solidFill>
                  <a:srgbClr val="C00000"/>
                </a:solidFill>
              </a:rPr>
              <a:t>n umbrella.</a:t>
            </a:r>
            <a:endParaRPr lang="ru-RU" sz="3200" b="1" dirty="0">
              <a:solidFill>
                <a:srgbClr val="C0000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974592" y="5522976"/>
            <a:ext cx="7473696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rgbClr val="C00000"/>
                </a:solidFill>
              </a:rPr>
              <a:t>t</a:t>
            </a:r>
            <a:r>
              <a:rPr lang="en-US" sz="3200" b="1" dirty="0" smtClean="0">
                <a:solidFill>
                  <a:srgbClr val="C00000"/>
                </a:solidFill>
              </a:rPr>
              <a:t>o the shop.</a:t>
            </a:r>
            <a:endParaRPr lang="ru-RU" sz="32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5377254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" y="207265"/>
            <a:ext cx="11789664" cy="780288"/>
          </a:xfrm>
        </p:spPr>
        <p:txBody>
          <a:bodyPr>
            <a:normAutofit/>
          </a:bodyPr>
          <a:lstStyle/>
          <a:p>
            <a:pPr algn="ctr"/>
            <a:r>
              <a:rPr lang="en-US" b="1" dirty="0" smtClean="0"/>
              <a:t>Grammar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82880" y="987552"/>
            <a:ext cx="11789664" cy="5669279"/>
          </a:xfrm>
        </p:spPr>
        <p:txBody>
          <a:bodyPr/>
          <a:lstStyle/>
          <a:p>
            <a:r>
              <a:rPr lang="en-US" sz="4000" dirty="0" smtClean="0">
                <a:solidFill>
                  <a:srgbClr val="FF0000"/>
                </a:solidFill>
              </a:rPr>
              <a:t>Present Continuous </a:t>
            </a:r>
            <a:r>
              <a:rPr lang="en-US" sz="4000" dirty="0" smtClean="0"/>
              <a:t>(</a:t>
            </a:r>
            <a:r>
              <a:rPr lang="en-US" sz="4000" dirty="0" smtClean="0">
                <a:solidFill>
                  <a:srgbClr val="0070C0"/>
                </a:solidFill>
              </a:rPr>
              <a:t>future meaning</a:t>
            </a:r>
            <a:r>
              <a:rPr lang="en-US" sz="4000" dirty="0" smtClean="0"/>
              <a:t>). For actions we have already arranged in the near future.</a:t>
            </a:r>
          </a:p>
          <a:p>
            <a:r>
              <a:rPr lang="en-US" sz="4000" b="1" i="1" u="sng" dirty="0" smtClean="0">
                <a:solidFill>
                  <a:srgbClr val="C00000"/>
                </a:solidFill>
              </a:rPr>
              <a:t>I’m flying </a:t>
            </a:r>
            <a:r>
              <a:rPr lang="en-US" sz="4000" dirty="0" smtClean="0">
                <a:solidFill>
                  <a:srgbClr val="0070C0"/>
                </a:solidFill>
              </a:rPr>
              <a:t>to Paris tomorrow.</a:t>
            </a:r>
          </a:p>
          <a:p>
            <a:r>
              <a:rPr lang="en-US" sz="4000" dirty="0" smtClean="0">
                <a:solidFill>
                  <a:srgbClr val="FF0000"/>
                </a:solidFill>
              </a:rPr>
              <a:t>To be going to….     </a:t>
            </a:r>
            <a:r>
              <a:rPr lang="en-US" sz="4000" dirty="0" smtClean="0"/>
              <a:t>To express plans/predictions. To make predictions based on what we see.</a:t>
            </a:r>
          </a:p>
          <a:p>
            <a:r>
              <a:rPr lang="en-US" sz="4000" dirty="0" smtClean="0"/>
              <a:t>Look out! You </a:t>
            </a:r>
            <a:r>
              <a:rPr lang="en-US" sz="4000" b="1" i="1" u="sng" dirty="0" smtClean="0">
                <a:solidFill>
                  <a:srgbClr val="C00000"/>
                </a:solidFill>
              </a:rPr>
              <a:t>are going to </a:t>
            </a:r>
            <a:r>
              <a:rPr lang="en-US" sz="4000" dirty="0" smtClean="0"/>
              <a:t>fall.</a:t>
            </a:r>
          </a:p>
          <a:p>
            <a:r>
              <a:rPr lang="en-US" sz="4000" dirty="0" smtClean="0">
                <a:solidFill>
                  <a:srgbClr val="FF0000"/>
                </a:solidFill>
              </a:rPr>
              <a:t>Future Simple  (will). </a:t>
            </a:r>
            <a:r>
              <a:rPr lang="en-US" sz="4000" dirty="0" smtClean="0"/>
              <a:t>For on-the –spot decision.</a:t>
            </a:r>
          </a:p>
          <a:p>
            <a:r>
              <a:rPr lang="en-US" sz="4000" dirty="0" smtClean="0"/>
              <a:t>The phone is ringing. </a:t>
            </a:r>
            <a:r>
              <a:rPr lang="en-US" sz="4000" b="1" i="1" u="sng" dirty="0" smtClean="0"/>
              <a:t>I</a:t>
            </a:r>
            <a:r>
              <a:rPr lang="en-US" sz="4000" b="1" i="1" u="sng" dirty="0" smtClean="0">
                <a:solidFill>
                  <a:srgbClr val="C00000"/>
                </a:solidFill>
              </a:rPr>
              <a:t>’ll</a:t>
            </a:r>
            <a:r>
              <a:rPr lang="en-US" sz="4000" dirty="0" smtClean="0"/>
              <a:t> answer it.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206950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7264" y="158497"/>
            <a:ext cx="11777472" cy="755904"/>
          </a:xfrm>
        </p:spPr>
        <p:txBody>
          <a:bodyPr>
            <a:normAutofit/>
          </a:bodyPr>
          <a:lstStyle/>
          <a:p>
            <a:r>
              <a:rPr lang="en-US" sz="3600" b="1" dirty="0" smtClean="0"/>
              <a:t>Make up sentences. Use </a:t>
            </a:r>
            <a:r>
              <a:rPr lang="en-US" sz="3600" b="1" dirty="0" smtClean="0">
                <a:solidFill>
                  <a:srgbClr val="FF0000"/>
                </a:solidFill>
              </a:rPr>
              <a:t>Present Continuous</a:t>
            </a:r>
            <a:r>
              <a:rPr lang="en-US" sz="3600" b="1" dirty="0" smtClean="0"/>
              <a:t>. (</a:t>
            </a:r>
            <a:r>
              <a:rPr lang="en-US" sz="3600" b="1" dirty="0" smtClean="0">
                <a:solidFill>
                  <a:srgbClr val="0070C0"/>
                </a:solidFill>
              </a:rPr>
              <a:t>future meaning</a:t>
            </a:r>
            <a:r>
              <a:rPr lang="en-US" sz="3600" b="1" dirty="0" smtClean="0"/>
              <a:t>)</a:t>
            </a:r>
            <a:endParaRPr lang="ru-RU" sz="3600" b="1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207264" y="1146048"/>
            <a:ext cx="5812536" cy="5388864"/>
          </a:xfrm>
        </p:spPr>
        <p:txBody>
          <a:bodyPr>
            <a:normAutofit/>
          </a:bodyPr>
          <a:lstStyle/>
          <a:p>
            <a:r>
              <a:rPr lang="en-US" b="1" dirty="0" smtClean="0"/>
              <a:t>What are you doing on Sunday?</a:t>
            </a:r>
          </a:p>
          <a:p>
            <a:r>
              <a:rPr lang="en-US" b="1" dirty="0"/>
              <a:t> </a:t>
            </a:r>
            <a:r>
              <a:rPr lang="en-US" b="1" dirty="0" smtClean="0"/>
              <a:t>                                         Monday?</a:t>
            </a:r>
          </a:p>
          <a:p>
            <a:r>
              <a:rPr lang="en-US" b="1" dirty="0"/>
              <a:t> </a:t>
            </a:r>
            <a:r>
              <a:rPr lang="en-US" b="1" dirty="0" smtClean="0"/>
              <a:t>                                         Tuesday?</a:t>
            </a:r>
          </a:p>
          <a:p>
            <a:r>
              <a:rPr lang="en-US" b="1" dirty="0"/>
              <a:t> </a:t>
            </a:r>
            <a:r>
              <a:rPr lang="en-US" b="1" dirty="0" smtClean="0"/>
              <a:t>                                         Wednesday?</a:t>
            </a:r>
          </a:p>
          <a:p>
            <a:r>
              <a:rPr lang="en-US" b="1" dirty="0"/>
              <a:t> </a:t>
            </a:r>
            <a:r>
              <a:rPr lang="en-US" b="1" dirty="0" smtClean="0"/>
              <a:t>                                         Thursday?</a:t>
            </a:r>
          </a:p>
          <a:p>
            <a:r>
              <a:rPr lang="en-US" b="1" dirty="0"/>
              <a:t> </a:t>
            </a:r>
            <a:r>
              <a:rPr lang="en-US" b="1" dirty="0" smtClean="0"/>
              <a:t>                                         Friday?</a:t>
            </a:r>
          </a:p>
          <a:p>
            <a:r>
              <a:rPr lang="en-US" b="1" dirty="0"/>
              <a:t> </a:t>
            </a:r>
            <a:r>
              <a:rPr lang="en-US" b="1" dirty="0" smtClean="0"/>
              <a:t>                                         Saturday?</a:t>
            </a:r>
          </a:p>
          <a:p>
            <a:endParaRPr lang="en-US" b="1" dirty="0" smtClean="0"/>
          </a:p>
          <a:p>
            <a:endParaRPr lang="en-US" b="1" dirty="0"/>
          </a:p>
          <a:p>
            <a:r>
              <a:rPr lang="en-US" b="1" dirty="0" smtClean="0"/>
              <a:t>EX: </a:t>
            </a:r>
            <a:r>
              <a:rPr lang="en-US" b="1" i="1" u="sng" dirty="0" smtClean="0">
                <a:solidFill>
                  <a:srgbClr val="FF0000"/>
                </a:solidFill>
              </a:rPr>
              <a:t>I am reading books on Monday.</a:t>
            </a:r>
            <a:endParaRPr lang="ru-RU" b="1" i="1" u="sng" dirty="0">
              <a:solidFill>
                <a:srgbClr val="FF0000"/>
              </a:solidFill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146048"/>
            <a:ext cx="5812536" cy="5388864"/>
          </a:xfrm>
        </p:spPr>
        <p:txBody>
          <a:bodyPr/>
          <a:lstStyle/>
          <a:p>
            <a:r>
              <a:rPr lang="en-US" b="1" dirty="0" smtClean="0"/>
              <a:t>Go to the movie</a:t>
            </a:r>
          </a:p>
          <a:p>
            <a:r>
              <a:rPr lang="en-US" b="1" dirty="0" smtClean="0"/>
              <a:t>Watch TV</a:t>
            </a:r>
          </a:p>
          <a:p>
            <a:r>
              <a:rPr lang="en-US" b="1" dirty="0" smtClean="0"/>
              <a:t>Go to the gym</a:t>
            </a:r>
          </a:p>
          <a:p>
            <a:r>
              <a:rPr lang="en-US" b="1" dirty="0" smtClean="0"/>
              <a:t>Clean my room</a:t>
            </a:r>
          </a:p>
          <a:p>
            <a:r>
              <a:rPr lang="en-US" b="1" dirty="0" smtClean="0"/>
              <a:t>Wash up</a:t>
            </a:r>
          </a:p>
          <a:p>
            <a:r>
              <a:rPr lang="en-US" b="1" dirty="0" smtClean="0"/>
              <a:t>Work in the garden</a:t>
            </a:r>
          </a:p>
          <a:p>
            <a:r>
              <a:rPr lang="en-US" b="1" dirty="0" smtClean="0"/>
              <a:t>Have a party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xmlns="" val="1665282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410</TotalTime>
  <Words>325</Words>
  <Application>Microsoft Office PowerPoint</Application>
  <PresentationFormat>Произвольный</PresentationFormat>
  <Paragraphs>109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What’s the weather like?</vt:lpstr>
      <vt:lpstr>Ex. 1, p. 98. Form the adjectives</vt:lpstr>
      <vt:lpstr>Use appropriate adjectives to complete the expressions</vt:lpstr>
      <vt:lpstr>Look at the chart, ask &amp; answer as in the example in your book. </vt:lpstr>
      <vt:lpstr>Слайд 5</vt:lpstr>
      <vt:lpstr>Слайд 6</vt:lpstr>
      <vt:lpstr>Слайд 7</vt:lpstr>
      <vt:lpstr>Grammar</vt:lpstr>
      <vt:lpstr>Make up sentences. Use Present Continuous. (future meaning)</vt:lpstr>
      <vt:lpstr>Слайд 10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What’s the weather like?</dc:title>
  <dc:creator>Пользователь</dc:creator>
  <cp:lastModifiedBy>user</cp:lastModifiedBy>
  <cp:revision>38</cp:revision>
  <dcterms:created xsi:type="dcterms:W3CDTF">2015-03-23T03:53:30Z</dcterms:created>
  <dcterms:modified xsi:type="dcterms:W3CDTF">2018-02-11T17:11:11Z</dcterms:modified>
</cp:coreProperties>
</file>