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7" r:id="rId3"/>
    <p:sldId id="258" r:id="rId4"/>
    <p:sldId id="259" r:id="rId5"/>
    <p:sldId id="260" r:id="rId6"/>
    <p:sldId id="261" r:id="rId7"/>
    <p:sldId id="262" r:id="rId8"/>
    <p:sldId id="264" r:id="rId9"/>
    <p:sldId id="263" r:id="rId10"/>
    <p:sldId id="266" r:id="rId11"/>
    <p:sldId id="265"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74B77C-62F5-4B3E-BA1C-C05F7BE92F9F}" type="datetimeFigureOut">
              <a:rPr lang="ru-RU" smtClean="0"/>
              <a:pPr/>
              <a:t>28.01.2017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481023-DDAF-4282-A76F-5AAED2A1C47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1FD8E1B-3B4D-419A-935D-7F5E516E06FE}" type="datetimeFigureOut">
              <a:rPr lang="ru-RU" smtClean="0"/>
              <a:pPr/>
              <a:t>28.01.2017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C8884D-1533-41ED-962B-4408D1E6755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FD8E1B-3B4D-419A-935D-7F5E516E06FE}" type="datetimeFigureOut">
              <a:rPr lang="ru-RU" smtClean="0"/>
              <a:pPr/>
              <a:t>28.01.2017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C8884D-1533-41ED-962B-4408D1E6755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FD8E1B-3B4D-419A-935D-7F5E516E06FE}" type="datetimeFigureOut">
              <a:rPr lang="ru-RU" smtClean="0"/>
              <a:pPr/>
              <a:t>28.01.2017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C8884D-1533-41ED-962B-4408D1E6755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FD8E1B-3B4D-419A-935D-7F5E516E06FE}" type="datetimeFigureOut">
              <a:rPr lang="ru-RU" smtClean="0"/>
              <a:pPr/>
              <a:t>28.01.2017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C8884D-1533-41ED-962B-4408D1E6755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1FD8E1B-3B4D-419A-935D-7F5E516E06FE}" type="datetimeFigureOut">
              <a:rPr lang="ru-RU" smtClean="0"/>
              <a:pPr/>
              <a:t>28.01.2017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C8884D-1533-41ED-962B-4408D1E6755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1FD8E1B-3B4D-419A-935D-7F5E516E06FE}" type="datetimeFigureOut">
              <a:rPr lang="ru-RU" smtClean="0"/>
              <a:pPr/>
              <a:t>28.01.2017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C8884D-1533-41ED-962B-4408D1E6755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1FD8E1B-3B4D-419A-935D-7F5E516E06FE}" type="datetimeFigureOut">
              <a:rPr lang="ru-RU" smtClean="0"/>
              <a:pPr/>
              <a:t>28.01.2017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AC8884D-1533-41ED-962B-4408D1E6755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1FD8E1B-3B4D-419A-935D-7F5E516E06FE}" type="datetimeFigureOut">
              <a:rPr lang="ru-RU" smtClean="0"/>
              <a:pPr/>
              <a:t>28.01.2017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AC8884D-1533-41ED-962B-4408D1E6755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1FD8E1B-3B4D-419A-935D-7F5E516E06FE}" type="datetimeFigureOut">
              <a:rPr lang="ru-RU" smtClean="0"/>
              <a:pPr/>
              <a:t>28.01.2017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AC8884D-1533-41ED-962B-4408D1E6755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1FD8E1B-3B4D-419A-935D-7F5E516E06FE}" type="datetimeFigureOut">
              <a:rPr lang="ru-RU" smtClean="0"/>
              <a:pPr/>
              <a:t>28.01.2017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C8884D-1533-41ED-962B-4408D1E6755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1FD8E1B-3B4D-419A-935D-7F5E516E06FE}" type="datetimeFigureOut">
              <a:rPr lang="ru-RU" smtClean="0"/>
              <a:pPr/>
              <a:t>28.01.2017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C8884D-1533-41ED-962B-4408D1E6755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D8E1B-3B4D-419A-935D-7F5E516E06FE}" type="datetimeFigureOut">
              <a:rPr lang="ru-RU" smtClean="0"/>
              <a:pPr/>
              <a:t>28.01.2017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8884D-1533-41ED-962B-4408D1E6755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57356" y="0"/>
            <a:ext cx="5486047"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Tsunami disaster</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C:\Users\user\Downloads\цунами\tsunami.jpg"/>
          <p:cNvPicPr>
            <a:picLocks noChangeAspect="1" noChangeArrowheads="1"/>
          </p:cNvPicPr>
          <p:nvPr/>
        </p:nvPicPr>
        <p:blipFill>
          <a:blip r:embed="rId2" cstate="print"/>
          <a:srcRect/>
          <a:stretch>
            <a:fillRect/>
          </a:stretch>
        </p:blipFill>
        <p:spPr bwMode="auto">
          <a:xfrm>
            <a:off x="285720" y="928670"/>
            <a:ext cx="3215872" cy="3439585"/>
          </a:xfrm>
          <a:prstGeom prst="rect">
            <a:avLst/>
          </a:prstGeom>
          <a:noFill/>
        </p:spPr>
      </p:pic>
      <p:pic>
        <p:nvPicPr>
          <p:cNvPr id="6" name="Picture 2" descr="C:\Users\user\Downloads\цунами\natural disasters pics and videos just sick tornadoes, floods, hurricanes, earthquakes and acts of god_files\animated_hurricane.gif"/>
          <p:cNvPicPr>
            <a:picLocks noChangeAspect="1" noChangeArrowheads="1" noCrop="1"/>
          </p:cNvPicPr>
          <p:nvPr/>
        </p:nvPicPr>
        <p:blipFill>
          <a:blip r:embed="rId3" cstate="print"/>
          <a:srcRect/>
          <a:stretch>
            <a:fillRect/>
          </a:stretch>
        </p:blipFill>
        <p:spPr bwMode="auto">
          <a:xfrm>
            <a:off x="3714744" y="1071546"/>
            <a:ext cx="3000396" cy="3000396"/>
          </a:xfrm>
          <a:prstGeom prst="rect">
            <a:avLst/>
          </a:prstGeom>
          <a:noFill/>
        </p:spPr>
      </p:pic>
      <p:pic>
        <p:nvPicPr>
          <p:cNvPr id="7" name="Picture 3" descr="C:\Users\user\Downloads\цунами\tsunami_03.jpg"/>
          <p:cNvPicPr>
            <a:picLocks noChangeAspect="1" noChangeArrowheads="1"/>
          </p:cNvPicPr>
          <p:nvPr/>
        </p:nvPicPr>
        <p:blipFill>
          <a:blip r:embed="rId4" cstate="print"/>
          <a:srcRect/>
          <a:stretch>
            <a:fillRect/>
          </a:stretch>
        </p:blipFill>
        <p:spPr bwMode="auto">
          <a:xfrm>
            <a:off x="2000232" y="4429132"/>
            <a:ext cx="3393239" cy="2286016"/>
          </a:xfrm>
          <a:prstGeom prst="rect">
            <a:avLst/>
          </a:prstGeom>
          <a:noFill/>
        </p:spPr>
      </p:pic>
      <p:sp>
        <p:nvSpPr>
          <p:cNvPr id="8" name="TextBox 7"/>
          <p:cNvSpPr txBox="1"/>
          <p:nvPr/>
        </p:nvSpPr>
        <p:spPr>
          <a:xfrm>
            <a:off x="8628595" y="5429264"/>
            <a:ext cx="237565" cy="369332"/>
          </a:xfrm>
          <a:prstGeom prst="rect">
            <a:avLst/>
          </a:prstGeom>
          <a:noFill/>
        </p:spPr>
        <p:txBody>
          <a:bodyPr wrap="none" rtlCol="0">
            <a:spAutoFit/>
          </a:bodyPr>
          <a:lstStyle/>
          <a:p>
            <a:pPr algn="r"/>
            <a:r>
              <a:rPr lang="ru-RU" dirty="0" smtClean="0"/>
              <a:t> </a:t>
            </a:r>
            <a:endParaRPr lang="ru-RU" dirty="0" smtClean="0"/>
          </a:p>
        </p:txBody>
      </p:sp>
      <p:sp>
        <p:nvSpPr>
          <p:cNvPr id="9" name="Прямоугольник 8"/>
          <p:cNvSpPr/>
          <p:nvPr/>
        </p:nvSpPr>
        <p:spPr>
          <a:xfrm>
            <a:off x="6500794" y="1071546"/>
            <a:ext cx="2643206"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8 </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form</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488" y="0"/>
            <a:ext cx="345851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Vocabulary</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500034" y="571480"/>
            <a:ext cx="1612621" cy="461665"/>
          </a:xfrm>
          <a:prstGeom prst="rect">
            <a:avLst/>
          </a:prstGeom>
        </p:spPr>
        <p:txBody>
          <a:bodyPr wrap="none">
            <a:spAutoFit/>
          </a:bodyPr>
          <a:lstStyle/>
          <a:p>
            <a:r>
              <a:rPr lang="en-US" sz="2400" dirty="0" smtClean="0"/>
              <a:t>earthquake</a:t>
            </a:r>
            <a:endParaRPr lang="ru-RU" sz="2400" dirty="0"/>
          </a:p>
        </p:txBody>
      </p:sp>
      <p:sp>
        <p:nvSpPr>
          <p:cNvPr id="5" name="Прямоугольник 4"/>
          <p:cNvSpPr/>
          <p:nvPr/>
        </p:nvSpPr>
        <p:spPr>
          <a:xfrm>
            <a:off x="2571736" y="1428736"/>
            <a:ext cx="1152239" cy="461665"/>
          </a:xfrm>
          <a:prstGeom prst="rect">
            <a:avLst/>
          </a:prstGeom>
        </p:spPr>
        <p:txBody>
          <a:bodyPr wrap="none">
            <a:spAutoFit/>
          </a:bodyPr>
          <a:lstStyle/>
          <a:p>
            <a:r>
              <a:rPr lang="en-US" sz="2400" dirty="0" smtClean="0"/>
              <a:t>volcano</a:t>
            </a:r>
            <a:endParaRPr lang="ru-RU" sz="2400" dirty="0"/>
          </a:p>
        </p:txBody>
      </p:sp>
      <p:sp>
        <p:nvSpPr>
          <p:cNvPr id="6" name="Прямоугольник 5"/>
          <p:cNvSpPr/>
          <p:nvPr/>
        </p:nvSpPr>
        <p:spPr>
          <a:xfrm>
            <a:off x="7072330" y="500042"/>
            <a:ext cx="1194558" cy="461665"/>
          </a:xfrm>
          <a:prstGeom prst="rect">
            <a:avLst/>
          </a:prstGeom>
        </p:spPr>
        <p:txBody>
          <a:bodyPr wrap="none">
            <a:spAutoFit/>
          </a:bodyPr>
          <a:lstStyle/>
          <a:p>
            <a:r>
              <a:rPr lang="en-US" sz="2400" dirty="0" smtClean="0"/>
              <a:t>tsunami</a:t>
            </a:r>
            <a:endParaRPr lang="ru-RU" sz="2400" dirty="0"/>
          </a:p>
        </p:txBody>
      </p:sp>
      <p:sp>
        <p:nvSpPr>
          <p:cNvPr id="7" name="Прямоугольник 6"/>
          <p:cNvSpPr/>
          <p:nvPr/>
        </p:nvSpPr>
        <p:spPr>
          <a:xfrm>
            <a:off x="714348" y="1571612"/>
            <a:ext cx="833498" cy="461665"/>
          </a:xfrm>
          <a:prstGeom prst="rect">
            <a:avLst/>
          </a:prstGeom>
        </p:spPr>
        <p:txBody>
          <a:bodyPr wrap="none">
            <a:spAutoFit/>
          </a:bodyPr>
          <a:lstStyle/>
          <a:p>
            <a:r>
              <a:rPr lang="en-US" sz="2400" dirty="0" smtClean="0"/>
              <a:t>wave</a:t>
            </a:r>
            <a:endParaRPr lang="ru-RU" sz="2400" dirty="0"/>
          </a:p>
        </p:txBody>
      </p:sp>
      <p:sp>
        <p:nvSpPr>
          <p:cNvPr id="8" name="Прямоугольник 7"/>
          <p:cNvSpPr/>
          <p:nvPr/>
        </p:nvSpPr>
        <p:spPr>
          <a:xfrm>
            <a:off x="6858016" y="1500174"/>
            <a:ext cx="1623906" cy="461665"/>
          </a:xfrm>
          <a:prstGeom prst="rect">
            <a:avLst/>
          </a:prstGeom>
        </p:spPr>
        <p:txBody>
          <a:bodyPr wrap="none">
            <a:spAutoFit/>
          </a:bodyPr>
          <a:lstStyle/>
          <a:p>
            <a:r>
              <a:rPr lang="en-US" sz="2400" dirty="0" smtClean="0"/>
              <a:t>wavelength</a:t>
            </a:r>
            <a:endParaRPr lang="ru-RU" sz="2400" dirty="0"/>
          </a:p>
        </p:txBody>
      </p:sp>
      <p:sp>
        <p:nvSpPr>
          <p:cNvPr id="9" name="Прямоугольник 8"/>
          <p:cNvSpPr/>
          <p:nvPr/>
        </p:nvSpPr>
        <p:spPr>
          <a:xfrm>
            <a:off x="785786" y="3500438"/>
            <a:ext cx="679994" cy="461665"/>
          </a:xfrm>
          <a:prstGeom prst="rect">
            <a:avLst/>
          </a:prstGeom>
        </p:spPr>
        <p:txBody>
          <a:bodyPr wrap="none">
            <a:spAutoFit/>
          </a:bodyPr>
          <a:lstStyle/>
          <a:p>
            <a:r>
              <a:rPr lang="en-US" sz="2400" dirty="0" smtClean="0"/>
              <a:t>lava</a:t>
            </a:r>
            <a:endParaRPr lang="ru-RU" sz="2400" dirty="0"/>
          </a:p>
        </p:txBody>
      </p:sp>
      <p:sp>
        <p:nvSpPr>
          <p:cNvPr id="10" name="Прямоугольник 9"/>
          <p:cNvSpPr/>
          <p:nvPr/>
        </p:nvSpPr>
        <p:spPr>
          <a:xfrm>
            <a:off x="6929454" y="2500306"/>
            <a:ext cx="1407758" cy="461665"/>
          </a:xfrm>
          <a:prstGeom prst="rect">
            <a:avLst/>
          </a:prstGeom>
        </p:spPr>
        <p:txBody>
          <a:bodyPr wrap="none">
            <a:spAutoFit/>
          </a:bodyPr>
          <a:lstStyle/>
          <a:p>
            <a:r>
              <a:rPr lang="en-US" sz="2400" dirty="0" smtClean="0"/>
              <a:t>seismicity</a:t>
            </a:r>
            <a:endParaRPr lang="ru-RU" sz="2400" dirty="0"/>
          </a:p>
        </p:txBody>
      </p:sp>
      <p:sp>
        <p:nvSpPr>
          <p:cNvPr id="11" name="Прямоугольник 10"/>
          <p:cNvSpPr/>
          <p:nvPr/>
        </p:nvSpPr>
        <p:spPr>
          <a:xfrm>
            <a:off x="2214546" y="2500306"/>
            <a:ext cx="1374287" cy="461665"/>
          </a:xfrm>
          <a:prstGeom prst="rect">
            <a:avLst/>
          </a:prstGeom>
        </p:spPr>
        <p:txBody>
          <a:bodyPr wrap="none">
            <a:spAutoFit/>
          </a:bodyPr>
          <a:lstStyle/>
          <a:p>
            <a:r>
              <a:rPr lang="en-US" sz="2400" dirty="0" smtClean="0"/>
              <a:t>epicenter</a:t>
            </a:r>
            <a:endParaRPr lang="ru-RU" sz="2400" dirty="0"/>
          </a:p>
        </p:txBody>
      </p:sp>
      <p:sp>
        <p:nvSpPr>
          <p:cNvPr id="12" name="Прямоугольник 11"/>
          <p:cNvSpPr/>
          <p:nvPr/>
        </p:nvSpPr>
        <p:spPr>
          <a:xfrm>
            <a:off x="4786314" y="4071942"/>
            <a:ext cx="1059072" cy="461665"/>
          </a:xfrm>
          <a:prstGeom prst="rect">
            <a:avLst/>
          </a:prstGeom>
        </p:spPr>
        <p:txBody>
          <a:bodyPr wrap="none">
            <a:spAutoFit/>
          </a:bodyPr>
          <a:lstStyle/>
          <a:p>
            <a:r>
              <a:rPr lang="en-US" sz="2400" dirty="0" smtClean="0"/>
              <a:t>tremor</a:t>
            </a:r>
            <a:endParaRPr lang="ru-RU" dirty="0"/>
          </a:p>
        </p:txBody>
      </p:sp>
      <p:sp>
        <p:nvSpPr>
          <p:cNvPr id="13" name="Прямоугольник 12"/>
          <p:cNvSpPr/>
          <p:nvPr/>
        </p:nvSpPr>
        <p:spPr>
          <a:xfrm>
            <a:off x="285720" y="4500570"/>
            <a:ext cx="1759649" cy="461665"/>
          </a:xfrm>
          <a:prstGeom prst="rect">
            <a:avLst/>
          </a:prstGeom>
        </p:spPr>
        <p:txBody>
          <a:bodyPr wrap="none">
            <a:spAutoFit/>
          </a:bodyPr>
          <a:lstStyle/>
          <a:p>
            <a:r>
              <a:rPr lang="en-US" sz="2400" dirty="0" smtClean="0"/>
              <a:t>Richter scale</a:t>
            </a:r>
            <a:endParaRPr lang="ru-RU" sz="2400" dirty="0"/>
          </a:p>
        </p:txBody>
      </p:sp>
      <p:sp>
        <p:nvSpPr>
          <p:cNvPr id="14" name="Прямоугольник 13"/>
          <p:cNvSpPr/>
          <p:nvPr/>
        </p:nvSpPr>
        <p:spPr>
          <a:xfrm>
            <a:off x="6715140" y="5572140"/>
            <a:ext cx="1615892" cy="461665"/>
          </a:xfrm>
          <a:prstGeom prst="rect">
            <a:avLst/>
          </a:prstGeom>
        </p:spPr>
        <p:txBody>
          <a:bodyPr wrap="none">
            <a:spAutoFit/>
          </a:bodyPr>
          <a:lstStyle/>
          <a:p>
            <a:r>
              <a:rPr lang="en-US" sz="2400" dirty="0" smtClean="0"/>
              <a:t>destruction</a:t>
            </a:r>
            <a:endParaRPr lang="ru-RU" dirty="0"/>
          </a:p>
        </p:txBody>
      </p:sp>
      <p:sp>
        <p:nvSpPr>
          <p:cNvPr id="15" name="Прямоугольник 14"/>
          <p:cNvSpPr/>
          <p:nvPr/>
        </p:nvSpPr>
        <p:spPr>
          <a:xfrm>
            <a:off x="4500562" y="5786454"/>
            <a:ext cx="1351652" cy="461665"/>
          </a:xfrm>
          <a:prstGeom prst="rect">
            <a:avLst/>
          </a:prstGeom>
        </p:spPr>
        <p:txBody>
          <a:bodyPr wrap="none">
            <a:spAutoFit/>
          </a:bodyPr>
          <a:lstStyle/>
          <a:p>
            <a:r>
              <a:rPr lang="en-US" sz="2400" dirty="0" smtClean="0"/>
              <a:t>mainland</a:t>
            </a:r>
            <a:endParaRPr lang="ru-RU" dirty="0"/>
          </a:p>
        </p:txBody>
      </p:sp>
      <p:sp>
        <p:nvSpPr>
          <p:cNvPr id="17" name="Прямоугольник 16"/>
          <p:cNvSpPr/>
          <p:nvPr/>
        </p:nvSpPr>
        <p:spPr>
          <a:xfrm>
            <a:off x="571472" y="5572140"/>
            <a:ext cx="655949" cy="461665"/>
          </a:xfrm>
          <a:prstGeom prst="rect">
            <a:avLst/>
          </a:prstGeom>
        </p:spPr>
        <p:txBody>
          <a:bodyPr wrap="none">
            <a:spAutoFit/>
          </a:bodyPr>
          <a:lstStyle/>
          <a:p>
            <a:r>
              <a:rPr lang="en-US" sz="2400" dirty="0" smtClean="0"/>
              <a:t>gulf</a:t>
            </a:r>
            <a:endParaRPr lang="ru-RU" dirty="0"/>
          </a:p>
        </p:txBody>
      </p:sp>
      <p:sp>
        <p:nvSpPr>
          <p:cNvPr id="18" name="Прямоугольник 17"/>
          <p:cNvSpPr/>
          <p:nvPr/>
        </p:nvSpPr>
        <p:spPr>
          <a:xfrm>
            <a:off x="2428860" y="5715016"/>
            <a:ext cx="1265346" cy="461665"/>
          </a:xfrm>
          <a:prstGeom prst="rect">
            <a:avLst/>
          </a:prstGeom>
        </p:spPr>
        <p:txBody>
          <a:bodyPr wrap="none">
            <a:spAutoFit/>
          </a:bodyPr>
          <a:lstStyle/>
          <a:p>
            <a:r>
              <a:rPr lang="en-US" sz="2400" dirty="0" smtClean="0"/>
              <a:t>eruption</a:t>
            </a:r>
            <a:endParaRPr lang="ru-RU" dirty="0"/>
          </a:p>
        </p:txBody>
      </p:sp>
      <p:sp>
        <p:nvSpPr>
          <p:cNvPr id="19" name="Прямоугольник 18"/>
          <p:cNvSpPr/>
          <p:nvPr/>
        </p:nvSpPr>
        <p:spPr>
          <a:xfrm>
            <a:off x="4786314" y="4857760"/>
            <a:ext cx="875561" cy="461665"/>
          </a:xfrm>
          <a:prstGeom prst="rect">
            <a:avLst/>
          </a:prstGeom>
        </p:spPr>
        <p:txBody>
          <a:bodyPr wrap="none">
            <a:spAutoFit/>
          </a:bodyPr>
          <a:lstStyle/>
          <a:p>
            <a:r>
              <a:rPr lang="en-US" sz="2400" dirty="0" smtClean="0"/>
              <a:t>occur</a:t>
            </a:r>
            <a:endParaRPr lang="ru-RU" dirty="0"/>
          </a:p>
        </p:txBody>
      </p:sp>
      <p:sp>
        <p:nvSpPr>
          <p:cNvPr id="20" name="Прямоугольник 19"/>
          <p:cNvSpPr/>
          <p:nvPr/>
        </p:nvSpPr>
        <p:spPr>
          <a:xfrm>
            <a:off x="6929454" y="3643314"/>
            <a:ext cx="1344535" cy="461665"/>
          </a:xfrm>
          <a:prstGeom prst="rect">
            <a:avLst/>
          </a:prstGeom>
        </p:spPr>
        <p:txBody>
          <a:bodyPr wrap="none">
            <a:spAutoFit/>
          </a:bodyPr>
          <a:lstStyle/>
          <a:p>
            <a:r>
              <a:rPr lang="en-US" sz="2400" dirty="0" smtClean="0"/>
              <a:t>obstacles</a:t>
            </a:r>
            <a:endParaRPr lang="ru-RU" sz="2400" dirty="0"/>
          </a:p>
        </p:txBody>
      </p:sp>
      <p:sp>
        <p:nvSpPr>
          <p:cNvPr id="21" name="Прямоугольник 20"/>
          <p:cNvSpPr/>
          <p:nvPr/>
        </p:nvSpPr>
        <p:spPr>
          <a:xfrm>
            <a:off x="4786314" y="3071810"/>
            <a:ext cx="775212" cy="461665"/>
          </a:xfrm>
          <a:prstGeom prst="rect">
            <a:avLst/>
          </a:prstGeom>
        </p:spPr>
        <p:txBody>
          <a:bodyPr wrap="none">
            <a:spAutoFit/>
          </a:bodyPr>
          <a:lstStyle/>
          <a:p>
            <a:r>
              <a:rPr lang="en-US" sz="2400" dirty="0" smtClean="0"/>
              <a:t>calm</a:t>
            </a:r>
            <a:endParaRPr lang="ru-RU" dirty="0"/>
          </a:p>
        </p:txBody>
      </p:sp>
      <p:sp>
        <p:nvSpPr>
          <p:cNvPr id="22" name="Прямоугольник 21"/>
          <p:cNvSpPr/>
          <p:nvPr/>
        </p:nvSpPr>
        <p:spPr>
          <a:xfrm>
            <a:off x="4714876" y="2143116"/>
            <a:ext cx="1089081" cy="461665"/>
          </a:xfrm>
          <a:prstGeom prst="rect">
            <a:avLst/>
          </a:prstGeom>
        </p:spPr>
        <p:txBody>
          <a:bodyPr wrap="none">
            <a:spAutoFit/>
          </a:bodyPr>
          <a:lstStyle/>
          <a:p>
            <a:r>
              <a:rPr lang="en-US" sz="2400" dirty="0" smtClean="0"/>
              <a:t>vigilant</a:t>
            </a:r>
            <a:endParaRPr lang="ru-RU" dirty="0"/>
          </a:p>
        </p:txBody>
      </p:sp>
      <p:sp>
        <p:nvSpPr>
          <p:cNvPr id="23" name="Прямоугольник 22"/>
          <p:cNvSpPr/>
          <p:nvPr/>
        </p:nvSpPr>
        <p:spPr>
          <a:xfrm>
            <a:off x="500034" y="2428868"/>
            <a:ext cx="835485" cy="461665"/>
          </a:xfrm>
          <a:prstGeom prst="rect">
            <a:avLst/>
          </a:prstGeom>
        </p:spPr>
        <p:txBody>
          <a:bodyPr wrap="none">
            <a:spAutoFit/>
          </a:bodyPr>
          <a:lstStyle/>
          <a:p>
            <a:r>
              <a:rPr lang="en-US" sz="2400" dirty="0" smtClean="0"/>
              <a:t>flood</a:t>
            </a:r>
            <a:endParaRPr lang="ru-RU" sz="2400" dirty="0"/>
          </a:p>
        </p:txBody>
      </p:sp>
      <p:sp>
        <p:nvSpPr>
          <p:cNvPr id="24" name="Прямоугольник 23"/>
          <p:cNvSpPr/>
          <p:nvPr/>
        </p:nvSpPr>
        <p:spPr>
          <a:xfrm>
            <a:off x="2357422" y="3643314"/>
            <a:ext cx="1500198" cy="461665"/>
          </a:xfrm>
          <a:prstGeom prst="rect">
            <a:avLst/>
          </a:prstGeom>
        </p:spPr>
        <p:txBody>
          <a:bodyPr wrap="square">
            <a:spAutoFit/>
          </a:bodyPr>
          <a:lstStyle/>
          <a:p>
            <a:r>
              <a:rPr lang="en-US" sz="2400" dirty="0" smtClean="0"/>
              <a:t>whirlpool</a:t>
            </a:r>
            <a:endParaRPr lang="ru-RU" sz="2400" dirty="0"/>
          </a:p>
        </p:txBody>
      </p:sp>
      <p:sp>
        <p:nvSpPr>
          <p:cNvPr id="25" name="Прямоугольник 24"/>
          <p:cNvSpPr/>
          <p:nvPr/>
        </p:nvSpPr>
        <p:spPr>
          <a:xfrm>
            <a:off x="2643174" y="4714884"/>
            <a:ext cx="960519" cy="461665"/>
          </a:xfrm>
          <a:prstGeom prst="rect">
            <a:avLst/>
          </a:prstGeom>
        </p:spPr>
        <p:txBody>
          <a:bodyPr wrap="none">
            <a:spAutoFit/>
          </a:bodyPr>
          <a:lstStyle/>
          <a:p>
            <a:r>
              <a:rPr lang="en-US" sz="2400" dirty="0" smtClean="0"/>
              <a:t>debris</a:t>
            </a:r>
            <a:endParaRPr lang="ru-RU" dirty="0"/>
          </a:p>
        </p:txBody>
      </p:sp>
      <p:sp>
        <p:nvSpPr>
          <p:cNvPr id="26" name="Прямоугольник 25"/>
          <p:cNvSpPr/>
          <p:nvPr/>
        </p:nvSpPr>
        <p:spPr>
          <a:xfrm>
            <a:off x="4572000" y="1142984"/>
            <a:ext cx="1162498" cy="461665"/>
          </a:xfrm>
          <a:prstGeom prst="rect">
            <a:avLst/>
          </a:prstGeom>
        </p:spPr>
        <p:txBody>
          <a:bodyPr wrap="none">
            <a:spAutoFit/>
          </a:bodyPr>
          <a:lstStyle/>
          <a:p>
            <a:r>
              <a:rPr lang="en-US" sz="2400" dirty="0" smtClean="0"/>
              <a:t>unleash</a:t>
            </a:r>
            <a:endParaRPr lang="ru-RU" sz="2400" dirty="0"/>
          </a:p>
        </p:txBody>
      </p:sp>
      <p:sp>
        <p:nvSpPr>
          <p:cNvPr id="29" name="TextBox 28"/>
          <p:cNvSpPr txBox="1"/>
          <p:nvPr/>
        </p:nvSpPr>
        <p:spPr>
          <a:xfrm>
            <a:off x="428596" y="1071546"/>
            <a:ext cx="1681229" cy="369332"/>
          </a:xfrm>
          <a:prstGeom prst="rect">
            <a:avLst/>
          </a:prstGeom>
          <a:noFill/>
        </p:spPr>
        <p:txBody>
          <a:bodyPr wrap="none" rtlCol="0">
            <a:spAutoFit/>
          </a:bodyPr>
          <a:lstStyle/>
          <a:p>
            <a:r>
              <a:rPr lang="ru-RU" dirty="0" smtClean="0"/>
              <a:t>землетрясение</a:t>
            </a:r>
            <a:endParaRPr lang="ru-RU" dirty="0"/>
          </a:p>
        </p:txBody>
      </p:sp>
      <p:sp>
        <p:nvSpPr>
          <p:cNvPr id="30" name="TextBox 29"/>
          <p:cNvSpPr txBox="1"/>
          <p:nvPr/>
        </p:nvSpPr>
        <p:spPr>
          <a:xfrm>
            <a:off x="785786" y="2071678"/>
            <a:ext cx="763863" cy="369332"/>
          </a:xfrm>
          <a:prstGeom prst="rect">
            <a:avLst/>
          </a:prstGeom>
          <a:noFill/>
        </p:spPr>
        <p:txBody>
          <a:bodyPr wrap="none" rtlCol="0">
            <a:spAutoFit/>
          </a:bodyPr>
          <a:lstStyle/>
          <a:p>
            <a:r>
              <a:rPr lang="ru-RU" dirty="0" smtClean="0"/>
              <a:t>волна</a:t>
            </a:r>
            <a:endParaRPr lang="ru-RU" dirty="0"/>
          </a:p>
        </p:txBody>
      </p:sp>
      <p:sp>
        <p:nvSpPr>
          <p:cNvPr id="31" name="TextBox 30"/>
          <p:cNvSpPr txBox="1"/>
          <p:nvPr/>
        </p:nvSpPr>
        <p:spPr>
          <a:xfrm>
            <a:off x="285720" y="2857496"/>
            <a:ext cx="1375698" cy="369332"/>
          </a:xfrm>
          <a:prstGeom prst="rect">
            <a:avLst/>
          </a:prstGeom>
          <a:noFill/>
        </p:spPr>
        <p:txBody>
          <a:bodyPr wrap="none" rtlCol="0">
            <a:spAutoFit/>
          </a:bodyPr>
          <a:lstStyle/>
          <a:p>
            <a:r>
              <a:rPr lang="ru-RU" dirty="0" smtClean="0"/>
              <a:t>наводнение</a:t>
            </a:r>
            <a:endParaRPr lang="ru-RU" dirty="0"/>
          </a:p>
        </p:txBody>
      </p:sp>
      <p:sp>
        <p:nvSpPr>
          <p:cNvPr id="32" name="TextBox 31"/>
          <p:cNvSpPr txBox="1"/>
          <p:nvPr/>
        </p:nvSpPr>
        <p:spPr>
          <a:xfrm>
            <a:off x="785786" y="3929066"/>
            <a:ext cx="633507" cy="369332"/>
          </a:xfrm>
          <a:prstGeom prst="rect">
            <a:avLst/>
          </a:prstGeom>
          <a:noFill/>
        </p:spPr>
        <p:txBody>
          <a:bodyPr wrap="none" rtlCol="0">
            <a:spAutoFit/>
          </a:bodyPr>
          <a:lstStyle/>
          <a:p>
            <a:r>
              <a:rPr lang="ru-RU" dirty="0" smtClean="0"/>
              <a:t>лава</a:t>
            </a:r>
            <a:endParaRPr lang="ru-RU" dirty="0"/>
          </a:p>
        </p:txBody>
      </p:sp>
      <p:sp>
        <p:nvSpPr>
          <p:cNvPr id="33" name="TextBox 32"/>
          <p:cNvSpPr txBox="1"/>
          <p:nvPr/>
        </p:nvSpPr>
        <p:spPr>
          <a:xfrm>
            <a:off x="285720" y="4929198"/>
            <a:ext cx="1658787" cy="369332"/>
          </a:xfrm>
          <a:prstGeom prst="rect">
            <a:avLst/>
          </a:prstGeom>
          <a:noFill/>
        </p:spPr>
        <p:txBody>
          <a:bodyPr wrap="none" rtlCol="0">
            <a:spAutoFit/>
          </a:bodyPr>
          <a:lstStyle/>
          <a:p>
            <a:r>
              <a:rPr lang="ru-RU" dirty="0" smtClean="0"/>
              <a:t>Шкала Рихтера</a:t>
            </a:r>
            <a:endParaRPr lang="ru-RU" dirty="0"/>
          </a:p>
        </p:txBody>
      </p:sp>
      <p:sp>
        <p:nvSpPr>
          <p:cNvPr id="34" name="TextBox 33"/>
          <p:cNvSpPr txBox="1"/>
          <p:nvPr/>
        </p:nvSpPr>
        <p:spPr>
          <a:xfrm>
            <a:off x="357158" y="6072206"/>
            <a:ext cx="1075936" cy="369332"/>
          </a:xfrm>
          <a:prstGeom prst="rect">
            <a:avLst/>
          </a:prstGeom>
          <a:noFill/>
        </p:spPr>
        <p:txBody>
          <a:bodyPr wrap="none" rtlCol="0">
            <a:spAutoFit/>
          </a:bodyPr>
          <a:lstStyle/>
          <a:p>
            <a:r>
              <a:rPr lang="ru-RU" dirty="0" smtClean="0"/>
              <a:t>пропасть</a:t>
            </a:r>
            <a:endParaRPr lang="ru-RU" dirty="0"/>
          </a:p>
        </p:txBody>
      </p:sp>
      <p:sp>
        <p:nvSpPr>
          <p:cNvPr id="35" name="TextBox 34"/>
          <p:cNvSpPr txBox="1"/>
          <p:nvPr/>
        </p:nvSpPr>
        <p:spPr>
          <a:xfrm>
            <a:off x="2714612" y="1928802"/>
            <a:ext cx="846065" cy="369332"/>
          </a:xfrm>
          <a:prstGeom prst="rect">
            <a:avLst/>
          </a:prstGeom>
          <a:noFill/>
        </p:spPr>
        <p:txBody>
          <a:bodyPr wrap="none" rtlCol="0">
            <a:spAutoFit/>
          </a:bodyPr>
          <a:lstStyle/>
          <a:p>
            <a:r>
              <a:rPr lang="ru-RU" dirty="0" smtClean="0"/>
              <a:t>вулкан</a:t>
            </a:r>
            <a:endParaRPr lang="ru-RU" dirty="0"/>
          </a:p>
        </p:txBody>
      </p:sp>
      <p:sp>
        <p:nvSpPr>
          <p:cNvPr id="36" name="TextBox 35"/>
          <p:cNvSpPr txBox="1"/>
          <p:nvPr/>
        </p:nvSpPr>
        <p:spPr>
          <a:xfrm>
            <a:off x="2285984" y="3000372"/>
            <a:ext cx="1105880" cy="369332"/>
          </a:xfrm>
          <a:prstGeom prst="rect">
            <a:avLst/>
          </a:prstGeom>
          <a:noFill/>
        </p:spPr>
        <p:txBody>
          <a:bodyPr wrap="none" rtlCol="0">
            <a:spAutoFit/>
          </a:bodyPr>
          <a:lstStyle/>
          <a:p>
            <a:r>
              <a:rPr lang="ru-RU" dirty="0" smtClean="0"/>
              <a:t>эпицентр</a:t>
            </a:r>
            <a:endParaRPr lang="ru-RU" dirty="0"/>
          </a:p>
        </p:txBody>
      </p:sp>
      <p:sp>
        <p:nvSpPr>
          <p:cNvPr id="37" name="TextBox 36"/>
          <p:cNvSpPr txBox="1"/>
          <p:nvPr/>
        </p:nvSpPr>
        <p:spPr>
          <a:xfrm>
            <a:off x="2428860" y="4143380"/>
            <a:ext cx="1222707" cy="369332"/>
          </a:xfrm>
          <a:prstGeom prst="rect">
            <a:avLst/>
          </a:prstGeom>
          <a:noFill/>
        </p:spPr>
        <p:txBody>
          <a:bodyPr wrap="none" rtlCol="0">
            <a:spAutoFit/>
          </a:bodyPr>
          <a:lstStyle/>
          <a:p>
            <a:r>
              <a:rPr lang="ru-RU" dirty="0" smtClean="0"/>
              <a:t>водоворот</a:t>
            </a:r>
            <a:endParaRPr lang="ru-RU" dirty="0"/>
          </a:p>
        </p:txBody>
      </p:sp>
      <p:sp>
        <p:nvSpPr>
          <p:cNvPr id="38" name="TextBox 37"/>
          <p:cNvSpPr txBox="1"/>
          <p:nvPr/>
        </p:nvSpPr>
        <p:spPr>
          <a:xfrm>
            <a:off x="2714612" y="5214950"/>
            <a:ext cx="783548" cy="369332"/>
          </a:xfrm>
          <a:prstGeom prst="rect">
            <a:avLst/>
          </a:prstGeom>
          <a:noFill/>
        </p:spPr>
        <p:txBody>
          <a:bodyPr wrap="none" rtlCol="0">
            <a:spAutoFit/>
          </a:bodyPr>
          <a:lstStyle/>
          <a:p>
            <a:r>
              <a:rPr lang="ru-RU" dirty="0" smtClean="0"/>
              <a:t>мусор</a:t>
            </a:r>
            <a:endParaRPr lang="ru-RU" dirty="0"/>
          </a:p>
        </p:txBody>
      </p:sp>
      <p:sp>
        <p:nvSpPr>
          <p:cNvPr id="39" name="TextBox 38"/>
          <p:cNvSpPr txBox="1"/>
          <p:nvPr/>
        </p:nvSpPr>
        <p:spPr>
          <a:xfrm>
            <a:off x="2428860" y="6143644"/>
            <a:ext cx="1389419" cy="369332"/>
          </a:xfrm>
          <a:prstGeom prst="rect">
            <a:avLst/>
          </a:prstGeom>
          <a:noFill/>
        </p:spPr>
        <p:txBody>
          <a:bodyPr wrap="none" rtlCol="0">
            <a:spAutoFit/>
          </a:bodyPr>
          <a:lstStyle/>
          <a:p>
            <a:r>
              <a:rPr lang="ru-RU" dirty="0" smtClean="0"/>
              <a:t>извержение</a:t>
            </a:r>
            <a:endParaRPr lang="ru-RU" dirty="0"/>
          </a:p>
        </p:txBody>
      </p:sp>
      <p:sp>
        <p:nvSpPr>
          <p:cNvPr id="40" name="TextBox 39"/>
          <p:cNvSpPr txBox="1"/>
          <p:nvPr/>
        </p:nvSpPr>
        <p:spPr>
          <a:xfrm>
            <a:off x="4572000" y="1643050"/>
            <a:ext cx="1183144" cy="369332"/>
          </a:xfrm>
          <a:prstGeom prst="rect">
            <a:avLst/>
          </a:prstGeom>
          <a:noFill/>
        </p:spPr>
        <p:txBody>
          <a:bodyPr wrap="none" rtlCol="0">
            <a:spAutoFit/>
          </a:bodyPr>
          <a:lstStyle/>
          <a:p>
            <a:r>
              <a:rPr lang="ru-RU" dirty="0" smtClean="0"/>
              <a:t>выпускать</a:t>
            </a:r>
            <a:endParaRPr lang="ru-RU" dirty="0"/>
          </a:p>
        </p:txBody>
      </p:sp>
      <p:sp>
        <p:nvSpPr>
          <p:cNvPr id="41" name="TextBox 40"/>
          <p:cNvSpPr txBox="1"/>
          <p:nvPr/>
        </p:nvSpPr>
        <p:spPr>
          <a:xfrm>
            <a:off x="4572000" y="2571744"/>
            <a:ext cx="1382623" cy="369332"/>
          </a:xfrm>
          <a:prstGeom prst="rect">
            <a:avLst/>
          </a:prstGeom>
          <a:noFill/>
        </p:spPr>
        <p:txBody>
          <a:bodyPr wrap="none" rtlCol="0">
            <a:spAutoFit/>
          </a:bodyPr>
          <a:lstStyle/>
          <a:p>
            <a:r>
              <a:rPr lang="ru-RU" dirty="0" smtClean="0"/>
              <a:t>бдительный</a:t>
            </a:r>
            <a:endParaRPr lang="ru-RU" dirty="0"/>
          </a:p>
        </p:txBody>
      </p:sp>
      <p:sp>
        <p:nvSpPr>
          <p:cNvPr id="42" name="TextBox 41"/>
          <p:cNvSpPr txBox="1"/>
          <p:nvPr/>
        </p:nvSpPr>
        <p:spPr>
          <a:xfrm>
            <a:off x="4643438" y="3500438"/>
            <a:ext cx="1277850" cy="369332"/>
          </a:xfrm>
          <a:prstGeom prst="rect">
            <a:avLst/>
          </a:prstGeom>
          <a:noFill/>
        </p:spPr>
        <p:txBody>
          <a:bodyPr wrap="none" rtlCol="0">
            <a:spAutoFit/>
          </a:bodyPr>
          <a:lstStyle/>
          <a:p>
            <a:r>
              <a:rPr lang="ru-RU" dirty="0" smtClean="0"/>
              <a:t>спокойный</a:t>
            </a:r>
            <a:endParaRPr lang="ru-RU" dirty="0"/>
          </a:p>
        </p:txBody>
      </p:sp>
      <p:sp>
        <p:nvSpPr>
          <p:cNvPr id="43" name="TextBox 42"/>
          <p:cNvSpPr txBox="1"/>
          <p:nvPr/>
        </p:nvSpPr>
        <p:spPr>
          <a:xfrm>
            <a:off x="4786314" y="4500570"/>
            <a:ext cx="1236685" cy="369332"/>
          </a:xfrm>
          <a:prstGeom prst="rect">
            <a:avLst/>
          </a:prstGeom>
          <a:noFill/>
        </p:spPr>
        <p:txBody>
          <a:bodyPr wrap="none" rtlCol="0">
            <a:spAutoFit/>
          </a:bodyPr>
          <a:lstStyle/>
          <a:p>
            <a:r>
              <a:rPr lang="ru-RU" dirty="0" smtClean="0"/>
              <a:t>колебание</a:t>
            </a:r>
            <a:endParaRPr lang="ru-RU" dirty="0"/>
          </a:p>
        </p:txBody>
      </p:sp>
      <p:sp>
        <p:nvSpPr>
          <p:cNvPr id="44" name="TextBox 43"/>
          <p:cNvSpPr txBox="1"/>
          <p:nvPr/>
        </p:nvSpPr>
        <p:spPr>
          <a:xfrm>
            <a:off x="4714876" y="5286388"/>
            <a:ext cx="1120115" cy="369332"/>
          </a:xfrm>
          <a:prstGeom prst="rect">
            <a:avLst/>
          </a:prstGeom>
          <a:noFill/>
        </p:spPr>
        <p:txBody>
          <a:bodyPr wrap="none" rtlCol="0">
            <a:spAutoFit/>
          </a:bodyPr>
          <a:lstStyle/>
          <a:p>
            <a:r>
              <a:rPr lang="ru-RU" dirty="0" smtClean="0"/>
              <a:t>вызывать</a:t>
            </a:r>
            <a:endParaRPr lang="ru-RU" dirty="0"/>
          </a:p>
        </p:txBody>
      </p:sp>
      <p:sp>
        <p:nvSpPr>
          <p:cNvPr id="45" name="TextBox 44"/>
          <p:cNvSpPr txBox="1"/>
          <p:nvPr/>
        </p:nvSpPr>
        <p:spPr>
          <a:xfrm>
            <a:off x="4643438" y="6215082"/>
            <a:ext cx="1007455" cy="369332"/>
          </a:xfrm>
          <a:prstGeom prst="rect">
            <a:avLst/>
          </a:prstGeom>
          <a:noFill/>
        </p:spPr>
        <p:txBody>
          <a:bodyPr wrap="none" rtlCol="0">
            <a:spAutoFit/>
          </a:bodyPr>
          <a:lstStyle/>
          <a:p>
            <a:r>
              <a:rPr lang="ru-RU" dirty="0" smtClean="0"/>
              <a:t>материк</a:t>
            </a:r>
            <a:endParaRPr lang="ru-RU" dirty="0"/>
          </a:p>
        </p:txBody>
      </p:sp>
      <p:sp>
        <p:nvSpPr>
          <p:cNvPr id="46" name="TextBox 45"/>
          <p:cNvSpPr txBox="1"/>
          <p:nvPr/>
        </p:nvSpPr>
        <p:spPr>
          <a:xfrm>
            <a:off x="7143768" y="928670"/>
            <a:ext cx="926536" cy="369332"/>
          </a:xfrm>
          <a:prstGeom prst="rect">
            <a:avLst/>
          </a:prstGeom>
          <a:noFill/>
        </p:spPr>
        <p:txBody>
          <a:bodyPr wrap="none" rtlCol="0">
            <a:spAutoFit/>
          </a:bodyPr>
          <a:lstStyle/>
          <a:p>
            <a:r>
              <a:rPr lang="ru-RU" dirty="0" smtClean="0"/>
              <a:t>цунами</a:t>
            </a:r>
            <a:endParaRPr lang="ru-RU" dirty="0"/>
          </a:p>
        </p:txBody>
      </p:sp>
      <p:sp>
        <p:nvSpPr>
          <p:cNvPr id="47" name="TextBox 46"/>
          <p:cNvSpPr txBox="1"/>
          <p:nvPr/>
        </p:nvSpPr>
        <p:spPr>
          <a:xfrm>
            <a:off x="6929454" y="1928802"/>
            <a:ext cx="1485215" cy="369332"/>
          </a:xfrm>
          <a:prstGeom prst="rect">
            <a:avLst/>
          </a:prstGeom>
          <a:noFill/>
        </p:spPr>
        <p:txBody>
          <a:bodyPr wrap="none" rtlCol="0">
            <a:spAutoFit/>
          </a:bodyPr>
          <a:lstStyle/>
          <a:p>
            <a:r>
              <a:rPr lang="ru-RU" dirty="0" smtClean="0"/>
              <a:t>Длина волны</a:t>
            </a:r>
            <a:endParaRPr lang="ru-RU" dirty="0"/>
          </a:p>
        </p:txBody>
      </p:sp>
      <p:sp>
        <p:nvSpPr>
          <p:cNvPr id="48" name="TextBox 47"/>
          <p:cNvSpPr txBox="1"/>
          <p:nvPr/>
        </p:nvSpPr>
        <p:spPr>
          <a:xfrm>
            <a:off x="6858016" y="3000372"/>
            <a:ext cx="1552028" cy="369332"/>
          </a:xfrm>
          <a:prstGeom prst="rect">
            <a:avLst/>
          </a:prstGeom>
          <a:noFill/>
        </p:spPr>
        <p:txBody>
          <a:bodyPr wrap="none" rtlCol="0">
            <a:spAutoFit/>
          </a:bodyPr>
          <a:lstStyle/>
          <a:p>
            <a:r>
              <a:rPr lang="ru-RU" dirty="0" smtClean="0"/>
              <a:t>сейсмичность</a:t>
            </a:r>
            <a:endParaRPr lang="ru-RU" dirty="0"/>
          </a:p>
        </p:txBody>
      </p:sp>
      <p:sp>
        <p:nvSpPr>
          <p:cNvPr id="49" name="TextBox 48"/>
          <p:cNvSpPr txBox="1"/>
          <p:nvPr/>
        </p:nvSpPr>
        <p:spPr>
          <a:xfrm>
            <a:off x="6858016" y="4143380"/>
            <a:ext cx="1391215" cy="369332"/>
          </a:xfrm>
          <a:prstGeom prst="rect">
            <a:avLst/>
          </a:prstGeom>
          <a:noFill/>
        </p:spPr>
        <p:txBody>
          <a:bodyPr wrap="none" rtlCol="0">
            <a:spAutoFit/>
          </a:bodyPr>
          <a:lstStyle/>
          <a:p>
            <a:r>
              <a:rPr lang="ru-RU" dirty="0" smtClean="0"/>
              <a:t>препятствия</a:t>
            </a:r>
            <a:endParaRPr lang="ru-RU" dirty="0"/>
          </a:p>
        </p:txBody>
      </p:sp>
      <p:sp>
        <p:nvSpPr>
          <p:cNvPr id="50" name="TextBox 49"/>
          <p:cNvSpPr txBox="1"/>
          <p:nvPr/>
        </p:nvSpPr>
        <p:spPr>
          <a:xfrm>
            <a:off x="6858016" y="6072206"/>
            <a:ext cx="1386855" cy="369332"/>
          </a:xfrm>
          <a:prstGeom prst="rect">
            <a:avLst/>
          </a:prstGeom>
          <a:noFill/>
        </p:spPr>
        <p:txBody>
          <a:bodyPr wrap="none" rtlCol="0">
            <a:spAutoFit/>
          </a:bodyPr>
          <a:lstStyle/>
          <a:p>
            <a:r>
              <a:rPr lang="ru-RU" dirty="0" smtClean="0"/>
              <a:t>разрушение</a:t>
            </a:r>
            <a:endParaRPr lang="ru-RU" dirty="0"/>
          </a:p>
        </p:txBody>
      </p:sp>
      <p:sp>
        <p:nvSpPr>
          <p:cNvPr id="51" name="Прямоугольник 50"/>
          <p:cNvSpPr/>
          <p:nvPr/>
        </p:nvSpPr>
        <p:spPr>
          <a:xfrm>
            <a:off x="7000892" y="4643446"/>
            <a:ext cx="1015343" cy="461665"/>
          </a:xfrm>
          <a:prstGeom prst="rect">
            <a:avLst/>
          </a:prstGeom>
        </p:spPr>
        <p:txBody>
          <a:bodyPr wrap="none">
            <a:spAutoFit/>
          </a:bodyPr>
          <a:lstStyle/>
          <a:p>
            <a:r>
              <a:rPr lang="en-US" sz="2400" dirty="0" smtClean="0"/>
              <a:t>trigger</a:t>
            </a:r>
            <a:endParaRPr lang="ru-RU" dirty="0"/>
          </a:p>
        </p:txBody>
      </p:sp>
      <p:sp>
        <p:nvSpPr>
          <p:cNvPr id="52" name="TextBox 51"/>
          <p:cNvSpPr txBox="1"/>
          <p:nvPr/>
        </p:nvSpPr>
        <p:spPr>
          <a:xfrm>
            <a:off x="6929454" y="5072074"/>
            <a:ext cx="1120115" cy="369332"/>
          </a:xfrm>
          <a:prstGeom prst="rect">
            <a:avLst/>
          </a:prstGeom>
          <a:noFill/>
        </p:spPr>
        <p:txBody>
          <a:bodyPr wrap="none" rtlCol="0">
            <a:spAutoFit/>
          </a:bodyPr>
          <a:lstStyle/>
          <a:p>
            <a:r>
              <a:rPr lang="ru-RU" dirty="0" smtClean="0"/>
              <a:t>вызывать</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box(in)">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ox(in)">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ox(in)">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ox(in)">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box(in)">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diamond(in)">
                                      <p:cBhvr>
                                        <p:cTn id="62" dur="20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diamond(in)">
                                      <p:cBhvr>
                                        <p:cTn id="67" dur="2000"/>
                                        <p:tgtEl>
                                          <p:spTgt spid="41"/>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ntr" presetSubtype="16"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diamond(in)">
                                      <p:cBhvr>
                                        <p:cTn id="72" dur="20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8" presetClass="entr" presetSubtype="16"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diamond(in)">
                                      <p:cBhvr>
                                        <p:cTn id="77" dur="2000"/>
                                        <p:tgtEl>
                                          <p:spTgt spid="43"/>
                                        </p:tgtEl>
                                      </p:cBhvr>
                                    </p:animEffect>
                                  </p:childTnLst>
                                </p:cTn>
                              </p:par>
                            </p:childTnLst>
                          </p:cTn>
                        </p:par>
                      </p:childTnLst>
                    </p:cTn>
                  </p:par>
                  <p:par>
                    <p:cTn id="78" fill="hold">
                      <p:stCondLst>
                        <p:cond delay="indefinite"/>
                      </p:stCondLst>
                      <p:childTnLst>
                        <p:par>
                          <p:cTn id="79" fill="hold">
                            <p:stCondLst>
                              <p:cond delay="0"/>
                            </p:stCondLst>
                            <p:childTnLst>
                              <p:par>
                                <p:cTn id="80" presetID="8" presetClass="entr" presetSubtype="16" fill="hold" grpId="0" nodeType="click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diamond(in)">
                                      <p:cBhvr>
                                        <p:cTn id="82" dur="2000"/>
                                        <p:tgtEl>
                                          <p:spTgt spid="44"/>
                                        </p:tgtEl>
                                      </p:cBhvr>
                                    </p:animEffect>
                                  </p:childTnLst>
                                </p:cTn>
                              </p:par>
                            </p:childTnLst>
                          </p:cTn>
                        </p:par>
                      </p:childTnLst>
                    </p:cTn>
                  </p:par>
                  <p:par>
                    <p:cTn id="83" fill="hold">
                      <p:stCondLst>
                        <p:cond delay="indefinite"/>
                      </p:stCondLst>
                      <p:childTnLst>
                        <p:par>
                          <p:cTn id="84" fill="hold">
                            <p:stCondLst>
                              <p:cond delay="0"/>
                            </p:stCondLst>
                            <p:childTnLst>
                              <p:par>
                                <p:cTn id="85" presetID="8" presetClass="entr" presetSubtype="16" fill="hold" grpId="0" nodeType="click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diamond(in)">
                                      <p:cBhvr>
                                        <p:cTn id="87" dur="2000"/>
                                        <p:tgtEl>
                                          <p:spTgt spid="4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wipe(down)">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down)">
                                      <p:cBhvr>
                                        <p:cTn id="97" dur="500"/>
                                        <p:tgtEl>
                                          <p:spTgt spid="4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wipe(down)">
                                      <p:cBhvr>
                                        <p:cTn id="107" dur="500"/>
                                        <p:tgtEl>
                                          <p:spTgt spid="4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52"/>
                                        </p:tgtEl>
                                        <p:attrNameLst>
                                          <p:attrName>style.visibility</p:attrName>
                                        </p:attrNameLst>
                                      </p:cBhvr>
                                      <p:to>
                                        <p:strVal val="visible"/>
                                      </p:to>
                                    </p:set>
                                    <p:animEffect transition="in" filter="wipe(down)">
                                      <p:cBhvr>
                                        <p:cTn id="112" dur="500"/>
                                        <p:tgtEl>
                                          <p:spTgt spid="52"/>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wipe(down)">
                                      <p:cBhvr>
                                        <p:cTn id="11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6" y="357166"/>
            <a:ext cx="6882783" cy="1754326"/>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Thanks a lot</a:t>
            </a:r>
          </a:p>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for your attention!!! </a:t>
            </a: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sym typeface="Wingdings" pitchFamily="2" charset="2"/>
              </a:rPr>
              <a:t></a:t>
            </a:r>
            <a:endParaRPr lang="ru-RU"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1026" name="Picture 2" descr="C:\Users\user\Downloads\horsesandwave.jpg"/>
          <p:cNvPicPr>
            <a:picLocks noChangeAspect="1" noChangeArrowheads="1"/>
          </p:cNvPicPr>
          <p:nvPr/>
        </p:nvPicPr>
        <p:blipFill>
          <a:blip r:embed="rId2" cstate="print"/>
          <a:srcRect/>
          <a:stretch>
            <a:fillRect/>
          </a:stretch>
        </p:blipFill>
        <p:spPr bwMode="auto">
          <a:xfrm>
            <a:off x="1285852" y="2214554"/>
            <a:ext cx="6487064" cy="427196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4282" y="285728"/>
            <a:ext cx="4572000" cy="2031325"/>
          </a:xfrm>
          <a:prstGeom prst="rect">
            <a:avLst/>
          </a:prstGeom>
        </p:spPr>
        <p:txBody>
          <a:bodyPr>
            <a:spAutoFit/>
          </a:bodyPr>
          <a:lstStyle/>
          <a:p>
            <a:pPr algn="just"/>
            <a:r>
              <a:rPr lang="en-US" dirty="0">
                <a:latin typeface="Aharoni" pitchFamily="2" charset="-79"/>
                <a:cs typeface="Aharoni" pitchFamily="2" charset="-79"/>
              </a:rPr>
              <a:t>Tsunami </a:t>
            </a:r>
            <a:r>
              <a:rPr lang="en-US" dirty="0"/>
              <a:t>is a great waves with destructive and super </a:t>
            </a:r>
            <a:r>
              <a:rPr lang="en-US" dirty="0" smtClean="0"/>
              <a:t>power, it </a:t>
            </a:r>
            <a:r>
              <a:rPr lang="en-US" dirty="0"/>
              <a:t>usually forward to the mainland and the gulf lead to </a:t>
            </a:r>
            <a:r>
              <a:rPr lang="en-US" dirty="0" smtClean="0"/>
              <a:t>great </a:t>
            </a:r>
            <a:r>
              <a:rPr lang="en-US" dirty="0"/>
              <a:t>disaster </a:t>
            </a:r>
            <a:r>
              <a:rPr lang="en-US" dirty="0" smtClean="0"/>
              <a:t>result.</a:t>
            </a:r>
          </a:p>
          <a:p>
            <a:pPr algn="just"/>
            <a:r>
              <a:rPr lang="en-US" dirty="0" smtClean="0"/>
              <a:t>The </a:t>
            </a:r>
            <a:r>
              <a:rPr lang="en-US" dirty="0"/>
              <a:t>great waves formally caused by </a:t>
            </a:r>
            <a:r>
              <a:rPr lang="en-US" dirty="0" smtClean="0"/>
              <a:t>underwater earthquakes, volcanic </a:t>
            </a:r>
            <a:r>
              <a:rPr lang="en-US" dirty="0"/>
              <a:t>eruption, and so on</a:t>
            </a:r>
            <a:r>
              <a:rPr lang="en-US" dirty="0" smtClean="0"/>
              <a:t>..</a:t>
            </a:r>
            <a:endParaRPr lang="ru-RU" dirty="0"/>
          </a:p>
        </p:txBody>
      </p:sp>
      <p:pic>
        <p:nvPicPr>
          <p:cNvPr id="2051" name="Picture 3" descr="C:\Users\user\Downloads\цунами\japan-tsunami-child.jpg"/>
          <p:cNvPicPr>
            <a:picLocks noChangeAspect="1" noChangeArrowheads="1"/>
          </p:cNvPicPr>
          <p:nvPr/>
        </p:nvPicPr>
        <p:blipFill>
          <a:blip r:embed="rId2" cstate="print"/>
          <a:srcRect/>
          <a:stretch>
            <a:fillRect/>
          </a:stretch>
        </p:blipFill>
        <p:spPr bwMode="auto">
          <a:xfrm>
            <a:off x="5000628" y="142852"/>
            <a:ext cx="3902075" cy="2601913"/>
          </a:xfrm>
          <a:prstGeom prst="rect">
            <a:avLst/>
          </a:prstGeom>
          <a:noFill/>
        </p:spPr>
      </p:pic>
      <p:pic>
        <p:nvPicPr>
          <p:cNvPr id="2052" name="Picture 4" descr="C:\Users\user\Downloads\цунами\huge-disaster-japan-tsunami-part1-11.jpg"/>
          <p:cNvPicPr>
            <a:picLocks noChangeAspect="1" noChangeArrowheads="1"/>
          </p:cNvPicPr>
          <p:nvPr/>
        </p:nvPicPr>
        <p:blipFill>
          <a:blip r:embed="rId3" cstate="print"/>
          <a:srcRect/>
          <a:stretch>
            <a:fillRect/>
          </a:stretch>
        </p:blipFill>
        <p:spPr bwMode="auto">
          <a:xfrm>
            <a:off x="285720" y="2328874"/>
            <a:ext cx="3357586" cy="4297536"/>
          </a:xfrm>
          <a:prstGeom prst="rect">
            <a:avLst/>
          </a:prstGeom>
          <a:noFill/>
        </p:spPr>
      </p:pic>
      <p:pic>
        <p:nvPicPr>
          <p:cNvPr id="2054" name="Picture 6" descr="C:\Users\user\Downloads\цунами\5943.jpg"/>
          <p:cNvPicPr>
            <a:picLocks noChangeAspect="1" noChangeArrowheads="1"/>
          </p:cNvPicPr>
          <p:nvPr/>
        </p:nvPicPr>
        <p:blipFill>
          <a:blip r:embed="rId4" cstate="print"/>
          <a:srcRect/>
          <a:stretch>
            <a:fillRect/>
          </a:stretch>
        </p:blipFill>
        <p:spPr bwMode="auto">
          <a:xfrm>
            <a:off x="3857620" y="2857496"/>
            <a:ext cx="5095884" cy="382191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214290"/>
            <a:ext cx="8501122" cy="923330"/>
          </a:xfrm>
          <a:prstGeom prst="rect">
            <a:avLst/>
          </a:prstGeom>
        </p:spPr>
        <p:txBody>
          <a:bodyPr wrap="square">
            <a:spAutoFit/>
          </a:bodyPr>
          <a:lstStyle/>
          <a:p>
            <a:pPr algn="just"/>
            <a:r>
              <a:rPr lang="en-US" dirty="0" smtClean="0"/>
              <a:t>The tsunami would be occur if the Richter scale more than 6.5, the waves wall as tall as scores of meters, with huge power in it. Sweep away all the obstacles when the tsunami passes by, so tsunami can result in an inestimable disaster.</a:t>
            </a:r>
          </a:p>
        </p:txBody>
      </p:sp>
      <p:pic>
        <p:nvPicPr>
          <p:cNvPr id="3074" name="Picture 2" descr="C:\Users\user\Downloads\цунами\s640x480.jpg"/>
          <p:cNvPicPr>
            <a:picLocks noChangeAspect="1" noChangeArrowheads="1"/>
          </p:cNvPicPr>
          <p:nvPr/>
        </p:nvPicPr>
        <p:blipFill>
          <a:blip r:embed="rId2" cstate="print"/>
          <a:srcRect b="7426"/>
          <a:stretch>
            <a:fillRect/>
          </a:stretch>
        </p:blipFill>
        <p:spPr bwMode="auto">
          <a:xfrm>
            <a:off x="428596" y="1177825"/>
            <a:ext cx="8215338" cy="56801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86314" y="214290"/>
            <a:ext cx="3929058" cy="1754326"/>
          </a:xfrm>
          <a:prstGeom prst="rect">
            <a:avLst/>
          </a:prstGeom>
        </p:spPr>
        <p:txBody>
          <a:bodyPr wrap="square">
            <a:spAutoFit/>
          </a:bodyPr>
          <a:lstStyle/>
          <a:p>
            <a:pPr algn="just"/>
            <a:r>
              <a:rPr lang="en-US" dirty="0" smtClean="0"/>
              <a:t>The tsunami of Japan 2011 move forward about thousands of kilometer without any loss power, we can get that tsunami contains endless energy, so we would better learn the basic skill on </a:t>
            </a:r>
            <a:r>
              <a:rPr lang="en-US" b="1" dirty="0" smtClean="0"/>
              <a:t>how to surviving a tsunami disaster</a:t>
            </a:r>
            <a:r>
              <a:rPr lang="en-US" dirty="0" smtClean="0"/>
              <a:t>.</a:t>
            </a:r>
            <a:endParaRPr lang="ru-RU" dirty="0"/>
          </a:p>
        </p:txBody>
      </p:sp>
      <p:pic>
        <p:nvPicPr>
          <p:cNvPr id="4099" name="Picture 3" descr="C:\Users\user\Downloads\цунами\1.jpg"/>
          <p:cNvPicPr>
            <a:picLocks noChangeAspect="1" noChangeArrowheads="1"/>
          </p:cNvPicPr>
          <p:nvPr/>
        </p:nvPicPr>
        <p:blipFill>
          <a:blip r:embed="rId2" cstate="print"/>
          <a:srcRect/>
          <a:stretch>
            <a:fillRect/>
          </a:stretch>
        </p:blipFill>
        <p:spPr bwMode="auto">
          <a:xfrm>
            <a:off x="3110536" y="2071678"/>
            <a:ext cx="5842950" cy="4648196"/>
          </a:xfrm>
          <a:prstGeom prst="rect">
            <a:avLst/>
          </a:prstGeom>
          <a:noFill/>
        </p:spPr>
      </p:pic>
      <p:pic>
        <p:nvPicPr>
          <p:cNvPr id="7" name="Picture 2" descr="C:\Users\user\Downloads\цунами\110046736.jpg"/>
          <p:cNvPicPr>
            <a:picLocks noChangeAspect="1" noChangeArrowheads="1"/>
          </p:cNvPicPr>
          <p:nvPr/>
        </p:nvPicPr>
        <p:blipFill>
          <a:blip r:embed="rId3" cstate="print"/>
          <a:srcRect/>
          <a:stretch>
            <a:fillRect/>
          </a:stretch>
        </p:blipFill>
        <p:spPr bwMode="auto">
          <a:xfrm>
            <a:off x="214282" y="142852"/>
            <a:ext cx="4259322" cy="2857520"/>
          </a:xfrm>
          <a:prstGeom prst="rect">
            <a:avLst/>
          </a:prstGeom>
          <a:noFill/>
        </p:spPr>
      </p:pic>
      <p:pic>
        <p:nvPicPr>
          <p:cNvPr id="4100" name="Picture 4" descr="C:\Users\user\Downloads\цунами\F747A945DA124907A72E03277DC3BD61.jpg"/>
          <p:cNvPicPr>
            <a:picLocks noChangeAspect="1" noChangeArrowheads="1"/>
          </p:cNvPicPr>
          <p:nvPr/>
        </p:nvPicPr>
        <p:blipFill>
          <a:blip r:embed="rId4" cstate="print"/>
          <a:srcRect r="46724"/>
          <a:stretch>
            <a:fillRect/>
          </a:stretch>
        </p:blipFill>
        <p:spPr bwMode="auto">
          <a:xfrm>
            <a:off x="428596" y="3143248"/>
            <a:ext cx="2071702" cy="2543171"/>
          </a:xfrm>
          <a:prstGeom prst="rect">
            <a:avLst/>
          </a:prstGeom>
          <a:noFill/>
        </p:spPr>
      </p:pic>
      <p:pic>
        <p:nvPicPr>
          <p:cNvPr id="4101" name="Picture 5" descr="C:\Users\user\Downloads\цунами\F747A945DA124907A72E03277DC3BD61.jpg"/>
          <p:cNvPicPr>
            <a:picLocks noChangeAspect="1" noChangeArrowheads="1"/>
          </p:cNvPicPr>
          <p:nvPr/>
        </p:nvPicPr>
        <p:blipFill>
          <a:blip r:embed="rId4" cstate="print"/>
          <a:srcRect l="54500" b="61009"/>
          <a:stretch>
            <a:fillRect/>
          </a:stretch>
        </p:blipFill>
        <p:spPr bwMode="auto">
          <a:xfrm>
            <a:off x="357158" y="5616853"/>
            <a:ext cx="2214578" cy="124114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ownloads\цунами\natural disasters pics and videos just sick tornadoes, floods, hurricanes, earthquakes and acts of god_files\sand004.jpg"/>
          <p:cNvPicPr>
            <a:picLocks noChangeAspect="1" noChangeArrowheads="1"/>
          </p:cNvPicPr>
          <p:nvPr/>
        </p:nvPicPr>
        <p:blipFill>
          <a:blip r:embed="rId2" cstate="print"/>
          <a:srcRect/>
          <a:stretch>
            <a:fillRect/>
          </a:stretch>
        </p:blipFill>
        <p:spPr bwMode="auto">
          <a:xfrm>
            <a:off x="142844" y="142852"/>
            <a:ext cx="4286280" cy="3218635"/>
          </a:xfrm>
          <a:prstGeom prst="rect">
            <a:avLst/>
          </a:prstGeom>
          <a:noFill/>
        </p:spPr>
      </p:pic>
      <p:pic>
        <p:nvPicPr>
          <p:cNvPr id="5123" name="Picture 3" descr="C:\Users\user\Downloads\цунами\natural disasters pics and videos just sick tornadoes, floods, hurricanes, earthquakes and acts of god_files\sand005.jpg"/>
          <p:cNvPicPr>
            <a:picLocks noChangeAspect="1" noChangeArrowheads="1"/>
          </p:cNvPicPr>
          <p:nvPr/>
        </p:nvPicPr>
        <p:blipFill>
          <a:blip r:embed="rId3" cstate="print"/>
          <a:srcRect/>
          <a:stretch>
            <a:fillRect/>
          </a:stretch>
        </p:blipFill>
        <p:spPr bwMode="auto">
          <a:xfrm>
            <a:off x="4714876" y="142852"/>
            <a:ext cx="4286248" cy="3218611"/>
          </a:xfrm>
          <a:prstGeom prst="rect">
            <a:avLst/>
          </a:prstGeom>
          <a:noFill/>
        </p:spPr>
      </p:pic>
      <p:pic>
        <p:nvPicPr>
          <p:cNvPr id="5125" name="Picture 5" descr="C:\Users\user\Downloads\цунами\natural disasters pics and videos just sick tornadoes, floods, hurricanes, earthquakes and acts of god_files\sand011.jpg"/>
          <p:cNvPicPr>
            <a:picLocks noChangeAspect="1" noChangeArrowheads="1"/>
          </p:cNvPicPr>
          <p:nvPr/>
        </p:nvPicPr>
        <p:blipFill>
          <a:blip r:embed="rId4" cstate="print"/>
          <a:srcRect t="3924"/>
          <a:stretch>
            <a:fillRect/>
          </a:stretch>
        </p:blipFill>
        <p:spPr bwMode="auto">
          <a:xfrm>
            <a:off x="4714876" y="3643314"/>
            <a:ext cx="4248150" cy="3061096"/>
          </a:xfrm>
          <a:prstGeom prst="rect">
            <a:avLst/>
          </a:prstGeom>
          <a:noFill/>
        </p:spPr>
      </p:pic>
      <p:pic>
        <p:nvPicPr>
          <p:cNvPr id="5126" name="Picture 6" descr="C:\Users\user\Downloads\цунами\natural disasters pics and videos just sick tornadoes, floods, hurricanes, earthquakes and acts of god_files\tsunami1.jpg"/>
          <p:cNvPicPr>
            <a:picLocks noChangeAspect="1" noChangeArrowheads="1"/>
          </p:cNvPicPr>
          <p:nvPr/>
        </p:nvPicPr>
        <p:blipFill>
          <a:blip r:embed="rId5" cstate="print"/>
          <a:srcRect r="4615"/>
          <a:stretch>
            <a:fillRect/>
          </a:stretch>
        </p:blipFill>
        <p:spPr bwMode="auto">
          <a:xfrm>
            <a:off x="142844" y="3643292"/>
            <a:ext cx="4429156" cy="306692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ownloads\цунами\natural disasters pics and videos just sick tornadoes, floods, hurricanes, earthquakes and acts of god_files\cyclone-1.jpg"/>
          <p:cNvPicPr>
            <a:picLocks noChangeAspect="1" noChangeArrowheads="1"/>
          </p:cNvPicPr>
          <p:nvPr/>
        </p:nvPicPr>
        <p:blipFill>
          <a:blip r:embed="rId2" cstate="print"/>
          <a:srcRect/>
          <a:stretch>
            <a:fillRect/>
          </a:stretch>
        </p:blipFill>
        <p:spPr bwMode="auto">
          <a:xfrm>
            <a:off x="4214810" y="142852"/>
            <a:ext cx="4810040" cy="3214710"/>
          </a:xfrm>
          <a:prstGeom prst="rect">
            <a:avLst/>
          </a:prstGeom>
          <a:noFill/>
        </p:spPr>
      </p:pic>
      <p:pic>
        <p:nvPicPr>
          <p:cNvPr id="6147" name="Picture 3" descr="C:\Users\user\Downloads\цунами\natural disasters pics and videos just sick tornadoes, floods, hurricanes, earthquakes and acts of god_files\myanmar-cyclone2.JPG"/>
          <p:cNvPicPr>
            <a:picLocks noChangeAspect="1" noChangeArrowheads="1"/>
          </p:cNvPicPr>
          <p:nvPr/>
        </p:nvPicPr>
        <p:blipFill>
          <a:blip r:embed="rId3" cstate="print"/>
          <a:srcRect/>
          <a:stretch>
            <a:fillRect/>
          </a:stretch>
        </p:blipFill>
        <p:spPr bwMode="auto">
          <a:xfrm>
            <a:off x="142844" y="3403970"/>
            <a:ext cx="5000660" cy="3325439"/>
          </a:xfrm>
          <a:prstGeom prst="rect">
            <a:avLst/>
          </a:prstGeom>
          <a:noFill/>
        </p:spPr>
      </p:pic>
      <p:sp>
        <p:nvSpPr>
          <p:cNvPr id="6" name="Прямоугольник 5"/>
          <p:cNvSpPr/>
          <p:nvPr/>
        </p:nvSpPr>
        <p:spPr>
          <a:xfrm>
            <a:off x="428596" y="785794"/>
            <a:ext cx="3357586" cy="2308324"/>
          </a:xfrm>
          <a:prstGeom prst="rect">
            <a:avLst/>
          </a:prstGeom>
        </p:spPr>
        <p:txBody>
          <a:bodyPr wrap="square">
            <a:spAutoFit/>
          </a:bodyPr>
          <a:lstStyle/>
          <a:p>
            <a:pPr algn="just"/>
            <a:r>
              <a:rPr lang="en-US" dirty="0"/>
              <a:t>If there is a suddenly tsunami when we near the seaside area, keeping </a:t>
            </a:r>
            <a:r>
              <a:rPr lang="en-US" dirty="0" smtClean="0"/>
              <a:t>calm </a:t>
            </a:r>
            <a:r>
              <a:rPr lang="en-US" dirty="0"/>
              <a:t>and </a:t>
            </a:r>
            <a:r>
              <a:rPr lang="en-US" dirty="0" smtClean="0"/>
              <a:t>vigilant, take </a:t>
            </a:r>
            <a:r>
              <a:rPr lang="en-US" dirty="0"/>
              <a:t>a evacuation plan as soon as </a:t>
            </a:r>
            <a:r>
              <a:rPr lang="en-US" dirty="0" smtClean="0"/>
              <a:t>possible. </a:t>
            </a:r>
            <a:r>
              <a:rPr lang="en-US" dirty="0"/>
              <a:t>R</a:t>
            </a:r>
            <a:r>
              <a:rPr lang="en-US" dirty="0" smtClean="0"/>
              <a:t>un </a:t>
            </a:r>
            <a:r>
              <a:rPr lang="en-US" dirty="0"/>
              <a:t>for the inland the tsunami </a:t>
            </a:r>
            <a:r>
              <a:rPr lang="en-US" dirty="0" smtClean="0"/>
              <a:t>unreachable or </a:t>
            </a:r>
            <a:r>
              <a:rPr lang="en-US" dirty="0"/>
              <a:t>climbing a </a:t>
            </a:r>
            <a:r>
              <a:rPr lang="en-US" dirty="0" smtClean="0"/>
              <a:t>stable, high </a:t>
            </a:r>
            <a:r>
              <a:rPr lang="en-US" dirty="0"/>
              <a:t>building and objects the tsunami can’t </a:t>
            </a:r>
            <a:r>
              <a:rPr lang="en-US" dirty="0" smtClean="0"/>
              <a:t>flood. </a:t>
            </a:r>
            <a:endParaRPr lang="ru-RU" dirty="0"/>
          </a:p>
        </p:txBody>
      </p:sp>
      <p:sp>
        <p:nvSpPr>
          <p:cNvPr id="8" name="Прямоугольник 7"/>
          <p:cNvSpPr/>
          <p:nvPr/>
        </p:nvSpPr>
        <p:spPr>
          <a:xfrm>
            <a:off x="5357818" y="4143380"/>
            <a:ext cx="3571916" cy="1200329"/>
          </a:xfrm>
          <a:prstGeom prst="rect">
            <a:avLst/>
          </a:prstGeom>
        </p:spPr>
        <p:txBody>
          <a:bodyPr wrap="square">
            <a:spAutoFit/>
          </a:bodyPr>
          <a:lstStyle/>
          <a:p>
            <a:pPr algn="just"/>
            <a:r>
              <a:rPr lang="en-US" dirty="0" smtClean="0"/>
              <a:t>Houses swept out to sea burn following a tsunami and earthquake in </a:t>
            </a:r>
            <a:r>
              <a:rPr lang="en-US" dirty="0" err="1" smtClean="0"/>
              <a:t>Natori</a:t>
            </a:r>
            <a:r>
              <a:rPr lang="en-US" dirty="0" smtClean="0"/>
              <a:t> City in northeastern Japan March 11, 2011.</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http://cikwiduri.files.wordpress.com/2011/03/tsunami-0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171" name="Picture 3" descr="C:\Users\user\Downloads\цунами\Tsunami disaster in Japan (with pictures) « the Touch of Cikwiduri_files\tsunami-04.jpg"/>
          <p:cNvPicPr>
            <a:picLocks noChangeAspect="1" noChangeArrowheads="1"/>
          </p:cNvPicPr>
          <p:nvPr/>
        </p:nvPicPr>
        <p:blipFill>
          <a:blip r:embed="rId2" cstate="print"/>
          <a:srcRect/>
          <a:stretch>
            <a:fillRect/>
          </a:stretch>
        </p:blipFill>
        <p:spPr bwMode="auto">
          <a:xfrm>
            <a:off x="0" y="0"/>
            <a:ext cx="4942880" cy="3786213"/>
          </a:xfrm>
          <a:prstGeom prst="rect">
            <a:avLst/>
          </a:prstGeom>
          <a:noFill/>
        </p:spPr>
      </p:pic>
      <p:pic>
        <p:nvPicPr>
          <p:cNvPr id="7" name="Picture 3" descr="C:\Users\user\Downloads\цунами\tsunami-05.jpg"/>
          <p:cNvPicPr>
            <a:picLocks noChangeAspect="1" noChangeArrowheads="1"/>
          </p:cNvPicPr>
          <p:nvPr/>
        </p:nvPicPr>
        <p:blipFill>
          <a:blip r:embed="rId3" cstate="print"/>
          <a:srcRect b="5354"/>
          <a:stretch>
            <a:fillRect/>
          </a:stretch>
        </p:blipFill>
        <p:spPr bwMode="auto">
          <a:xfrm>
            <a:off x="5000628" y="1285860"/>
            <a:ext cx="4143372" cy="5076887"/>
          </a:xfrm>
          <a:prstGeom prst="rect">
            <a:avLst/>
          </a:prstGeom>
          <a:noFill/>
        </p:spPr>
      </p:pic>
      <p:sp>
        <p:nvSpPr>
          <p:cNvPr id="8" name="Прямоугольник 7"/>
          <p:cNvSpPr/>
          <p:nvPr/>
        </p:nvSpPr>
        <p:spPr>
          <a:xfrm>
            <a:off x="214282" y="4000504"/>
            <a:ext cx="4572000" cy="2308324"/>
          </a:xfrm>
          <a:prstGeom prst="rect">
            <a:avLst/>
          </a:prstGeom>
        </p:spPr>
        <p:txBody>
          <a:bodyPr>
            <a:spAutoFit/>
          </a:bodyPr>
          <a:lstStyle/>
          <a:p>
            <a:pPr algn="just"/>
            <a:r>
              <a:rPr lang="en-US" dirty="0"/>
              <a:t>Light planes and vehicles sit among the debris after they were swept by a </a:t>
            </a:r>
            <a:r>
              <a:rPr lang="en-US" dirty="0" smtClean="0"/>
              <a:t>tsunami </a:t>
            </a:r>
            <a:r>
              <a:rPr lang="en-US" dirty="0"/>
              <a:t>that struck Sendai airport in northern Japan on Friday March 11, 2022. A magnitude 8.9 earthquake slammed Japan’s eastern coast Friday, unleashing a 13-foot (4-meter) tsunami that swept boats, cars, buildings and tons of debris miles inland</a:t>
            </a:r>
            <a:r>
              <a:rPr lang="en-US" dirty="0" smtClean="0"/>
              <a:t>.</a:t>
            </a:r>
            <a:endParaRPr lang="ru-RU" dirty="0"/>
          </a:p>
        </p:txBody>
      </p:sp>
      <p:sp>
        <p:nvSpPr>
          <p:cNvPr id="9" name="Прямоугольник 8"/>
          <p:cNvSpPr/>
          <p:nvPr/>
        </p:nvSpPr>
        <p:spPr>
          <a:xfrm>
            <a:off x="5214942" y="285728"/>
            <a:ext cx="3714744" cy="646331"/>
          </a:xfrm>
          <a:prstGeom prst="rect">
            <a:avLst/>
          </a:prstGeom>
        </p:spPr>
        <p:txBody>
          <a:bodyPr wrap="square">
            <a:spAutoFit/>
          </a:bodyPr>
          <a:lstStyle/>
          <a:p>
            <a:pPr algn="just"/>
            <a:r>
              <a:rPr lang="en-US" dirty="0"/>
              <a:t>A whirlpool is seen near </a:t>
            </a:r>
            <a:r>
              <a:rPr lang="en-US" dirty="0" err="1"/>
              <a:t>Oarai</a:t>
            </a:r>
            <a:r>
              <a:rPr lang="en-US" dirty="0"/>
              <a:t> </a:t>
            </a:r>
            <a:r>
              <a:rPr lang="en-US" dirty="0" smtClean="0"/>
              <a:t>City, </a:t>
            </a:r>
            <a:r>
              <a:rPr lang="en-US" dirty="0"/>
              <a:t>northeastern Japan, March 11, 2011. </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user\Downloads\цунами\CTTC1Q0501.jpg"/>
          <p:cNvPicPr>
            <a:picLocks noChangeAspect="1" noChangeArrowheads="1"/>
          </p:cNvPicPr>
          <p:nvPr/>
        </p:nvPicPr>
        <p:blipFill>
          <a:blip r:embed="rId2" cstate="print"/>
          <a:srcRect t="67521"/>
          <a:stretch>
            <a:fillRect/>
          </a:stretch>
        </p:blipFill>
        <p:spPr bwMode="auto">
          <a:xfrm>
            <a:off x="142844" y="142852"/>
            <a:ext cx="8806456" cy="2643206"/>
          </a:xfrm>
          <a:prstGeom prst="rect">
            <a:avLst/>
          </a:prstGeom>
          <a:noFill/>
        </p:spPr>
      </p:pic>
      <p:pic>
        <p:nvPicPr>
          <p:cNvPr id="21506" name="Picture 2" descr="C:\Users\user\Downloads\цунами\tsunami-01.jpg"/>
          <p:cNvPicPr>
            <a:picLocks noChangeAspect="1" noChangeArrowheads="1"/>
          </p:cNvPicPr>
          <p:nvPr/>
        </p:nvPicPr>
        <p:blipFill>
          <a:blip r:embed="rId3" cstate="print"/>
          <a:srcRect r="2867"/>
          <a:stretch>
            <a:fillRect/>
          </a:stretch>
        </p:blipFill>
        <p:spPr bwMode="auto">
          <a:xfrm>
            <a:off x="142844" y="3786190"/>
            <a:ext cx="4503736" cy="2959111"/>
          </a:xfrm>
          <a:prstGeom prst="rect">
            <a:avLst/>
          </a:prstGeom>
          <a:noFill/>
        </p:spPr>
      </p:pic>
      <p:pic>
        <p:nvPicPr>
          <p:cNvPr id="21508" name="Picture 4" descr="C:\Users\user\Downloads\цунами\Tsunami disaster in Japan (with pictures) « the Touch of Cikwiduri_files\tsunami-03.jpg"/>
          <p:cNvPicPr>
            <a:picLocks noChangeAspect="1" noChangeArrowheads="1"/>
          </p:cNvPicPr>
          <p:nvPr/>
        </p:nvPicPr>
        <p:blipFill>
          <a:blip r:embed="rId4" cstate="print"/>
          <a:srcRect r="1666"/>
          <a:stretch>
            <a:fillRect/>
          </a:stretch>
        </p:blipFill>
        <p:spPr bwMode="auto">
          <a:xfrm>
            <a:off x="4714876" y="3786190"/>
            <a:ext cx="4214842" cy="2922442"/>
          </a:xfrm>
          <a:prstGeom prst="rect">
            <a:avLst/>
          </a:prstGeom>
          <a:noFill/>
        </p:spPr>
      </p:pic>
      <p:sp>
        <p:nvSpPr>
          <p:cNvPr id="8" name="Прямоугольник 7"/>
          <p:cNvSpPr/>
          <p:nvPr/>
        </p:nvSpPr>
        <p:spPr>
          <a:xfrm>
            <a:off x="142844" y="2786058"/>
            <a:ext cx="8786874" cy="923330"/>
          </a:xfrm>
          <a:prstGeom prst="rect">
            <a:avLst/>
          </a:prstGeom>
        </p:spPr>
        <p:txBody>
          <a:bodyPr wrap="square">
            <a:spAutoFit/>
          </a:bodyPr>
          <a:lstStyle/>
          <a:p>
            <a:pPr algn="just"/>
            <a:r>
              <a:rPr lang="en-US" b="1" dirty="0" smtClean="0"/>
              <a:t>The </a:t>
            </a:r>
            <a:r>
              <a:rPr lang="en-US" b="1" dirty="0"/>
              <a:t>biggest </a:t>
            </a:r>
            <a:r>
              <a:rPr lang="en-US" b="1" dirty="0" smtClean="0"/>
              <a:t>earthquake </a:t>
            </a:r>
            <a:r>
              <a:rPr lang="en-US" b="1" dirty="0"/>
              <a:t>hit Japan since records began 140 years ago struck the northeast coast on </a:t>
            </a:r>
            <a:r>
              <a:rPr lang="en-US" b="1" dirty="0" smtClean="0"/>
              <a:t>Friday, March 11, 2011, </a:t>
            </a:r>
            <a:r>
              <a:rPr lang="en-US" b="1" dirty="0"/>
              <a:t>triggering a 10-metre tsunami that swept away everything in its path, including houses, ships, cars and farm buildings on fire. </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5720" y="142852"/>
            <a:ext cx="3000396" cy="3970318"/>
          </a:xfrm>
          <a:prstGeom prst="rect">
            <a:avLst/>
          </a:prstGeom>
        </p:spPr>
        <p:txBody>
          <a:bodyPr wrap="square">
            <a:spAutoFit/>
          </a:bodyPr>
          <a:lstStyle/>
          <a:p>
            <a:pPr algn="ctr"/>
            <a:r>
              <a:rPr lang="ru-RU" dirty="0"/>
              <a:t>Волна в четыре этажа,</a:t>
            </a:r>
            <a:br>
              <a:rPr lang="ru-RU" dirty="0"/>
            </a:br>
            <a:r>
              <a:rPr lang="ru-RU" dirty="0"/>
              <a:t>Несётся в </a:t>
            </a:r>
            <a:r>
              <a:rPr lang="ru-RU" dirty="0" smtClean="0"/>
              <a:t>берег</a:t>
            </a:r>
            <a:r>
              <a:rPr lang="en-US" dirty="0" smtClean="0"/>
              <a:t>,</a:t>
            </a:r>
            <a:r>
              <a:rPr lang="ru-RU" dirty="0"/>
              <a:t/>
            </a:r>
            <a:br>
              <a:rPr lang="ru-RU" dirty="0"/>
            </a:br>
            <a:r>
              <a:rPr lang="ru-RU" dirty="0"/>
              <a:t>Всё заливая и круша,</a:t>
            </a:r>
            <a:br>
              <a:rPr lang="ru-RU" dirty="0"/>
            </a:br>
            <a:r>
              <a:rPr lang="ru-RU" dirty="0"/>
              <a:t>Как бритвой бреет.</a:t>
            </a:r>
            <a:br>
              <a:rPr lang="ru-RU" dirty="0"/>
            </a:br>
            <a:r>
              <a:rPr lang="ru-RU" dirty="0"/>
              <a:t/>
            </a:r>
            <a:br>
              <a:rPr lang="ru-RU" dirty="0"/>
            </a:br>
            <a:r>
              <a:rPr lang="ru-RU" dirty="0"/>
              <a:t>Не предсказать, не </a:t>
            </a:r>
            <a:r>
              <a:rPr lang="ru-RU" dirty="0" smtClean="0"/>
              <a:t>отвести</a:t>
            </a:r>
            <a:r>
              <a:rPr lang="ru-RU" dirty="0"/>
              <a:t/>
            </a:r>
            <a:br>
              <a:rPr lang="ru-RU" dirty="0"/>
            </a:br>
            <a:r>
              <a:rPr lang="ru-RU" dirty="0"/>
              <a:t>Земли волнение.</a:t>
            </a:r>
            <a:br>
              <a:rPr lang="ru-RU" dirty="0"/>
            </a:br>
            <a:r>
              <a:rPr lang="ru-RU" dirty="0"/>
              <a:t>И чьи-то прерваны пути</a:t>
            </a:r>
            <a:br>
              <a:rPr lang="ru-RU" dirty="0"/>
            </a:br>
            <a:r>
              <a:rPr lang="ru-RU" dirty="0"/>
              <a:t>Землетрясением.</a:t>
            </a:r>
            <a:br>
              <a:rPr lang="ru-RU" dirty="0"/>
            </a:br>
            <a:r>
              <a:rPr lang="ru-RU" dirty="0"/>
              <a:t/>
            </a:r>
            <a:br>
              <a:rPr lang="ru-RU" dirty="0"/>
            </a:br>
            <a:r>
              <a:rPr lang="ru-RU" dirty="0"/>
              <a:t>И не укрыться, не уйти,</a:t>
            </a:r>
            <a:br>
              <a:rPr lang="ru-RU" dirty="0"/>
            </a:br>
            <a:r>
              <a:rPr lang="ru-RU" dirty="0"/>
              <a:t>Лишь взгляд глазами.</a:t>
            </a:r>
            <a:br>
              <a:rPr lang="ru-RU" dirty="0"/>
            </a:br>
            <a:r>
              <a:rPr lang="ru-RU" dirty="0"/>
              <a:t>И к Богу мысли - Нас прости.</a:t>
            </a:r>
            <a:br>
              <a:rPr lang="ru-RU" dirty="0"/>
            </a:br>
            <a:r>
              <a:rPr lang="ru-RU" dirty="0"/>
              <a:t>Идёт цунами</a:t>
            </a:r>
            <a:r>
              <a:rPr lang="ru-RU" dirty="0" smtClean="0"/>
              <a:t>.</a:t>
            </a:r>
            <a:endParaRPr lang="ru-RU" dirty="0"/>
          </a:p>
        </p:txBody>
      </p:sp>
      <p:sp>
        <p:nvSpPr>
          <p:cNvPr id="6" name="Прямоугольник 5"/>
          <p:cNvSpPr/>
          <p:nvPr/>
        </p:nvSpPr>
        <p:spPr>
          <a:xfrm>
            <a:off x="3286116" y="3714753"/>
            <a:ext cx="3357586" cy="646331"/>
          </a:xfrm>
          <a:prstGeom prst="rect">
            <a:avLst/>
          </a:prstGeom>
        </p:spPr>
        <p:txBody>
          <a:bodyPr wrap="square">
            <a:spAutoFit/>
          </a:bodyPr>
          <a:lstStyle/>
          <a:p>
            <a:r>
              <a:rPr lang="ru-RU" dirty="0" smtClean="0"/>
              <a:t/>
            </a:r>
            <a:br>
              <a:rPr lang="ru-RU" dirty="0" smtClean="0"/>
            </a:br>
            <a:endParaRPr lang="ru-RU" dirty="0"/>
          </a:p>
        </p:txBody>
      </p:sp>
      <p:sp>
        <p:nvSpPr>
          <p:cNvPr id="7" name="Прямоугольник 6"/>
          <p:cNvSpPr/>
          <p:nvPr/>
        </p:nvSpPr>
        <p:spPr>
          <a:xfrm>
            <a:off x="214282" y="4143380"/>
            <a:ext cx="3143272" cy="2585323"/>
          </a:xfrm>
          <a:prstGeom prst="rect">
            <a:avLst/>
          </a:prstGeom>
        </p:spPr>
        <p:txBody>
          <a:bodyPr wrap="square">
            <a:spAutoFit/>
          </a:bodyPr>
          <a:lstStyle/>
          <a:p>
            <a:pPr algn="ctr"/>
            <a:r>
              <a:rPr lang="ru-RU" dirty="0" smtClean="0"/>
              <a:t>И кем бы ни был</a:t>
            </a:r>
            <a:r>
              <a:rPr lang="en-US" dirty="0" smtClean="0"/>
              <a:t> </a:t>
            </a:r>
            <a:r>
              <a:rPr lang="ru-RU" dirty="0" smtClean="0"/>
              <a:t>ты в тот миг,</a:t>
            </a:r>
            <a:br>
              <a:rPr lang="ru-RU" dirty="0" smtClean="0"/>
            </a:br>
            <a:r>
              <a:rPr lang="ru-RU" dirty="0" smtClean="0"/>
              <a:t>Богат ли</a:t>
            </a:r>
            <a:r>
              <a:rPr lang="en-US" dirty="0" smtClean="0"/>
              <a:t>,</a:t>
            </a:r>
            <a:r>
              <a:rPr lang="ru-RU" dirty="0" smtClean="0"/>
              <a:t> беден.</a:t>
            </a:r>
            <a:br>
              <a:rPr lang="ru-RU" dirty="0" smtClean="0"/>
            </a:br>
            <a:r>
              <a:rPr lang="ru-RU" dirty="0" smtClean="0"/>
              <a:t>Всех одинаково настиг</a:t>
            </a:r>
            <a:br>
              <a:rPr lang="ru-RU" dirty="0" smtClean="0"/>
            </a:br>
            <a:r>
              <a:rPr lang="ru-RU" dirty="0" smtClean="0"/>
              <a:t>Смертельный бредень.</a:t>
            </a:r>
            <a:br>
              <a:rPr lang="ru-RU" dirty="0" smtClean="0"/>
            </a:br>
            <a:r>
              <a:rPr lang="ru-RU" dirty="0" smtClean="0"/>
              <a:t/>
            </a:r>
            <a:br>
              <a:rPr lang="ru-RU" dirty="0" smtClean="0"/>
            </a:br>
            <a:r>
              <a:rPr lang="ru-RU" dirty="0" smtClean="0"/>
              <a:t>Волна в четыре этажа</a:t>
            </a:r>
            <a:r>
              <a:rPr lang="en-US" dirty="0" smtClean="0"/>
              <a:t> –</a:t>
            </a:r>
            <a:r>
              <a:rPr lang="ru-RU" dirty="0" smtClean="0"/>
              <a:t/>
            </a:r>
            <a:br>
              <a:rPr lang="ru-RU" dirty="0" smtClean="0"/>
            </a:br>
            <a:r>
              <a:rPr lang="ru-RU" dirty="0" smtClean="0"/>
              <a:t>Не кадр рекламы.</a:t>
            </a:r>
            <a:br>
              <a:rPr lang="ru-RU" dirty="0" smtClean="0"/>
            </a:br>
            <a:r>
              <a:rPr lang="ru-RU" dirty="0" smtClean="0"/>
              <a:t>Застыла в ужасе душа</a:t>
            </a:r>
            <a:br>
              <a:rPr lang="ru-RU" dirty="0" smtClean="0"/>
            </a:br>
            <a:r>
              <a:rPr lang="ru-RU" dirty="0" smtClean="0"/>
              <a:t>...Идёт цунами...</a:t>
            </a:r>
            <a:endParaRPr lang="en-US" dirty="0" smtClean="0"/>
          </a:p>
        </p:txBody>
      </p:sp>
      <p:pic>
        <p:nvPicPr>
          <p:cNvPr id="20482" name="Picture 2" descr="C:\Users\user\Downloads\цунами\447611662.jpg"/>
          <p:cNvPicPr>
            <a:picLocks noChangeAspect="1" noChangeArrowheads="1"/>
          </p:cNvPicPr>
          <p:nvPr/>
        </p:nvPicPr>
        <p:blipFill>
          <a:blip r:embed="rId2" cstate="print"/>
          <a:srcRect l="1875" t="24725" r="2499" b="27198"/>
          <a:stretch>
            <a:fillRect/>
          </a:stretch>
        </p:blipFill>
        <p:spPr bwMode="auto">
          <a:xfrm>
            <a:off x="3357554" y="142852"/>
            <a:ext cx="5594616" cy="3839442"/>
          </a:xfrm>
          <a:prstGeom prst="rect">
            <a:avLst/>
          </a:prstGeom>
          <a:noFill/>
        </p:spPr>
      </p:pic>
      <p:pic>
        <p:nvPicPr>
          <p:cNvPr id="20483" name="Picture 3" descr="C:\Users\user\Downloads\цунами\3370_l2.jpg"/>
          <p:cNvPicPr>
            <a:picLocks noChangeAspect="1" noChangeArrowheads="1"/>
          </p:cNvPicPr>
          <p:nvPr/>
        </p:nvPicPr>
        <p:blipFill>
          <a:blip r:embed="rId3" cstate="print"/>
          <a:srcRect/>
          <a:stretch>
            <a:fillRect/>
          </a:stretch>
        </p:blipFill>
        <p:spPr bwMode="auto">
          <a:xfrm>
            <a:off x="4286248" y="4143380"/>
            <a:ext cx="3571900" cy="258268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TotalTime>
  <Words>397</Words>
  <Application>Microsoft Office PowerPoint</Application>
  <PresentationFormat>Экран (4:3)</PresentationFormat>
  <Paragraphs>64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15</cp:revision>
  <dcterms:created xsi:type="dcterms:W3CDTF">2012-03-08T16:33:07Z</dcterms:created>
  <dcterms:modified xsi:type="dcterms:W3CDTF">2017-01-28T12:14:34Z</dcterms:modified>
</cp:coreProperties>
</file>