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0" r:id="rId9"/>
    <p:sldId id="264" r:id="rId10"/>
    <p:sldId id="266" r:id="rId11"/>
    <p:sldId id="267" r:id="rId12"/>
    <p:sldId id="268" r:id="rId13"/>
    <p:sldId id="269" r:id="rId14"/>
    <p:sldId id="273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000000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BF76E02-24BC-435B-8BE7-204FC121996B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E9775DF-1526-4859-B6C7-1611EC564E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BE99C-A62B-4C43-9A28-A8326381F315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43FA5-8F0C-404C-8E41-4F4195E54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AC4F0-8FC8-4F14-AADB-EA24D6CD1623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FB1CEE-EE8D-4730-BB5F-744FF8879D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CFDFC-8D7C-4BAE-BEE8-61756336B01F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9B2E7-30DA-49D4-9F9A-B75C7A114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C59D52C-46AE-4D0A-870C-F2301D7D44DA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A70B3F-C59D-43F5-B491-9988D1DC16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E0FAB-661A-43B3-9CFE-85B3E6C6CFCD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1B986-C6BF-4A41-90D6-D0C74F9827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3E431-7CC1-4A50-A162-40E5FFB587C9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8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19448-1F43-46C2-AF78-B0F117F97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49B14-19EE-4815-B96F-62A287FC8AFD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EDA39-412B-4113-9259-FC05CB4C26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1E1621-C2EC-43EE-8A63-C582FFFA3D19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9B55500-90EB-427D-9D6C-971DB553C6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84C53B-97FC-46EF-B855-648EE0E1D383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76526-AC10-4E68-963E-654DB93CCD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Прямоугольник 7"/>
          <p:cNvGrpSpPr>
            <a:grpSpLocks/>
          </p:cNvGrpSpPr>
          <p:nvPr/>
        </p:nvGrpSpPr>
        <p:grpSpPr bwMode="auto">
          <a:xfrm>
            <a:off x="646113" y="969963"/>
            <a:ext cx="4803775" cy="4802187"/>
            <a:chOff x="407" y="611"/>
            <a:chExt cx="3026" cy="3025"/>
          </a:xfrm>
        </p:grpSpPr>
        <p:pic>
          <p:nvPicPr>
            <p:cNvPr id="6" name="Прямоугольник 7"/>
            <p:cNvPicPr>
              <a:picLocks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07" y="611"/>
              <a:ext cx="3026" cy="3025"/>
            </a:xfrm>
            <a:prstGeom prst="rect">
              <a:avLst/>
            </a:prstGeom>
            <a:noFill/>
          </p:spPr>
        </p:pic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480" y="672"/>
              <a:ext cx="2880" cy="2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tIns="274320"/>
            <a:lstStyle/>
            <a:p>
              <a:pPr indent="-282575">
                <a:lnSpc>
                  <a:spcPts val="3000"/>
                </a:lnSpc>
                <a:spcBef>
                  <a:spcPts val="600"/>
                </a:spcBef>
                <a:buClr>
                  <a:schemeClr val="accent1"/>
                </a:buClr>
                <a:buSzPct val="80000"/>
                <a:buFont typeface="Wingdings 2" pitchFamily="18" charset="2"/>
                <a:buNone/>
              </a:pPr>
              <a:endParaRPr lang="en-US" sz="3200">
                <a:latin typeface="Gill Sans MT"/>
              </a:endParaRPr>
            </a:p>
          </p:txBody>
        </p:sp>
      </p:grpSp>
      <p:sp>
        <p:nvSpPr>
          <p:cNvPr id="8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D2B272F-5CB7-415B-B4FA-F24440C2D3FB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11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A9BFB41-EFED-4A41-80F7-2C1556FD1F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A4166D51-2C49-4C1D-A12D-C216A0FBAEEF}" type="datetimeFigureOut">
              <a:rPr lang="ru-RU"/>
              <a:pPr>
                <a:defRPr/>
              </a:pPr>
              <a:t>27.01.2018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4DF4A60B-18F4-465E-B268-4C681E6C30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5" r:id="rId3"/>
    <p:sldLayoutId id="2147483682" r:id="rId4"/>
    <p:sldLayoutId id="2147483681" r:id="rId5"/>
    <p:sldLayoutId id="2147483680" r:id="rId6"/>
    <p:sldLayoutId id="2147483686" r:id="rId7"/>
    <p:sldLayoutId id="2147483679" r:id="rId8"/>
    <p:sldLayoutId id="2147483687" r:id="rId9"/>
    <p:sldLayoutId id="2147483678" r:id="rId10"/>
    <p:sldLayoutId id="2147483677" r:id="rId11"/>
  </p:sldLayoutIdLst>
  <p:transition spd="med"/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FFFF4E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FFFF4E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FB7539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F14E05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9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9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22.png"/><Relationship Id="rId26" Type="http://schemas.openxmlformats.org/officeDocument/2006/relationships/image" Target="../media/image30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34" Type="http://schemas.openxmlformats.org/officeDocument/2006/relationships/image" Target="../media/image38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5" Type="http://schemas.openxmlformats.org/officeDocument/2006/relationships/image" Target="../media/image29.png"/><Relationship Id="rId33" Type="http://schemas.openxmlformats.org/officeDocument/2006/relationships/image" Target="../media/image37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29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24" Type="http://schemas.openxmlformats.org/officeDocument/2006/relationships/image" Target="../media/image28.png"/><Relationship Id="rId32" Type="http://schemas.openxmlformats.org/officeDocument/2006/relationships/image" Target="../media/image36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23" Type="http://schemas.openxmlformats.org/officeDocument/2006/relationships/image" Target="../media/image27.png"/><Relationship Id="rId28" Type="http://schemas.openxmlformats.org/officeDocument/2006/relationships/image" Target="../media/image32.png"/><Relationship Id="rId36" Type="http://schemas.openxmlformats.org/officeDocument/2006/relationships/image" Target="../media/image40.png"/><Relationship Id="rId10" Type="http://schemas.openxmlformats.org/officeDocument/2006/relationships/image" Target="../media/image14.png"/><Relationship Id="rId19" Type="http://schemas.openxmlformats.org/officeDocument/2006/relationships/image" Target="../media/image23.png"/><Relationship Id="rId31" Type="http://schemas.openxmlformats.org/officeDocument/2006/relationships/image" Target="../media/image35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Relationship Id="rId22" Type="http://schemas.openxmlformats.org/officeDocument/2006/relationships/image" Target="../media/image26.png"/><Relationship Id="rId27" Type="http://schemas.openxmlformats.org/officeDocument/2006/relationships/image" Target="../media/image31.png"/><Relationship Id="rId30" Type="http://schemas.openxmlformats.org/officeDocument/2006/relationships/image" Target="../media/image34.png"/><Relationship Id="rId35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26" Type="http://schemas.openxmlformats.org/officeDocument/2006/relationships/image" Target="../media/image65.png"/><Relationship Id="rId39" Type="http://schemas.openxmlformats.org/officeDocument/2006/relationships/image" Target="../media/image78.png"/><Relationship Id="rId3" Type="http://schemas.openxmlformats.org/officeDocument/2006/relationships/image" Target="../media/image42.png"/><Relationship Id="rId21" Type="http://schemas.openxmlformats.org/officeDocument/2006/relationships/image" Target="../media/image60.png"/><Relationship Id="rId34" Type="http://schemas.openxmlformats.org/officeDocument/2006/relationships/image" Target="../media/image73.png"/><Relationship Id="rId42" Type="http://schemas.openxmlformats.org/officeDocument/2006/relationships/image" Target="../media/image81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38" Type="http://schemas.openxmlformats.org/officeDocument/2006/relationships/image" Target="../media/image77.png"/><Relationship Id="rId2" Type="http://schemas.openxmlformats.org/officeDocument/2006/relationships/image" Target="../media/image41.png"/><Relationship Id="rId16" Type="http://schemas.openxmlformats.org/officeDocument/2006/relationships/image" Target="../media/image55.png"/><Relationship Id="rId20" Type="http://schemas.openxmlformats.org/officeDocument/2006/relationships/image" Target="../media/image59.png"/><Relationship Id="rId29" Type="http://schemas.openxmlformats.org/officeDocument/2006/relationships/image" Target="../media/image68.png"/><Relationship Id="rId41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image" Target="../media/image63.png"/><Relationship Id="rId32" Type="http://schemas.openxmlformats.org/officeDocument/2006/relationships/image" Target="../media/image71.png"/><Relationship Id="rId37" Type="http://schemas.openxmlformats.org/officeDocument/2006/relationships/image" Target="../media/image76.png"/><Relationship Id="rId40" Type="http://schemas.openxmlformats.org/officeDocument/2006/relationships/image" Target="../media/image79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62.pn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49.png"/><Relationship Id="rId19" Type="http://schemas.openxmlformats.org/officeDocument/2006/relationships/image" Target="../media/image58.png"/><Relationship Id="rId31" Type="http://schemas.openxmlformats.org/officeDocument/2006/relationships/image" Target="../media/image70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image" Target="../media/image61.png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35" Type="http://schemas.openxmlformats.org/officeDocument/2006/relationships/image" Target="../media/image74.png"/><Relationship Id="rId43" Type="http://schemas.openxmlformats.org/officeDocument/2006/relationships/image" Target="../media/image8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0"/>
            <a:ext cx="8143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395413" y="1414463"/>
            <a:ext cx="7467600" cy="2414587"/>
          </a:xfr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1143000" y="142875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63" y="285750"/>
            <a:ext cx="1833562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3000375" y="2357438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5286375" y="4143375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019"/>
          <a:stretch>
            <a:fillRect/>
          </a:stretch>
        </p:blipFill>
        <p:spPr bwMode="auto">
          <a:xfrm>
            <a:off x="714375" y="3805238"/>
            <a:ext cx="3490913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79900" y="2640013"/>
            <a:ext cx="2230438" cy="1365250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00813" y="4357688"/>
            <a:ext cx="2476500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214942" y="282339"/>
            <a:ext cx="385765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«Почтальон»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1143000" y="571500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3000375" y="2786063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642938"/>
            <a:ext cx="1724025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73638" y="2857500"/>
            <a:ext cx="1493837" cy="184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019"/>
          <a:stretch>
            <a:fillRect/>
          </a:stretch>
        </p:blipFill>
        <p:spPr bwMode="auto">
          <a:xfrm>
            <a:off x="5929313" y="3857625"/>
            <a:ext cx="349091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5214942" y="282339"/>
            <a:ext cx="385765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«Почтальон»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1143000" y="142875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l="20065" t="37253" r="12828" b="15378"/>
          <a:stretch>
            <a:fillRect/>
          </a:stretch>
        </p:blipFill>
        <p:spPr bwMode="auto">
          <a:xfrm>
            <a:off x="3000375" y="2357438"/>
            <a:ext cx="364331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0297"/>
          <a:stretch>
            <a:fillRect/>
          </a:stretch>
        </p:blipFill>
        <p:spPr bwMode="auto">
          <a:xfrm>
            <a:off x="2428875" y="357188"/>
            <a:ext cx="2305050" cy="153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7688" y="2714625"/>
            <a:ext cx="2214562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7019"/>
          <a:stretch>
            <a:fillRect/>
          </a:stretch>
        </p:blipFill>
        <p:spPr bwMode="auto">
          <a:xfrm>
            <a:off x="5929313" y="3857625"/>
            <a:ext cx="3490912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14942" y="282339"/>
            <a:ext cx="3857652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Comic Sans MS" pitchFamily="66" charset="0"/>
              </a:rPr>
              <a:t>«Почтальон»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extBox 1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6700" y="901700"/>
            <a:ext cx="1633538" cy="1189038"/>
          </a:xfrm>
          <a:prstGeom prst="rect">
            <a:avLst/>
          </a:prstGeom>
          <a:noFill/>
        </p:spPr>
      </p:pic>
      <p:pic>
        <p:nvPicPr>
          <p:cNvPr id="3" name="TextBox 2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908050"/>
            <a:ext cx="1620838" cy="1182688"/>
          </a:xfrm>
          <a:prstGeom prst="rect">
            <a:avLst/>
          </a:prstGeom>
          <a:noFill/>
        </p:spPr>
      </p:pic>
      <p:pic>
        <p:nvPicPr>
          <p:cNvPr id="4" name="TextBox 3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9450" y="908050"/>
            <a:ext cx="1511300" cy="1182688"/>
          </a:xfrm>
          <a:prstGeom prst="rect">
            <a:avLst/>
          </a:prstGeom>
          <a:noFill/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357313" y="1857375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ранец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357313" y="2640013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трамвай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00438" y="1857375"/>
            <a:ext cx="28575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учительница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929063" y="2640013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рябина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786563" y="1857375"/>
            <a:ext cx="1857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облако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786563" y="2640013"/>
            <a:ext cx="18573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яблоко</a:t>
            </a:r>
          </a:p>
        </p:txBody>
      </p:sp>
      <p:pic>
        <p:nvPicPr>
          <p:cNvPr id="25610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2000" b="7019"/>
          <a:stretch>
            <a:fillRect/>
          </a:stretch>
        </p:blipFill>
        <p:spPr bwMode="auto">
          <a:xfrm>
            <a:off x="5429250" y="3357563"/>
            <a:ext cx="3500438" cy="323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2"/>
          <p:cNvSpPr txBox="1">
            <a:spLocks noChangeArrowheads="1"/>
          </p:cNvSpPr>
          <p:nvPr/>
        </p:nvSpPr>
        <p:spPr bwMode="auto">
          <a:xfrm>
            <a:off x="1143000" y="0"/>
            <a:ext cx="5500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000000"/>
                </a:solidFill>
                <a:cs typeface="Arial" charset="0"/>
              </a:rPr>
              <a:t>Имя существительное -</a:t>
            </a:r>
          </a:p>
        </p:txBody>
      </p:sp>
      <p:sp>
        <p:nvSpPr>
          <p:cNvPr id="26626" name="TextBox 3"/>
          <p:cNvSpPr txBox="1">
            <a:spLocks noChangeArrowheads="1"/>
          </p:cNvSpPr>
          <p:nvPr/>
        </p:nvSpPr>
        <p:spPr bwMode="auto">
          <a:xfrm>
            <a:off x="6572250" y="47625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часть речи,</a:t>
            </a:r>
          </a:p>
        </p:txBody>
      </p:sp>
      <p:sp>
        <p:nvSpPr>
          <p:cNvPr id="26627" name="TextBox 4"/>
          <p:cNvSpPr txBox="1">
            <a:spLocks noChangeArrowheads="1"/>
          </p:cNvSpPr>
          <p:nvPr/>
        </p:nvSpPr>
        <p:spPr bwMode="auto">
          <a:xfrm>
            <a:off x="5572125" y="476250"/>
            <a:ext cx="364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обозначает предмет,</a:t>
            </a:r>
          </a:p>
        </p:txBody>
      </p:sp>
      <p:sp>
        <p:nvSpPr>
          <p:cNvPr id="26628" name="TextBox 5"/>
          <p:cNvSpPr txBox="1">
            <a:spLocks noChangeArrowheads="1"/>
          </p:cNvSpPr>
          <p:nvPr/>
        </p:nvSpPr>
        <p:spPr bwMode="auto">
          <a:xfrm>
            <a:off x="3143250" y="976313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отвечает на вопросы кто? или что?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85875" y="1677988"/>
          <a:ext cx="4071966" cy="1036320"/>
        </p:xfrm>
        <a:graphic>
          <a:graphicData uri="http://schemas.openxmlformats.org/drawingml/2006/table">
            <a:tbl>
              <a:tblPr firstRow="1" bandRow="1"/>
              <a:tblGrid>
                <a:gridCol w="2035983"/>
                <a:gridCol w="20359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rgbClr val="000000"/>
                          </a:solidFill>
                        </a:rPr>
                        <a:t>Одушевл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Неодушевл</a:t>
                      </a:r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кто?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что?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000750" y="1714500"/>
          <a:ext cx="2857520" cy="1036320"/>
        </p:xfrm>
        <a:graphic>
          <a:graphicData uri="http://schemas.openxmlformats.org/drawingml/2006/table">
            <a:tbl>
              <a:tblPr firstRow="1" bandRow="1"/>
              <a:tblGrid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Ед. ч.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Мн. ч.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один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много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285875" y="2906713"/>
          <a:ext cx="4071966" cy="1737360"/>
        </p:xfrm>
        <a:graphic>
          <a:graphicData uri="http://schemas.openxmlformats.org/drawingml/2006/table">
            <a:tbl>
              <a:tblPr firstRow="1" bandRow="1"/>
              <a:tblGrid>
                <a:gridCol w="1357322"/>
                <a:gridCol w="1357322"/>
                <a:gridCol w="1357322"/>
              </a:tblGrid>
              <a:tr h="46873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М.р.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Ж. р.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С.р.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110290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мой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она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моя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оно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моё</a:t>
                      </a:r>
                      <a:endParaRPr lang="ru-RU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929313" y="1643063"/>
            <a:ext cx="3000375" cy="12144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929313" y="3000375"/>
            <a:ext cx="3000375" cy="3571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14438" y="4929188"/>
            <a:ext cx="4214812" cy="1714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285875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249863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00075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75030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00075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75030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Box 3"/>
          <p:cNvSpPr txBox="1">
            <a:spLocks noChangeArrowheads="1"/>
          </p:cNvSpPr>
          <p:nvPr/>
        </p:nvSpPr>
        <p:spPr bwMode="auto">
          <a:xfrm>
            <a:off x="1071563" y="1428750"/>
            <a:ext cx="2143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Мелом –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57500" y="1428750"/>
            <a:ext cx="5929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имя существительное, чем?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71563" y="2139950"/>
            <a:ext cx="2143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мел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071563" y="2782888"/>
            <a:ext cx="7000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неодуш., м. р., ед. ч.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71563" y="3425825"/>
            <a:ext cx="7000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втор. член предложения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8022"/>
          <a:stretch>
            <a:fillRect/>
          </a:stretch>
        </p:blipFill>
        <p:spPr bwMode="auto">
          <a:xfrm>
            <a:off x="3500438" y="2286000"/>
            <a:ext cx="2347912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Выноска-облако 2"/>
          <p:cNvSpPr/>
          <p:nvPr/>
        </p:nvSpPr>
        <p:spPr>
          <a:xfrm>
            <a:off x="2111375" y="142875"/>
            <a:ext cx="5675313" cy="3597275"/>
          </a:xfrm>
          <a:prstGeom prst="cloudCallou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2714625" y="746125"/>
            <a:ext cx="5819775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 узнал…</a:t>
            </a:r>
          </a:p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Я повторил…</a:t>
            </a:r>
          </a:p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Я запомнил…</a:t>
            </a:r>
          </a:p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У меня сегодня получалось...</a:t>
            </a:r>
          </a:p>
          <a:p>
            <a:r>
              <a:rPr lang="ru-RU" sz="28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Мне было сложно...</a:t>
            </a:r>
          </a:p>
          <a:p>
            <a:endParaRPr lang="ru-RU" sz="32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вал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04800"/>
            <a:ext cx="811213" cy="785813"/>
          </a:xfrm>
          <a:prstGeom prst="rect">
            <a:avLst/>
          </a:prstGeom>
          <a:noFill/>
        </p:spPr>
      </p:pic>
      <p:pic>
        <p:nvPicPr>
          <p:cNvPr id="4" name="Овал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3825" y="304800"/>
            <a:ext cx="798513" cy="785813"/>
          </a:xfrm>
          <a:prstGeom prst="rect">
            <a:avLst/>
          </a:prstGeom>
          <a:noFill/>
        </p:spPr>
      </p:pic>
      <p:pic>
        <p:nvPicPr>
          <p:cNvPr id="6" name="Овал 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9775" y="304800"/>
            <a:ext cx="841375" cy="785813"/>
          </a:xfrm>
          <a:prstGeom prst="rect">
            <a:avLst/>
          </a:prstGeom>
          <a:noFill/>
        </p:spPr>
      </p:pic>
      <p:pic>
        <p:nvPicPr>
          <p:cNvPr id="7" name="Овал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00250" y="304800"/>
            <a:ext cx="835025" cy="785813"/>
          </a:xfrm>
          <a:prstGeom prst="rect">
            <a:avLst/>
          </a:prstGeom>
          <a:noFill/>
        </p:spPr>
      </p:pic>
      <p:pic>
        <p:nvPicPr>
          <p:cNvPr id="10" name="Овал 9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73363" y="1804988"/>
            <a:ext cx="860425" cy="785812"/>
          </a:xfrm>
          <a:prstGeom prst="rect">
            <a:avLst/>
          </a:prstGeom>
          <a:noFill/>
        </p:spPr>
      </p:pic>
      <p:pic>
        <p:nvPicPr>
          <p:cNvPr id="11" name="Овал 10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59425" y="2590800"/>
            <a:ext cx="860425" cy="785813"/>
          </a:xfrm>
          <a:prstGeom prst="rect">
            <a:avLst/>
          </a:prstGeom>
          <a:noFill/>
        </p:spPr>
      </p:pic>
      <p:pic>
        <p:nvPicPr>
          <p:cNvPr id="12" name="Овал 11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78288" y="1804988"/>
            <a:ext cx="822325" cy="785812"/>
          </a:xfrm>
          <a:prstGeom prst="rect">
            <a:avLst/>
          </a:prstGeom>
          <a:noFill/>
        </p:spPr>
      </p:pic>
      <p:pic>
        <p:nvPicPr>
          <p:cNvPr id="13" name="Овал 12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57813" y="1804988"/>
            <a:ext cx="835025" cy="785812"/>
          </a:xfrm>
          <a:prstGeom prst="rect">
            <a:avLst/>
          </a:prstGeom>
          <a:noFill/>
        </p:spPr>
      </p:pic>
      <p:pic>
        <p:nvPicPr>
          <p:cNvPr id="14" name="Овал 13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37100" y="1804988"/>
            <a:ext cx="792163" cy="785812"/>
          </a:xfrm>
          <a:prstGeom prst="rect">
            <a:avLst/>
          </a:prstGeom>
          <a:noFill/>
        </p:spPr>
      </p:pic>
      <p:sp>
        <p:nvSpPr>
          <p:cNvPr id="15" name="Овал 14"/>
          <p:cNvSpPr/>
          <p:nvPr/>
        </p:nvSpPr>
        <p:spPr>
          <a:xfrm>
            <a:off x="3500430" y="1928802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о</a:t>
            </a:r>
          </a:p>
        </p:txBody>
      </p:sp>
      <p:pic>
        <p:nvPicPr>
          <p:cNvPr id="16" name="Овал 15"/>
          <p:cNvPicPr>
            <a:picLocks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638550" y="2590800"/>
            <a:ext cx="847725" cy="785813"/>
          </a:xfrm>
          <a:prstGeom prst="rect">
            <a:avLst/>
          </a:prstGeom>
          <a:noFill/>
        </p:spPr>
      </p:pic>
      <p:pic>
        <p:nvPicPr>
          <p:cNvPr id="17" name="Овал 16"/>
          <p:cNvPicPr>
            <a:picLocks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291013" y="2590800"/>
            <a:ext cx="823912" cy="785813"/>
          </a:xfrm>
          <a:prstGeom prst="rect">
            <a:avLst/>
          </a:prstGeom>
          <a:noFill/>
        </p:spPr>
      </p:pic>
      <p:pic>
        <p:nvPicPr>
          <p:cNvPr id="18" name="Овал 17"/>
          <p:cNvPicPr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926013" y="2590800"/>
            <a:ext cx="841375" cy="785813"/>
          </a:xfrm>
          <a:prstGeom prst="rect">
            <a:avLst/>
          </a:prstGeom>
          <a:noFill/>
        </p:spPr>
      </p:pic>
      <p:pic>
        <p:nvPicPr>
          <p:cNvPr id="19" name="Овал 18"/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11888" y="2590800"/>
            <a:ext cx="835025" cy="785813"/>
          </a:xfrm>
          <a:prstGeom prst="rect">
            <a:avLst/>
          </a:prstGeom>
          <a:noFill/>
        </p:spPr>
      </p:pic>
      <p:pic>
        <p:nvPicPr>
          <p:cNvPr id="21" name="Овал 20"/>
          <p:cNvPicPr>
            <a:picLocks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022975" y="1804988"/>
            <a:ext cx="792163" cy="785812"/>
          </a:xfrm>
          <a:prstGeom prst="rect">
            <a:avLst/>
          </a:prstGeom>
          <a:noFill/>
        </p:spPr>
      </p:pic>
      <p:pic>
        <p:nvPicPr>
          <p:cNvPr id="23" name="Овал 22"/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3724275" y="3376613"/>
            <a:ext cx="817563" cy="787400"/>
          </a:xfrm>
          <a:prstGeom prst="rect">
            <a:avLst/>
          </a:prstGeom>
          <a:noFill/>
        </p:spPr>
      </p:pic>
      <p:pic>
        <p:nvPicPr>
          <p:cNvPr id="24" name="Овал 23"/>
          <p:cNvPicPr>
            <a:picLocks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4999038" y="4237038"/>
            <a:ext cx="835025" cy="785812"/>
          </a:xfrm>
          <a:prstGeom prst="rect">
            <a:avLst/>
          </a:prstGeom>
          <a:noFill/>
        </p:spPr>
      </p:pic>
      <p:pic>
        <p:nvPicPr>
          <p:cNvPr id="25" name="Овал 24"/>
          <p:cNvPicPr>
            <a:picLocks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5022850" y="3376613"/>
            <a:ext cx="792163" cy="787400"/>
          </a:xfrm>
          <a:prstGeom prst="rect">
            <a:avLst/>
          </a:prstGeom>
          <a:noFill/>
        </p:spPr>
      </p:pic>
      <p:pic>
        <p:nvPicPr>
          <p:cNvPr id="26" name="Овал 25"/>
          <p:cNvPicPr>
            <a:picLocks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6278563" y="3376613"/>
            <a:ext cx="841375" cy="787400"/>
          </a:xfrm>
          <a:prstGeom prst="rect">
            <a:avLst/>
          </a:prstGeom>
          <a:noFill/>
        </p:spPr>
      </p:pic>
      <p:pic>
        <p:nvPicPr>
          <p:cNvPr id="27" name="Овал 26"/>
          <p:cNvPicPr>
            <a:picLocks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5638800" y="3376613"/>
            <a:ext cx="841375" cy="787400"/>
          </a:xfrm>
          <a:prstGeom prst="rect">
            <a:avLst/>
          </a:prstGeom>
          <a:noFill/>
        </p:spPr>
      </p:pic>
      <p:pic>
        <p:nvPicPr>
          <p:cNvPr id="28" name="Овал 27"/>
          <p:cNvPicPr>
            <a:picLocks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352925" y="3376613"/>
            <a:ext cx="847725" cy="787400"/>
          </a:xfrm>
          <a:prstGeom prst="rect">
            <a:avLst/>
          </a:prstGeom>
          <a:noFill/>
        </p:spPr>
      </p:pic>
      <p:pic>
        <p:nvPicPr>
          <p:cNvPr id="29" name="Овал 28"/>
          <p:cNvPicPr>
            <a:picLocks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3067050" y="4237038"/>
            <a:ext cx="839788" cy="785812"/>
          </a:xfrm>
          <a:prstGeom prst="rect">
            <a:avLst/>
          </a:prstGeom>
          <a:noFill/>
        </p:spPr>
      </p:pic>
      <p:sp>
        <p:nvSpPr>
          <p:cNvPr id="30" name="Овал 29"/>
          <p:cNvSpPr/>
          <p:nvPr/>
        </p:nvSpPr>
        <p:spPr>
          <a:xfrm>
            <a:off x="3786182" y="4357694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к</a:t>
            </a:r>
          </a:p>
        </p:txBody>
      </p:sp>
      <p:pic>
        <p:nvPicPr>
          <p:cNvPr id="31" name="Овал 30"/>
          <p:cNvPicPr>
            <a:picLocks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4364038" y="4237038"/>
            <a:ext cx="823912" cy="785812"/>
          </a:xfrm>
          <a:prstGeom prst="rect">
            <a:avLst/>
          </a:prstGeom>
          <a:noFill/>
        </p:spPr>
      </p:pic>
      <p:sp>
        <p:nvSpPr>
          <p:cNvPr id="32" name="Овал 31"/>
          <p:cNvSpPr/>
          <p:nvPr/>
        </p:nvSpPr>
        <p:spPr>
          <a:xfrm>
            <a:off x="5715008" y="4357694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а</a:t>
            </a:r>
          </a:p>
        </p:txBody>
      </p:sp>
      <p:pic>
        <p:nvPicPr>
          <p:cNvPr id="34" name="Овал 33"/>
          <p:cNvPicPr>
            <a:picLocks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6937375" y="3376613"/>
            <a:ext cx="822325" cy="787400"/>
          </a:xfrm>
          <a:prstGeom prst="rect">
            <a:avLst/>
          </a:prstGeom>
          <a:noFill/>
        </p:spPr>
      </p:pic>
      <p:pic>
        <p:nvPicPr>
          <p:cNvPr id="35" name="Овал 34"/>
          <p:cNvPicPr>
            <a:picLocks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6291263" y="4237038"/>
            <a:ext cx="822325" cy="785812"/>
          </a:xfrm>
          <a:prstGeom prst="rect">
            <a:avLst/>
          </a:prstGeom>
          <a:noFill/>
        </p:spPr>
      </p:pic>
      <p:pic>
        <p:nvPicPr>
          <p:cNvPr id="36" name="Овал 35"/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2505075" y="5022850"/>
            <a:ext cx="823913" cy="787400"/>
          </a:xfrm>
          <a:prstGeom prst="rect">
            <a:avLst/>
          </a:prstGeom>
          <a:noFill/>
        </p:spPr>
      </p:pic>
      <p:sp>
        <p:nvSpPr>
          <p:cNvPr id="37" name="Овал 36"/>
          <p:cNvSpPr/>
          <p:nvPr/>
        </p:nvSpPr>
        <p:spPr>
          <a:xfrm>
            <a:off x="3857620" y="5929330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38" name="Овал 37"/>
          <p:cNvSpPr/>
          <p:nvPr/>
        </p:nvSpPr>
        <p:spPr>
          <a:xfrm>
            <a:off x="3857620" y="5143512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с</a:t>
            </a:r>
          </a:p>
        </p:txBody>
      </p:sp>
      <p:pic>
        <p:nvPicPr>
          <p:cNvPr id="39" name="Овал 38"/>
          <p:cNvPicPr>
            <a:picLocks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5078413" y="5022850"/>
            <a:ext cx="822325" cy="787400"/>
          </a:xfrm>
          <a:prstGeom prst="rect">
            <a:avLst/>
          </a:prstGeom>
          <a:noFill/>
        </p:spPr>
      </p:pic>
      <p:pic>
        <p:nvPicPr>
          <p:cNvPr id="40" name="Овал 39"/>
          <p:cNvPicPr>
            <a:picLocks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4419600" y="5022850"/>
            <a:ext cx="847725" cy="787400"/>
          </a:xfrm>
          <a:prstGeom prst="rect">
            <a:avLst/>
          </a:prstGeom>
          <a:noFill/>
        </p:spPr>
      </p:pic>
      <p:pic>
        <p:nvPicPr>
          <p:cNvPr id="41" name="Овал 40"/>
          <p:cNvPicPr>
            <a:picLocks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3121025" y="5022850"/>
            <a:ext cx="884238" cy="787400"/>
          </a:xfrm>
          <a:prstGeom prst="rect">
            <a:avLst/>
          </a:prstGeom>
          <a:noFill/>
        </p:spPr>
      </p:pic>
      <p:pic>
        <p:nvPicPr>
          <p:cNvPr id="42" name="Овал 41"/>
          <p:cNvPicPr>
            <a:picLocks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1865313" y="5810250"/>
            <a:ext cx="822325" cy="779463"/>
          </a:xfrm>
          <a:prstGeom prst="rect">
            <a:avLst/>
          </a:prstGeom>
          <a:noFill/>
        </p:spPr>
      </p:pic>
      <p:pic>
        <p:nvPicPr>
          <p:cNvPr id="43" name="Овал 42"/>
          <p:cNvPicPr>
            <a:picLocks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2493963" y="5810250"/>
            <a:ext cx="846137" cy="779463"/>
          </a:xfrm>
          <a:prstGeom prst="rect">
            <a:avLst/>
          </a:prstGeom>
          <a:noFill/>
        </p:spPr>
      </p:pic>
      <p:pic>
        <p:nvPicPr>
          <p:cNvPr id="44" name="Овал 43"/>
          <p:cNvPicPr>
            <a:picLocks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3163888" y="5810250"/>
            <a:ext cx="792162" cy="779463"/>
          </a:xfrm>
          <a:prstGeom prst="rect">
            <a:avLst/>
          </a:prstGeom>
          <a:noFill/>
        </p:spPr>
      </p:pic>
      <p:pic>
        <p:nvPicPr>
          <p:cNvPr id="45" name="Овал 44"/>
          <p:cNvPicPr>
            <a:picLocks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4425950" y="5810250"/>
            <a:ext cx="835025" cy="779463"/>
          </a:xfrm>
          <a:prstGeom prst="rect">
            <a:avLst/>
          </a:prstGeom>
          <a:noFill/>
        </p:spPr>
      </p:pic>
      <p:pic>
        <p:nvPicPr>
          <p:cNvPr id="48" name="Овал 47"/>
          <p:cNvPicPr>
            <a:picLocks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6950075" y="4237038"/>
            <a:ext cx="798513" cy="785812"/>
          </a:xfrm>
          <a:prstGeom prst="rect">
            <a:avLst/>
          </a:prstGeom>
          <a:noFill/>
        </p:spPr>
      </p:pic>
      <p:sp>
        <p:nvSpPr>
          <p:cNvPr id="100" name="Овал 99"/>
          <p:cNvSpPr/>
          <p:nvPr/>
        </p:nvSpPr>
        <p:spPr>
          <a:xfrm>
            <a:off x="2143108" y="1142984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ж</a:t>
            </a:r>
          </a:p>
        </p:txBody>
      </p:sp>
      <p:pic>
        <p:nvPicPr>
          <p:cNvPr id="101" name="Овал 100"/>
          <p:cNvPicPr>
            <a:picLocks noChangeArrowheads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3352800" y="1017588"/>
            <a:ext cx="841375" cy="787400"/>
          </a:xfrm>
          <a:prstGeom prst="rect">
            <a:avLst/>
          </a:prstGeom>
          <a:noFill/>
        </p:spPr>
      </p:pic>
      <p:pic>
        <p:nvPicPr>
          <p:cNvPr id="103" name="Овал 102"/>
          <p:cNvPicPr>
            <a:picLocks noChangeArrowheads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3992563" y="1017588"/>
            <a:ext cx="847725" cy="787400"/>
          </a:xfrm>
          <a:prstGeom prst="rect">
            <a:avLst/>
          </a:prstGeom>
          <a:noFill/>
        </p:spPr>
      </p:pic>
      <p:sp>
        <p:nvSpPr>
          <p:cNvPr id="104" name="Овал 103"/>
          <p:cNvSpPr/>
          <p:nvPr/>
        </p:nvSpPr>
        <p:spPr>
          <a:xfrm>
            <a:off x="2786050" y="1142984"/>
            <a:ext cx="642942" cy="571504"/>
          </a:xfrm>
          <a:prstGeom prst="ellipse">
            <a:avLst/>
          </a:prstGeom>
          <a:solidFill>
            <a:schemeClr val="bg1">
              <a:lumMod val="75000"/>
            </a:schemeClr>
          </a:solidFill>
          <a:ln w="1270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rgbClr val="000000"/>
                </a:solidFill>
              </a:rPr>
              <a:t>у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857752" y="353777"/>
            <a:ext cx="36050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Шифровальщик</a:t>
            </a:r>
          </a:p>
        </p:txBody>
      </p:sp>
      <p:cxnSp>
        <p:nvCxnSpPr>
          <p:cNvPr id="108" name="Прямая соединительная линия 107"/>
          <p:cNvCxnSpPr/>
          <p:nvPr/>
        </p:nvCxnSpPr>
        <p:spPr>
          <a:xfrm>
            <a:off x="1785938" y="285750"/>
            <a:ext cx="6143625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>
            <a:off x="4429125" y="1060450"/>
            <a:ext cx="4367213" cy="1111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1" dur="2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0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98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4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2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8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4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вал 2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6038" y="292100"/>
            <a:ext cx="860425" cy="817563"/>
          </a:xfrm>
          <a:prstGeom prst="rect">
            <a:avLst/>
          </a:prstGeom>
          <a:noFill/>
        </p:spPr>
      </p:pic>
      <p:pic>
        <p:nvPicPr>
          <p:cNvPr id="4" name="Овал 3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14613" y="292100"/>
            <a:ext cx="835025" cy="817563"/>
          </a:xfrm>
          <a:prstGeom prst="rect">
            <a:avLst/>
          </a:prstGeom>
          <a:noFill/>
        </p:spPr>
      </p:pic>
      <p:pic>
        <p:nvPicPr>
          <p:cNvPr id="6" name="Овал 5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67075" y="292100"/>
            <a:ext cx="823913" cy="817563"/>
          </a:xfrm>
          <a:prstGeom prst="rect">
            <a:avLst/>
          </a:prstGeom>
          <a:noFill/>
        </p:spPr>
      </p:pic>
      <p:pic>
        <p:nvPicPr>
          <p:cNvPr id="7" name="Овал 6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57388" y="292100"/>
            <a:ext cx="865187" cy="817563"/>
          </a:xfrm>
          <a:prstGeom prst="rect">
            <a:avLst/>
          </a:prstGeom>
          <a:noFill/>
        </p:spPr>
      </p:pic>
      <p:pic>
        <p:nvPicPr>
          <p:cNvPr id="10" name="Овал 9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67013" y="1792288"/>
            <a:ext cx="823912" cy="817562"/>
          </a:xfrm>
          <a:prstGeom prst="rect">
            <a:avLst/>
          </a:prstGeom>
          <a:noFill/>
        </p:spPr>
      </p:pic>
      <p:pic>
        <p:nvPicPr>
          <p:cNvPr id="11" name="Овал 10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29263" y="2578100"/>
            <a:ext cx="871537" cy="817563"/>
          </a:xfrm>
          <a:prstGeom prst="rect">
            <a:avLst/>
          </a:prstGeom>
          <a:noFill/>
        </p:spPr>
      </p:pic>
      <p:pic>
        <p:nvPicPr>
          <p:cNvPr id="12" name="Овал 11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035425" y="1792288"/>
            <a:ext cx="860425" cy="817562"/>
          </a:xfrm>
          <a:prstGeom prst="rect">
            <a:avLst/>
          </a:prstGeom>
          <a:noFill/>
        </p:spPr>
      </p:pic>
      <p:pic>
        <p:nvPicPr>
          <p:cNvPr id="13" name="Овал 12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327650" y="1792288"/>
            <a:ext cx="841375" cy="817562"/>
          </a:xfrm>
          <a:prstGeom prst="rect">
            <a:avLst/>
          </a:prstGeom>
          <a:noFill/>
        </p:spPr>
      </p:pic>
      <p:pic>
        <p:nvPicPr>
          <p:cNvPr id="14" name="Овал 13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664075" y="1792288"/>
            <a:ext cx="882650" cy="817562"/>
          </a:xfrm>
          <a:prstGeom prst="rect">
            <a:avLst/>
          </a:prstGeom>
          <a:noFill/>
        </p:spPr>
      </p:pic>
      <p:pic>
        <p:nvPicPr>
          <p:cNvPr id="15" name="Овал 14"/>
          <p:cNvPicPr>
            <a:picLocks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382963" y="1792288"/>
            <a:ext cx="865187" cy="817562"/>
          </a:xfrm>
          <a:prstGeom prst="rect">
            <a:avLst/>
          </a:prstGeom>
          <a:noFill/>
        </p:spPr>
      </p:pic>
      <p:pic>
        <p:nvPicPr>
          <p:cNvPr id="16" name="Овал 15"/>
          <p:cNvPicPr>
            <a:picLocks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597275" y="2578100"/>
            <a:ext cx="865188" cy="817563"/>
          </a:xfrm>
          <a:prstGeom prst="rect">
            <a:avLst/>
          </a:prstGeom>
          <a:noFill/>
        </p:spPr>
      </p:pic>
      <p:pic>
        <p:nvPicPr>
          <p:cNvPr id="17" name="Овал 16"/>
          <p:cNvPicPr>
            <a:picLocks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54500" y="2578100"/>
            <a:ext cx="847725" cy="817563"/>
          </a:xfrm>
          <a:prstGeom prst="rect">
            <a:avLst/>
          </a:prstGeom>
          <a:noFill/>
        </p:spPr>
      </p:pic>
      <p:pic>
        <p:nvPicPr>
          <p:cNvPr id="18" name="Овал 17"/>
          <p:cNvPicPr>
            <a:picLocks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876800" y="2578100"/>
            <a:ext cx="884238" cy="817563"/>
          </a:xfrm>
          <a:prstGeom prst="rect">
            <a:avLst/>
          </a:prstGeom>
          <a:noFill/>
        </p:spPr>
      </p:pic>
      <p:pic>
        <p:nvPicPr>
          <p:cNvPr id="19" name="Овал 18"/>
          <p:cNvPicPr>
            <a:picLocks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169025" y="2578100"/>
            <a:ext cx="865188" cy="817563"/>
          </a:xfrm>
          <a:prstGeom prst="rect">
            <a:avLst/>
          </a:prstGeom>
          <a:noFill/>
        </p:spPr>
      </p:pic>
      <p:pic>
        <p:nvPicPr>
          <p:cNvPr id="21" name="Овал 20"/>
          <p:cNvPicPr>
            <a:picLocks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5980113" y="1792288"/>
            <a:ext cx="822325" cy="817562"/>
          </a:xfrm>
          <a:prstGeom prst="rect">
            <a:avLst/>
          </a:prstGeom>
          <a:noFill/>
        </p:spPr>
      </p:pic>
      <p:pic>
        <p:nvPicPr>
          <p:cNvPr id="23" name="Овал 22"/>
          <p:cNvPicPr>
            <a:picLocks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3694113" y="3365500"/>
            <a:ext cx="822325" cy="815975"/>
          </a:xfrm>
          <a:prstGeom prst="rect">
            <a:avLst/>
          </a:prstGeom>
          <a:noFill/>
        </p:spPr>
      </p:pic>
      <p:pic>
        <p:nvPicPr>
          <p:cNvPr id="24" name="Овал 23"/>
          <p:cNvPicPr>
            <a:picLocks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4968875" y="4217988"/>
            <a:ext cx="846138" cy="823912"/>
          </a:xfrm>
          <a:prstGeom prst="rect">
            <a:avLst/>
          </a:prstGeom>
          <a:noFill/>
        </p:spPr>
      </p:pic>
      <p:pic>
        <p:nvPicPr>
          <p:cNvPr id="25" name="Овал 24"/>
          <p:cNvPicPr>
            <a:picLocks noChangeArrowheads="1"/>
          </p:cNvPicPr>
          <p:nvPr/>
        </p:nvPicPr>
        <p:blipFill>
          <a:blip r:embed="rId19"/>
          <a:srcRect/>
          <a:stretch>
            <a:fillRect/>
          </a:stretch>
        </p:blipFill>
        <p:spPr bwMode="auto">
          <a:xfrm>
            <a:off x="4956175" y="3365500"/>
            <a:ext cx="865188" cy="815975"/>
          </a:xfrm>
          <a:prstGeom prst="rect">
            <a:avLst/>
          </a:prstGeom>
          <a:noFill/>
        </p:spPr>
      </p:pic>
      <p:pic>
        <p:nvPicPr>
          <p:cNvPr id="26" name="Овал 25"/>
          <p:cNvPicPr>
            <a:picLocks noChangeArrowheads="1"/>
          </p:cNvPicPr>
          <p:nvPr/>
        </p:nvPicPr>
        <p:blipFill>
          <a:blip r:embed="rId20"/>
          <a:srcRect/>
          <a:stretch>
            <a:fillRect/>
          </a:stretch>
        </p:blipFill>
        <p:spPr bwMode="auto">
          <a:xfrm>
            <a:off x="6242050" y="3365500"/>
            <a:ext cx="865188" cy="815975"/>
          </a:xfrm>
          <a:prstGeom prst="rect">
            <a:avLst/>
          </a:prstGeom>
          <a:noFill/>
        </p:spPr>
      </p:pic>
      <p:pic>
        <p:nvPicPr>
          <p:cNvPr id="27" name="Овал 26"/>
          <p:cNvPicPr>
            <a:picLocks noChangeArrowheads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5614988" y="3365500"/>
            <a:ext cx="841375" cy="815975"/>
          </a:xfrm>
          <a:prstGeom prst="rect">
            <a:avLst/>
          </a:prstGeom>
          <a:noFill/>
        </p:spPr>
      </p:pic>
      <p:pic>
        <p:nvPicPr>
          <p:cNvPr id="28" name="Овал 27"/>
          <p:cNvPicPr>
            <a:picLocks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4316413" y="3365500"/>
            <a:ext cx="865187" cy="815975"/>
          </a:xfrm>
          <a:prstGeom prst="rect">
            <a:avLst/>
          </a:prstGeom>
          <a:noFill/>
        </p:spPr>
      </p:pic>
      <p:pic>
        <p:nvPicPr>
          <p:cNvPr id="29" name="Овал 28"/>
          <p:cNvPicPr>
            <a:picLocks noChangeArrowheads="1"/>
          </p:cNvPicPr>
          <p:nvPr/>
        </p:nvPicPr>
        <p:blipFill>
          <a:blip r:embed="rId23"/>
          <a:srcRect/>
          <a:stretch>
            <a:fillRect/>
          </a:stretch>
        </p:blipFill>
        <p:spPr bwMode="auto">
          <a:xfrm>
            <a:off x="3041650" y="4217988"/>
            <a:ext cx="835025" cy="823912"/>
          </a:xfrm>
          <a:prstGeom prst="rect">
            <a:avLst/>
          </a:prstGeom>
          <a:noFill/>
        </p:spPr>
      </p:pic>
      <p:pic>
        <p:nvPicPr>
          <p:cNvPr id="30" name="Овал 29"/>
          <p:cNvPicPr>
            <a:picLocks noChangeArrowheads="1"/>
          </p:cNvPicPr>
          <p:nvPr/>
        </p:nvPicPr>
        <p:blipFill>
          <a:blip r:embed="rId24"/>
          <a:srcRect/>
          <a:stretch>
            <a:fillRect/>
          </a:stretch>
        </p:blipFill>
        <p:spPr bwMode="auto">
          <a:xfrm>
            <a:off x="3670300" y="4217988"/>
            <a:ext cx="865188" cy="823912"/>
          </a:xfrm>
          <a:prstGeom prst="rect">
            <a:avLst/>
          </a:prstGeom>
          <a:noFill/>
        </p:spPr>
      </p:pic>
      <p:pic>
        <p:nvPicPr>
          <p:cNvPr id="31" name="Овал 30"/>
          <p:cNvPicPr>
            <a:picLocks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4316413" y="4217988"/>
            <a:ext cx="858837" cy="823912"/>
          </a:xfrm>
          <a:prstGeom prst="rect">
            <a:avLst/>
          </a:prstGeom>
          <a:noFill/>
        </p:spPr>
      </p:pic>
      <p:pic>
        <p:nvPicPr>
          <p:cNvPr id="32" name="Овал 31"/>
          <p:cNvPicPr>
            <a:picLocks noChangeArrowheads="1"/>
          </p:cNvPicPr>
          <p:nvPr/>
        </p:nvPicPr>
        <p:blipFill>
          <a:blip r:embed="rId26"/>
          <a:srcRect/>
          <a:stretch>
            <a:fillRect/>
          </a:stretch>
        </p:blipFill>
        <p:spPr bwMode="auto">
          <a:xfrm>
            <a:off x="5614988" y="4217988"/>
            <a:ext cx="841375" cy="823912"/>
          </a:xfrm>
          <a:prstGeom prst="rect">
            <a:avLst/>
          </a:prstGeom>
          <a:noFill/>
        </p:spPr>
      </p:pic>
      <p:pic>
        <p:nvPicPr>
          <p:cNvPr id="34" name="Овал 33"/>
          <p:cNvPicPr>
            <a:picLocks noChangeArrowheads="1"/>
          </p:cNvPicPr>
          <p:nvPr/>
        </p:nvPicPr>
        <p:blipFill>
          <a:blip r:embed="rId27"/>
          <a:srcRect/>
          <a:stretch>
            <a:fillRect/>
          </a:stretch>
        </p:blipFill>
        <p:spPr bwMode="auto">
          <a:xfrm>
            <a:off x="6894513" y="3365500"/>
            <a:ext cx="847725" cy="815975"/>
          </a:xfrm>
          <a:prstGeom prst="rect">
            <a:avLst/>
          </a:prstGeom>
          <a:noFill/>
        </p:spPr>
      </p:pic>
      <p:pic>
        <p:nvPicPr>
          <p:cNvPr id="35" name="Овал 34"/>
          <p:cNvPicPr>
            <a:picLocks noChangeArrowheads="1"/>
          </p:cNvPicPr>
          <p:nvPr/>
        </p:nvPicPr>
        <p:blipFill>
          <a:blip r:embed="rId28"/>
          <a:srcRect/>
          <a:stretch>
            <a:fillRect/>
          </a:stretch>
        </p:blipFill>
        <p:spPr bwMode="auto">
          <a:xfrm>
            <a:off x="6267450" y="4217988"/>
            <a:ext cx="822325" cy="823912"/>
          </a:xfrm>
          <a:prstGeom prst="rect">
            <a:avLst/>
          </a:prstGeom>
          <a:noFill/>
        </p:spPr>
      </p:pic>
      <p:pic>
        <p:nvPicPr>
          <p:cNvPr id="36" name="Овал 35"/>
          <p:cNvPicPr>
            <a:picLocks noChangeArrowheads="1"/>
          </p:cNvPicPr>
          <p:nvPr/>
        </p:nvPicPr>
        <p:blipFill>
          <a:blip r:embed="rId29"/>
          <a:srcRect/>
          <a:stretch>
            <a:fillRect/>
          </a:stretch>
        </p:blipFill>
        <p:spPr bwMode="auto">
          <a:xfrm>
            <a:off x="2438400" y="5005388"/>
            <a:ext cx="908050" cy="822325"/>
          </a:xfrm>
          <a:prstGeom prst="rect">
            <a:avLst/>
          </a:prstGeom>
          <a:noFill/>
        </p:spPr>
      </p:pic>
      <p:pic>
        <p:nvPicPr>
          <p:cNvPr id="37" name="Овал 36"/>
          <p:cNvPicPr>
            <a:picLocks noChangeArrowheads="1"/>
          </p:cNvPicPr>
          <p:nvPr/>
        </p:nvPicPr>
        <p:blipFill>
          <a:blip r:embed="rId30"/>
          <a:srcRect/>
          <a:stretch>
            <a:fillRect/>
          </a:stretch>
        </p:blipFill>
        <p:spPr bwMode="auto">
          <a:xfrm>
            <a:off x="3743325" y="5791200"/>
            <a:ext cx="865188" cy="817563"/>
          </a:xfrm>
          <a:prstGeom prst="rect">
            <a:avLst/>
          </a:prstGeom>
          <a:noFill/>
        </p:spPr>
      </p:pic>
      <p:pic>
        <p:nvPicPr>
          <p:cNvPr id="38" name="Овал 37"/>
          <p:cNvPicPr>
            <a:picLocks noChangeArrowheads="1"/>
          </p:cNvPicPr>
          <p:nvPr/>
        </p:nvPicPr>
        <p:blipFill>
          <a:blip r:embed="rId31"/>
          <a:srcRect/>
          <a:stretch>
            <a:fillRect/>
          </a:stretch>
        </p:blipFill>
        <p:spPr bwMode="auto">
          <a:xfrm>
            <a:off x="3767138" y="5005388"/>
            <a:ext cx="823912" cy="822325"/>
          </a:xfrm>
          <a:prstGeom prst="rect">
            <a:avLst/>
          </a:prstGeom>
          <a:noFill/>
        </p:spPr>
      </p:pic>
      <p:pic>
        <p:nvPicPr>
          <p:cNvPr id="39" name="Овал 38"/>
          <p:cNvPicPr>
            <a:picLocks noChangeArrowheads="1"/>
          </p:cNvPicPr>
          <p:nvPr/>
        </p:nvPicPr>
        <p:blipFill>
          <a:blip r:embed="rId32"/>
          <a:srcRect/>
          <a:stretch>
            <a:fillRect/>
          </a:stretch>
        </p:blipFill>
        <p:spPr bwMode="auto">
          <a:xfrm>
            <a:off x="5022850" y="5005388"/>
            <a:ext cx="877888" cy="822325"/>
          </a:xfrm>
          <a:prstGeom prst="rect">
            <a:avLst/>
          </a:prstGeom>
          <a:noFill/>
        </p:spPr>
      </p:pic>
      <p:pic>
        <p:nvPicPr>
          <p:cNvPr id="40" name="Овал 39"/>
          <p:cNvPicPr>
            <a:picLocks noChangeArrowheads="1"/>
          </p:cNvPicPr>
          <p:nvPr/>
        </p:nvPicPr>
        <p:blipFill>
          <a:blip r:embed="rId33"/>
          <a:srcRect/>
          <a:stretch>
            <a:fillRect/>
          </a:stretch>
        </p:blipFill>
        <p:spPr bwMode="auto">
          <a:xfrm>
            <a:off x="4395788" y="5005388"/>
            <a:ext cx="846137" cy="822325"/>
          </a:xfrm>
          <a:prstGeom prst="rect">
            <a:avLst/>
          </a:prstGeom>
          <a:noFill/>
        </p:spPr>
      </p:pic>
      <p:pic>
        <p:nvPicPr>
          <p:cNvPr id="41" name="Овал 40"/>
          <p:cNvPicPr>
            <a:picLocks noChangeArrowheads="1"/>
          </p:cNvPicPr>
          <p:nvPr/>
        </p:nvPicPr>
        <p:blipFill>
          <a:blip r:embed="rId34"/>
          <a:srcRect/>
          <a:stretch>
            <a:fillRect/>
          </a:stretch>
        </p:blipFill>
        <p:spPr bwMode="auto">
          <a:xfrm>
            <a:off x="3108325" y="5005388"/>
            <a:ext cx="847725" cy="822325"/>
          </a:xfrm>
          <a:prstGeom prst="rect">
            <a:avLst/>
          </a:prstGeom>
          <a:noFill/>
        </p:spPr>
      </p:pic>
      <p:pic>
        <p:nvPicPr>
          <p:cNvPr id="42" name="Овал 41"/>
          <p:cNvPicPr>
            <a:picLocks noChangeArrowheads="1"/>
          </p:cNvPicPr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1835150" y="5791200"/>
            <a:ext cx="815975" cy="817563"/>
          </a:xfrm>
          <a:prstGeom prst="rect">
            <a:avLst/>
          </a:prstGeom>
          <a:noFill/>
        </p:spPr>
      </p:pic>
      <p:pic>
        <p:nvPicPr>
          <p:cNvPr id="43" name="Овал 42"/>
          <p:cNvPicPr>
            <a:picLocks noChangeArrowheads="1"/>
          </p:cNvPicPr>
          <p:nvPr/>
        </p:nvPicPr>
        <p:blipFill>
          <a:blip r:embed="rId36"/>
          <a:srcRect/>
          <a:stretch>
            <a:fillRect/>
          </a:stretch>
        </p:blipFill>
        <p:spPr bwMode="auto">
          <a:xfrm>
            <a:off x="2468563" y="5791200"/>
            <a:ext cx="847725" cy="817563"/>
          </a:xfrm>
          <a:prstGeom prst="rect">
            <a:avLst/>
          </a:prstGeom>
          <a:noFill/>
        </p:spPr>
      </p:pic>
      <p:pic>
        <p:nvPicPr>
          <p:cNvPr id="44" name="Овал 43"/>
          <p:cNvPicPr>
            <a:picLocks noChangeArrowheads="1"/>
          </p:cNvPicPr>
          <p:nvPr/>
        </p:nvPicPr>
        <p:blipFill>
          <a:blip r:embed="rId37"/>
          <a:srcRect/>
          <a:stretch>
            <a:fillRect/>
          </a:stretch>
        </p:blipFill>
        <p:spPr bwMode="auto">
          <a:xfrm>
            <a:off x="3097213" y="5791200"/>
            <a:ext cx="865187" cy="817563"/>
          </a:xfrm>
          <a:prstGeom prst="rect">
            <a:avLst/>
          </a:prstGeom>
          <a:noFill/>
        </p:spPr>
      </p:pic>
      <p:pic>
        <p:nvPicPr>
          <p:cNvPr id="45" name="Овал 44"/>
          <p:cNvPicPr>
            <a:picLocks noChangeArrowheads="1"/>
          </p:cNvPicPr>
          <p:nvPr/>
        </p:nvPicPr>
        <p:blipFill>
          <a:blip r:embed="rId38"/>
          <a:srcRect/>
          <a:stretch>
            <a:fillRect/>
          </a:stretch>
        </p:blipFill>
        <p:spPr bwMode="auto">
          <a:xfrm>
            <a:off x="4383088" y="5791200"/>
            <a:ext cx="871537" cy="817563"/>
          </a:xfrm>
          <a:prstGeom prst="rect">
            <a:avLst/>
          </a:prstGeom>
          <a:noFill/>
        </p:spPr>
      </p:pic>
      <p:pic>
        <p:nvPicPr>
          <p:cNvPr id="48" name="Овал 47"/>
          <p:cNvPicPr>
            <a:picLocks noChangeArrowheads="1"/>
          </p:cNvPicPr>
          <p:nvPr/>
        </p:nvPicPr>
        <p:blipFill>
          <a:blip r:embed="rId39"/>
          <a:srcRect/>
          <a:stretch>
            <a:fillRect/>
          </a:stretch>
        </p:blipFill>
        <p:spPr bwMode="auto">
          <a:xfrm>
            <a:off x="6894513" y="4217988"/>
            <a:ext cx="847725" cy="823912"/>
          </a:xfrm>
          <a:prstGeom prst="rect">
            <a:avLst/>
          </a:prstGeom>
          <a:noFill/>
        </p:spPr>
      </p:pic>
      <p:pic>
        <p:nvPicPr>
          <p:cNvPr id="100" name="Овал 99"/>
          <p:cNvPicPr>
            <a:picLocks noChangeArrowheads="1"/>
          </p:cNvPicPr>
          <p:nvPr/>
        </p:nvPicPr>
        <p:blipFill>
          <a:blip r:embed="rId40"/>
          <a:srcRect/>
          <a:stretch>
            <a:fillRect/>
          </a:stretch>
        </p:blipFill>
        <p:spPr bwMode="auto">
          <a:xfrm>
            <a:off x="2041525" y="1006475"/>
            <a:ext cx="835025" cy="815975"/>
          </a:xfrm>
          <a:prstGeom prst="rect">
            <a:avLst/>
          </a:prstGeom>
          <a:noFill/>
        </p:spPr>
      </p:pic>
      <p:pic>
        <p:nvPicPr>
          <p:cNvPr id="101" name="Овал 100"/>
          <p:cNvPicPr>
            <a:picLocks noChangeArrowheads="1"/>
          </p:cNvPicPr>
          <p:nvPr/>
        </p:nvPicPr>
        <p:blipFill>
          <a:blip r:embed="rId41"/>
          <a:srcRect/>
          <a:stretch>
            <a:fillRect/>
          </a:stretch>
        </p:blipFill>
        <p:spPr bwMode="auto">
          <a:xfrm>
            <a:off x="3316288" y="1006475"/>
            <a:ext cx="865187" cy="815975"/>
          </a:xfrm>
          <a:prstGeom prst="rect">
            <a:avLst/>
          </a:prstGeom>
          <a:noFill/>
        </p:spPr>
      </p:pic>
      <p:pic>
        <p:nvPicPr>
          <p:cNvPr id="103" name="Овал 102"/>
          <p:cNvPicPr>
            <a:picLocks noChangeArrowheads="1"/>
          </p:cNvPicPr>
          <p:nvPr/>
        </p:nvPicPr>
        <p:blipFill>
          <a:blip r:embed="rId42"/>
          <a:srcRect/>
          <a:stretch>
            <a:fillRect/>
          </a:stretch>
        </p:blipFill>
        <p:spPr bwMode="auto">
          <a:xfrm>
            <a:off x="3956050" y="1006475"/>
            <a:ext cx="865188" cy="815975"/>
          </a:xfrm>
          <a:prstGeom prst="rect">
            <a:avLst/>
          </a:prstGeom>
          <a:noFill/>
        </p:spPr>
      </p:pic>
      <p:pic>
        <p:nvPicPr>
          <p:cNvPr id="104" name="Овал 103"/>
          <p:cNvPicPr>
            <a:picLocks noChangeArrowheads="1"/>
          </p:cNvPicPr>
          <p:nvPr/>
        </p:nvPicPr>
        <p:blipFill>
          <a:blip r:embed="rId43"/>
          <a:srcRect/>
          <a:stretch>
            <a:fillRect/>
          </a:stretch>
        </p:blipFill>
        <p:spPr bwMode="auto">
          <a:xfrm>
            <a:off x="2646363" y="1006475"/>
            <a:ext cx="919162" cy="815975"/>
          </a:xfrm>
          <a:prstGeom prst="rect">
            <a:avLst/>
          </a:prstGeom>
          <a:noFill/>
        </p:spPr>
      </p:pic>
      <p:cxnSp>
        <p:nvCxnSpPr>
          <p:cNvPr id="47" name="Прямая соединительная линия 46"/>
          <p:cNvCxnSpPr/>
          <p:nvPr/>
        </p:nvCxnSpPr>
        <p:spPr>
          <a:xfrm>
            <a:off x="1785938" y="285750"/>
            <a:ext cx="6143625" cy="1588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4429125" y="1060450"/>
            <a:ext cx="4367213" cy="11113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4857752" y="353777"/>
            <a:ext cx="36050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ln>
                  <a:solidFill>
                    <a:schemeClr val="bg1">
                      <a:lumMod val="10000"/>
                    </a:schemeClr>
                  </a:solidFill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Шифровальщик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2"/>
          <p:cNvSpPr txBox="1">
            <a:spLocks noChangeArrowheads="1"/>
          </p:cNvSpPr>
          <p:nvPr/>
        </p:nvSpPr>
        <p:spPr bwMode="auto">
          <a:xfrm>
            <a:off x="1143000" y="0"/>
            <a:ext cx="5500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000000"/>
                </a:solidFill>
                <a:cs typeface="Arial" charset="0"/>
              </a:rPr>
              <a:t>Имя существительное -</a:t>
            </a:r>
          </a:p>
        </p:txBody>
      </p:sp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6572250" y="47625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часть речи,</a:t>
            </a:r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5572125" y="476250"/>
            <a:ext cx="364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обозначает предмет,</a:t>
            </a: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3143250" y="976313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отвечает на вопросы кто? или что?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85875" y="1677988"/>
          <a:ext cx="4071966" cy="1036320"/>
        </p:xfrm>
        <a:graphic>
          <a:graphicData uri="http://schemas.openxmlformats.org/drawingml/2006/table">
            <a:tbl>
              <a:tblPr firstRow="1" bandRow="1"/>
              <a:tblGrid>
                <a:gridCol w="2035983"/>
                <a:gridCol w="20359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rgbClr val="000000"/>
                          </a:solidFill>
                        </a:rPr>
                        <a:t>Одушевл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Неодушевл</a:t>
                      </a:r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кто?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что?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000750" y="1714500"/>
          <a:ext cx="2857520" cy="1036320"/>
        </p:xfrm>
        <a:graphic>
          <a:graphicData uri="http://schemas.openxmlformats.org/drawingml/2006/table">
            <a:tbl>
              <a:tblPr firstRow="1" bandRow="1"/>
              <a:tblGrid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Ед. ч.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Мн. ч.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много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285875" y="2906713"/>
          <a:ext cx="4071966" cy="1737360"/>
        </p:xfrm>
        <a:graphic>
          <a:graphicData uri="http://schemas.openxmlformats.org/drawingml/2006/table">
            <a:tbl>
              <a:tblPr firstRow="1" bandRow="1"/>
              <a:tblGrid>
                <a:gridCol w="1357322"/>
                <a:gridCol w="1357322"/>
                <a:gridCol w="1357322"/>
              </a:tblGrid>
              <a:tr h="46873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М.р.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Ж. 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С.р.</a:t>
                      </a:r>
                    </a:p>
                  </a:txBody>
                  <a:tcPr/>
                </a:tc>
              </a:tr>
              <a:tr h="110290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она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оно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моё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14438" y="1643063"/>
            <a:ext cx="4214812" cy="1143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29313" y="1643063"/>
            <a:ext cx="3000375" cy="12144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4438" y="2857500"/>
            <a:ext cx="4214812" cy="1857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929313" y="3000375"/>
            <a:ext cx="3000375" cy="3571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14438" y="4929188"/>
            <a:ext cx="4214812" cy="1714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285875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249863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85875" y="300037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249863" y="2928938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285875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249863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00075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75030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00075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75030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6634163" y="142875"/>
            <a:ext cx="2438400" cy="3571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5572125" y="571500"/>
            <a:ext cx="3500438" cy="357188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214688" y="1071563"/>
            <a:ext cx="5857875" cy="35718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6715125" y="2143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8893175" y="2143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643563" y="642938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8893175" y="642938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3286125" y="11430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8893175" y="11430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2"/>
          <p:cNvSpPr txBox="1">
            <a:spLocks noChangeArrowheads="1"/>
          </p:cNvSpPr>
          <p:nvPr/>
        </p:nvSpPr>
        <p:spPr bwMode="auto">
          <a:xfrm>
            <a:off x="1357313" y="2071688"/>
            <a:ext cx="7572375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/>
            <a:r>
              <a:rPr lang="ru-RU" sz="3600">
                <a:solidFill>
                  <a:srgbClr val="000000"/>
                </a:solidFill>
                <a:cs typeface="Arial" charset="0"/>
              </a:rPr>
              <a:t>        Поэт, ужин, солдат, радио, </a:t>
            </a:r>
            <a:endParaRPr lang="ru-RU" sz="1000">
              <a:solidFill>
                <a:srgbClr val="000000"/>
              </a:solidFill>
              <a:cs typeface="Arial" charset="0"/>
            </a:endParaRPr>
          </a:p>
          <a:p>
            <a:pPr indent="457200"/>
            <a:endParaRPr lang="ru-RU" sz="1000">
              <a:solidFill>
                <a:srgbClr val="000000"/>
              </a:solidFill>
              <a:cs typeface="Arial" charset="0"/>
            </a:endParaRPr>
          </a:p>
          <a:p>
            <a:pPr indent="457200"/>
            <a:r>
              <a:rPr lang="ru-RU" sz="3600">
                <a:solidFill>
                  <a:srgbClr val="000000"/>
                </a:solidFill>
                <a:cs typeface="Arial" charset="0"/>
              </a:rPr>
              <a:t>сирень, кровать, месяц, герой.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2"/>
          <p:cNvSpPr txBox="1">
            <a:spLocks noChangeArrowheads="1"/>
          </p:cNvSpPr>
          <p:nvPr/>
        </p:nvSpPr>
        <p:spPr bwMode="auto">
          <a:xfrm>
            <a:off x="1143000" y="0"/>
            <a:ext cx="5500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000000"/>
                </a:solidFill>
                <a:cs typeface="Arial" charset="0"/>
              </a:rPr>
              <a:t>Имя существительное -</a:t>
            </a:r>
          </a:p>
        </p:txBody>
      </p:sp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6572250" y="47625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часть речи,</a:t>
            </a:r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5572125" y="476250"/>
            <a:ext cx="364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обозначает предмет,</a:t>
            </a:r>
          </a:p>
        </p:txBody>
      </p:sp>
      <p:sp>
        <p:nvSpPr>
          <p:cNvPr id="18436" name="TextBox 5"/>
          <p:cNvSpPr txBox="1">
            <a:spLocks noChangeArrowheads="1"/>
          </p:cNvSpPr>
          <p:nvPr/>
        </p:nvSpPr>
        <p:spPr bwMode="auto">
          <a:xfrm>
            <a:off x="3143250" y="976313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отвечает на вопросы кто? или что?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85875" y="1677988"/>
          <a:ext cx="4071966" cy="1036320"/>
        </p:xfrm>
        <a:graphic>
          <a:graphicData uri="http://schemas.openxmlformats.org/drawingml/2006/table">
            <a:tbl>
              <a:tblPr firstRow="1" bandRow="1"/>
              <a:tblGrid>
                <a:gridCol w="2035983"/>
                <a:gridCol w="20359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rgbClr val="000000"/>
                          </a:solidFill>
                        </a:rPr>
                        <a:t>Одушевл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Неодушевл</a:t>
                      </a:r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кто?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что?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000750" y="1714500"/>
          <a:ext cx="2857520" cy="1036320"/>
        </p:xfrm>
        <a:graphic>
          <a:graphicData uri="http://schemas.openxmlformats.org/drawingml/2006/table">
            <a:tbl>
              <a:tblPr firstRow="1" bandRow="1"/>
              <a:tblGrid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Ед. ч.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Мн. ч.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много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285875" y="2906713"/>
          <a:ext cx="4071966" cy="1737360"/>
        </p:xfrm>
        <a:graphic>
          <a:graphicData uri="http://schemas.openxmlformats.org/drawingml/2006/table">
            <a:tbl>
              <a:tblPr firstRow="1" bandRow="1"/>
              <a:tblGrid>
                <a:gridCol w="1357322"/>
                <a:gridCol w="1357322"/>
                <a:gridCol w="1357322"/>
              </a:tblGrid>
              <a:tr h="46873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М.р.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Ж. р.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С.р.</a:t>
                      </a:r>
                    </a:p>
                  </a:txBody>
                  <a:tcPr/>
                </a:tc>
              </a:tr>
              <a:tr h="110290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она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моя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оно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моё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214438" y="1643063"/>
            <a:ext cx="4214812" cy="1143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929313" y="1643063"/>
            <a:ext cx="3000375" cy="12144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4438" y="2857500"/>
            <a:ext cx="4214812" cy="1857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929313" y="3000375"/>
            <a:ext cx="3000375" cy="3571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14438" y="4929188"/>
            <a:ext cx="4214812" cy="1714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1285875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5249863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85875" y="300037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249863" y="2928938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285875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249863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00075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75030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00075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75030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2"/>
          <p:cNvSpPr txBox="1">
            <a:spLocks noChangeArrowheads="1"/>
          </p:cNvSpPr>
          <p:nvPr/>
        </p:nvSpPr>
        <p:spPr bwMode="auto">
          <a:xfrm>
            <a:off x="1357313" y="2071688"/>
            <a:ext cx="7572375" cy="1354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/>
            <a:r>
              <a:rPr lang="ru-RU" sz="3600">
                <a:solidFill>
                  <a:srgbClr val="000000"/>
                </a:solidFill>
                <a:cs typeface="Arial" charset="0"/>
              </a:rPr>
              <a:t>        Поэт, ужин, солдат, радио, </a:t>
            </a:r>
            <a:endParaRPr lang="ru-RU" sz="1000">
              <a:solidFill>
                <a:srgbClr val="000000"/>
              </a:solidFill>
              <a:cs typeface="Arial" charset="0"/>
            </a:endParaRPr>
          </a:p>
          <a:p>
            <a:pPr indent="457200"/>
            <a:endParaRPr lang="ru-RU" sz="1000">
              <a:solidFill>
                <a:srgbClr val="000000"/>
              </a:solidFill>
              <a:cs typeface="Arial" charset="0"/>
            </a:endParaRPr>
          </a:p>
          <a:p>
            <a:pPr indent="457200"/>
            <a:r>
              <a:rPr lang="ru-RU" sz="3600">
                <a:solidFill>
                  <a:srgbClr val="000000"/>
                </a:solidFill>
                <a:cs typeface="Arial" charset="0"/>
              </a:rPr>
              <a:t>сирень, кровать, месяц, герой.</a:t>
            </a: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57500" y="2643188"/>
            <a:ext cx="1071563" cy="15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57813" y="2643188"/>
            <a:ext cx="1500187" cy="15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00875" y="3355975"/>
            <a:ext cx="1285875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143375" y="2643188"/>
            <a:ext cx="1071563" cy="15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7072313" y="2643188"/>
            <a:ext cx="1285875" cy="15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5429250" y="3357563"/>
            <a:ext cx="1428750" cy="15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3571875" y="3357563"/>
            <a:ext cx="1714500" cy="15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1857375" y="3357563"/>
            <a:ext cx="1571625" cy="158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2"/>
          <p:cNvSpPr txBox="1">
            <a:spLocks noChangeArrowheads="1"/>
          </p:cNvSpPr>
          <p:nvPr/>
        </p:nvSpPr>
        <p:spPr bwMode="auto">
          <a:xfrm>
            <a:off x="1428750" y="1071563"/>
            <a:ext cx="1428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00"/>
                </a:solidFill>
                <a:cs typeface="Arial" charset="0"/>
              </a:rPr>
              <a:t>Месяц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28750" y="1987550"/>
            <a:ext cx="1357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00"/>
                </a:solidFill>
                <a:cs typeface="Arial" charset="0"/>
              </a:rPr>
              <a:t>Луна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928938" y="1071563"/>
            <a:ext cx="1428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00"/>
                </a:solidFill>
                <a:cs typeface="Arial" charset="0"/>
              </a:rPr>
              <a:t>- м. р.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71750" y="1987550"/>
            <a:ext cx="1428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solidFill>
                  <a:srgbClr val="000000"/>
                </a:solidFill>
                <a:cs typeface="Arial" charset="0"/>
              </a:rPr>
              <a:t>- ж. р.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2"/>
          <p:cNvSpPr txBox="1">
            <a:spLocks noChangeArrowheads="1"/>
          </p:cNvSpPr>
          <p:nvPr/>
        </p:nvSpPr>
        <p:spPr bwMode="auto">
          <a:xfrm>
            <a:off x="1143000" y="0"/>
            <a:ext cx="5500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 i="1">
                <a:solidFill>
                  <a:srgbClr val="000000"/>
                </a:solidFill>
                <a:cs typeface="Arial" charset="0"/>
              </a:rPr>
              <a:t>Имя существительное -</a:t>
            </a:r>
          </a:p>
        </p:txBody>
      </p:sp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6572250" y="47625"/>
            <a:ext cx="21431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часть речи,</a:t>
            </a:r>
          </a:p>
        </p:txBody>
      </p:sp>
      <p:sp>
        <p:nvSpPr>
          <p:cNvPr id="21507" name="TextBox 4"/>
          <p:cNvSpPr txBox="1">
            <a:spLocks noChangeArrowheads="1"/>
          </p:cNvSpPr>
          <p:nvPr/>
        </p:nvSpPr>
        <p:spPr bwMode="auto">
          <a:xfrm>
            <a:off x="5572125" y="476250"/>
            <a:ext cx="36433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обозначает предмет,</a:t>
            </a:r>
          </a:p>
        </p:txBody>
      </p:sp>
      <p:sp>
        <p:nvSpPr>
          <p:cNvPr id="21508" name="TextBox 5"/>
          <p:cNvSpPr txBox="1">
            <a:spLocks noChangeArrowheads="1"/>
          </p:cNvSpPr>
          <p:nvPr/>
        </p:nvSpPr>
        <p:spPr bwMode="auto">
          <a:xfrm>
            <a:off x="3143250" y="976313"/>
            <a:ext cx="600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>
                <a:solidFill>
                  <a:srgbClr val="000000"/>
                </a:solidFill>
                <a:cs typeface="Arial" charset="0"/>
              </a:rPr>
              <a:t>отвечает на вопросы кто? или что?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85875" y="1677988"/>
          <a:ext cx="4071966" cy="1036320"/>
        </p:xfrm>
        <a:graphic>
          <a:graphicData uri="http://schemas.openxmlformats.org/drawingml/2006/table">
            <a:tbl>
              <a:tblPr firstRow="1" bandRow="1"/>
              <a:tblGrid>
                <a:gridCol w="2035983"/>
                <a:gridCol w="203598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err="1" smtClean="0">
                          <a:solidFill>
                            <a:srgbClr val="000000"/>
                          </a:solidFill>
                        </a:rPr>
                        <a:t>Одушевл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err="1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Неодушевл</a:t>
                      </a:r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кто?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что?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6000750" y="1714500"/>
          <a:ext cx="2857520" cy="1036320"/>
        </p:xfrm>
        <a:graphic>
          <a:graphicData uri="http://schemas.openxmlformats.org/drawingml/2006/table">
            <a:tbl>
              <a:tblPr firstRow="1" bandRow="1"/>
              <a:tblGrid>
                <a:gridCol w="1428760"/>
                <a:gridCol w="1428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</a:rPr>
                        <a:t>Ед. ч.</a:t>
                      </a:r>
                      <a:endParaRPr lang="ru-RU" sz="2800" dirty="0">
                        <a:solidFill>
                          <a:srgbClr val="0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Мн. ч.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один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много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285875" y="2906713"/>
          <a:ext cx="4071966" cy="1737360"/>
        </p:xfrm>
        <a:graphic>
          <a:graphicData uri="http://schemas.openxmlformats.org/drawingml/2006/table">
            <a:tbl>
              <a:tblPr firstRow="1" bandRow="1"/>
              <a:tblGrid>
                <a:gridCol w="1357322"/>
                <a:gridCol w="1357322"/>
                <a:gridCol w="1357322"/>
              </a:tblGrid>
              <a:tr h="468734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М.р.</a:t>
                      </a:r>
                      <a:endParaRPr lang="ru-RU" sz="28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Ж. р.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800" kern="12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С.р.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1102902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мой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она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моя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оно</a:t>
                      </a:r>
                    </a:p>
                    <a:p>
                      <a:pPr marL="0" algn="ctr" rtl="0" eaLnBrk="1" latinLnBrk="0" hangingPunct="1"/>
                      <a:r>
                        <a:rPr kumimoji="0" lang="ru-RU" sz="2800" b="1" kern="1200" dirty="0" smtClean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моё</a:t>
                      </a:r>
                      <a:endParaRPr lang="ru-RU" dirty="0"/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5929313" y="1643063"/>
            <a:ext cx="3000375" cy="121443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14438" y="2857500"/>
            <a:ext cx="4214812" cy="18573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929313" y="3000375"/>
            <a:ext cx="3000375" cy="3571875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214438" y="4929188"/>
            <a:ext cx="4214812" cy="17145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85875" y="300037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5249863" y="2928938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285875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5249863" y="5000625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00075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8750300" y="1714500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00075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8750300" y="3071813"/>
            <a:ext cx="107950" cy="107950"/>
          </a:xfrm>
          <a:prstGeom prst="ellipse">
            <a:avLst/>
          </a:prstGeom>
          <a:solidFill>
            <a:srgbClr val="FFC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Другая 4">
      <a:dk1>
        <a:srgbClr val="FFFFCB"/>
      </a:dk1>
      <a:lt1>
        <a:srgbClr val="FFFF99"/>
      </a:lt1>
      <a:dk2>
        <a:srgbClr val="FFFF65"/>
      </a:dk2>
      <a:lt2>
        <a:srgbClr val="FFFF65"/>
      </a:lt2>
      <a:accent1>
        <a:srgbClr val="FFC000"/>
      </a:accent1>
      <a:accent2>
        <a:srgbClr val="F09A44"/>
      </a:accent2>
      <a:accent3>
        <a:srgbClr val="FB7539"/>
      </a:accent3>
      <a:accent4>
        <a:srgbClr val="F14E05"/>
      </a:accent4>
      <a:accent5>
        <a:srgbClr val="FF0000"/>
      </a:accent5>
      <a:accent6>
        <a:srgbClr val="CC0000"/>
      </a:accent6>
      <a:hlink>
        <a:srgbClr val="D90D0D"/>
      </a:hlink>
      <a:folHlink>
        <a:srgbClr val="C00000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435</TotalTime>
  <Words>317</Words>
  <Application>Microsoft Office PowerPoint</Application>
  <PresentationFormat>Экран (4:3)</PresentationFormat>
  <Paragraphs>122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Одушевлённые и неодушевлённые имена существительные</dc:title>
  <dc:creator>Пользователь</dc:creator>
  <cp:lastModifiedBy>User</cp:lastModifiedBy>
  <cp:revision>48</cp:revision>
  <dcterms:created xsi:type="dcterms:W3CDTF">2012-01-16T17:16:44Z</dcterms:created>
  <dcterms:modified xsi:type="dcterms:W3CDTF">2018-01-27T12:20:47Z</dcterms:modified>
</cp:coreProperties>
</file>