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7" r:id="rId5"/>
    <p:sldId id="261" r:id="rId6"/>
    <p:sldId id="262" r:id="rId7"/>
    <p:sldId id="265" r:id="rId8"/>
    <p:sldId id="264" r:id="rId9"/>
    <p:sldId id="263" r:id="rId10"/>
    <p:sldId id="267"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500" autoAdjust="0"/>
  </p:normalViewPr>
  <p:slideViewPr>
    <p:cSldViewPr>
      <p:cViewPr varScale="1">
        <p:scale>
          <a:sx n="74" d="100"/>
          <a:sy n="74" d="100"/>
        </p:scale>
        <p:origin x="-105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music-vintage-wallpaper-4.jpg"/>
          <p:cNvPicPr>
            <a:picLocks noChangeAspect="1"/>
          </p:cNvPicPr>
          <p:nvPr/>
        </p:nvPicPr>
        <p:blipFill>
          <a:blip r:embed="rId2">
            <a:lum/>
          </a:blip>
          <a:stretch>
            <a:fillRect/>
          </a:stretch>
        </p:blipFill>
        <p:spPr>
          <a:xfrm>
            <a:off x="0" y="0"/>
            <a:ext cx="9144000" cy="6858000"/>
          </a:xfrm>
          <a:prstGeom prst="rect">
            <a:avLst/>
          </a:prstGeom>
        </p:spPr>
      </p:pic>
      <p:sp>
        <p:nvSpPr>
          <p:cNvPr id="5" name="TextBox 4"/>
          <p:cNvSpPr txBox="1"/>
          <p:nvPr/>
        </p:nvSpPr>
        <p:spPr>
          <a:xfrm>
            <a:off x="142844" y="571480"/>
            <a:ext cx="9001156" cy="4770537"/>
          </a:xfrm>
          <a:prstGeom prst="rect">
            <a:avLst/>
          </a:prstGeom>
          <a:noFill/>
        </p:spPr>
        <p:txBody>
          <a:bodyPr wrap="square" rtlCol="0">
            <a:spAutoFit/>
          </a:bodyPr>
          <a:lstStyle/>
          <a:p>
            <a:pPr algn="ctr"/>
            <a:r>
              <a:rPr lang="ru-RU" sz="7200" b="1" dirty="0" smtClean="0">
                <a:solidFill>
                  <a:srgbClr val="FF0000"/>
                </a:solidFill>
                <a:effectLst>
                  <a:glow rad="63500">
                    <a:schemeClr val="accent2">
                      <a:satMod val="175000"/>
                      <a:alpha val="40000"/>
                    </a:schemeClr>
                  </a:glow>
                </a:effectLst>
                <a:latin typeface="Monotype Corsiva" pitchFamily="66" charset="0"/>
              </a:rPr>
              <a:t>Р</a:t>
            </a:r>
            <a:r>
              <a:rPr lang="ru-RU" sz="7600" b="1" dirty="0" smtClean="0">
                <a:solidFill>
                  <a:srgbClr val="FF0000"/>
                </a:solidFill>
                <a:effectLst>
                  <a:glow rad="63500">
                    <a:schemeClr val="accent2">
                      <a:satMod val="175000"/>
                      <a:alpha val="40000"/>
                    </a:schemeClr>
                  </a:glow>
                </a:effectLst>
                <a:latin typeface="Monotype Corsiva" pitchFamily="66" charset="0"/>
              </a:rPr>
              <a:t>азвитие музыкального</a:t>
            </a:r>
          </a:p>
          <a:p>
            <a:pPr algn="ctr"/>
            <a:r>
              <a:rPr lang="ru-RU" sz="7600" b="1" dirty="0" smtClean="0">
                <a:solidFill>
                  <a:srgbClr val="FF0000"/>
                </a:solidFill>
                <a:effectLst>
                  <a:glow rad="63500">
                    <a:schemeClr val="accent2">
                      <a:satMod val="175000"/>
                      <a:alpha val="40000"/>
                    </a:schemeClr>
                  </a:glow>
                </a:effectLst>
                <a:latin typeface="Monotype Corsiva" pitchFamily="66" charset="0"/>
              </a:rPr>
              <a:t>восприятия учащихся на уроках  отраслей «Искусства»</a:t>
            </a:r>
            <a:endParaRPr lang="ru-RU" sz="7600" b="1" dirty="0">
              <a:solidFill>
                <a:srgbClr val="FF0000"/>
              </a:solidFill>
              <a:effectLst>
                <a:glow rad="63500">
                  <a:schemeClr val="accent2">
                    <a:satMod val="175000"/>
                    <a:alpha val="40000"/>
                  </a:schemeClr>
                </a:glow>
              </a:effectLst>
              <a:latin typeface="Monotype Corsiva" pitchFamily="66" charset="0"/>
            </a:endParaRPr>
          </a:p>
        </p:txBody>
      </p:sp>
      <p:sp>
        <p:nvSpPr>
          <p:cNvPr id="6" name="TextBox 5"/>
          <p:cNvSpPr txBox="1"/>
          <p:nvPr/>
        </p:nvSpPr>
        <p:spPr>
          <a:xfrm>
            <a:off x="2857488" y="5715016"/>
            <a:ext cx="5643602" cy="1354217"/>
          </a:xfrm>
          <a:prstGeom prst="rect">
            <a:avLst/>
          </a:prstGeom>
          <a:noFill/>
        </p:spPr>
        <p:txBody>
          <a:bodyPr wrap="square" rtlCol="0">
            <a:spAutoFit/>
          </a:bodyPr>
          <a:lstStyle/>
          <a:p>
            <a:r>
              <a:rPr lang="ru-RU" sz="3200" b="1" dirty="0" smtClean="0">
                <a:solidFill>
                  <a:srgbClr val="00B050"/>
                </a:solidFill>
                <a:effectLst>
                  <a:glow rad="63500">
                    <a:schemeClr val="accent3">
                      <a:satMod val="175000"/>
                      <a:alpha val="40000"/>
                    </a:schemeClr>
                  </a:glow>
                </a:effectLst>
                <a:latin typeface="Monotype Corsiva" pitchFamily="66" charset="0"/>
                <a:cs typeface="Arial" pitchFamily="34" charset="0"/>
              </a:rPr>
              <a:t>Подготовила:</a:t>
            </a:r>
          </a:p>
          <a:p>
            <a:r>
              <a:rPr lang="ru-RU" sz="3200" b="1" dirty="0" err="1" smtClean="0">
                <a:solidFill>
                  <a:srgbClr val="00B050"/>
                </a:solidFill>
                <a:effectLst>
                  <a:glow rad="63500">
                    <a:schemeClr val="accent3">
                      <a:satMod val="175000"/>
                      <a:alpha val="40000"/>
                    </a:schemeClr>
                  </a:glow>
                </a:effectLst>
                <a:latin typeface="Monotype Corsiva" pitchFamily="66" charset="0"/>
                <a:cs typeface="Arial" pitchFamily="34" charset="0"/>
              </a:rPr>
              <a:t>Зиядинова</a:t>
            </a:r>
            <a:r>
              <a:rPr lang="ru-RU" sz="3200" b="1" dirty="0" smtClean="0">
                <a:solidFill>
                  <a:srgbClr val="00B050"/>
                </a:solidFill>
                <a:effectLst>
                  <a:glow rad="63500">
                    <a:schemeClr val="accent3">
                      <a:satMod val="175000"/>
                      <a:alpha val="40000"/>
                    </a:schemeClr>
                  </a:glow>
                </a:effectLst>
                <a:latin typeface="Monotype Corsiva" pitchFamily="66" charset="0"/>
                <a:cs typeface="Arial" pitchFamily="34" charset="0"/>
              </a:rPr>
              <a:t> Эльвира Анисимовна</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Картинки по запросу ноты"/>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a:effectLst>
            <a:glow rad="139700">
              <a:schemeClr val="accent6">
                <a:satMod val="175000"/>
                <a:alpha val="40000"/>
              </a:schemeClr>
            </a:glow>
            <a:softEdge rad="127000"/>
          </a:effectLst>
        </p:spPr>
      </p:pic>
      <p:sp>
        <p:nvSpPr>
          <p:cNvPr id="4" name="TextBox 3"/>
          <p:cNvSpPr txBox="1"/>
          <p:nvPr/>
        </p:nvSpPr>
        <p:spPr>
          <a:xfrm>
            <a:off x="0" y="357166"/>
            <a:ext cx="9144000" cy="5355312"/>
          </a:xfrm>
          <a:prstGeom prst="rect">
            <a:avLst/>
          </a:prstGeom>
          <a:noFill/>
        </p:spPr>
        <p:txBody>
          <a:bodyPr wrap="square" rtlCol="0">
            <a:spAutoFit/>
          </a:bodyPr>
          <a:lstStyle/>
          <a:p>
            <a:pPr algn="ctr"/>
            <a:r>
              <a:rPr lang="ru-RU" sz="3600" b="1" dirty="0" smtClean="0">
                <a:solidFill>
                  <a:srgbClr val="C00000"/>
                </a:solidFill>
                <a:effectLst>
                  <a:glow rad="63500">
                    <a:schemeClr val="accent6">
                      <a:satMod val="175000"/>
                      <a:alpha val="40000"/>
                    </a:schemeClr>
                  </a:glow>
                </a:effectLst>
                <a:latin typeface="Times New Roman" pitchFamily="18" charset="0"/>
                <a:cs typeface="Times New Roman" pitchFamily="18" charset="0"/>
              </a:rPr>
              <a:t>Этапы организации процесса восприятия музыкального произведения:</a:t>
            </a:r>
          </a:p>
          <a:p>
            <a:pPr>
              <a:lnSpc>
                <a:spcPct val="150000"/>
              </a:lnSpc>
              <a:buFont typeface="Wingdings" pitchFamily="2" charset="2"/>
              <a:buChar char="Ø"/>
            </a:pPr>
            <a:r>
              <a:rPr lang="ru-RU" sz="3600" b="1" dirty="0" smtClean="0">
                <a:solidFill>
                  <a:srgbClr val="002060"/>
                </a:solidFill>
                <a:effectLst/>
                <a:latin typeface="Times New Roman" pitchFamily="18" charset="0"/>
                <a:cs typeface="Times New Roman" pitchFamily="18" charset="0"/>
              </a:rPr>
              <a:t>вступительное слово учителя;</a:t>
            </a:r>
          </a:p>
          <a:p>
            <a:pPr>
              <a:lnSpc>
                <a:spcPct val="150000"/>
              </a:lnSpc>
              <a:buFont typeface="Wingdings" pitchFamily="2" charset="2"/>
              <a:buChar char="Ø"/>
            </a:pPr>
            <a:r>
              <a:rPr lang="ru-RU" sz="3600" b="1" dirty="0" smtClean="0">
                <a:solidFill>
                  <a:srgbClr val="002060"/>
                </a:solidFill>
                <a:effectLst/>
                <a:latin typeface="Times New Roman" pitchFamily="18" charset="0"/>
                <a:cs typeface="Times New Roman" pitchFamily="18" charset="0"/>
              </a:rPr>
              <a:t>слушание произведения;</a:t>
            </a:r>
          </a:p>
          <a:p>
            <a:pPr>
              <a:lnSpc>
                <a:spcPct val="150000"/>
              </a:lnSpc>
              <a:buFont typeface="Wingdings" pitchFamily="2" charset="2"/>
              <a:buChar char="Ø"/>
            </a:pPr>
            <a:r>
              <a:rPr lang="ru-RU" sz="3600" b="1" dirty="0" smtClean="0">
                <a:solidFill>
                  <a:srgbClr val="002060"/>
                </a:solidFill>
                <a:effectLst/>
                <a:latin typeface="Times New Roman" pitchFamily="18" charset="0"/>
                <a:cs typeface="Times New Roman" pitchFamily="18" charset="0"/>
              </a:rPr>
              <a:t>беседа о прослушанном произведении;</a:t>
            </a:r>
          </a:p>
          <a:p>
            <a:pPr>
              <a:lnSpc>
                <a:spcPct val="150000"/>
              </a:lnSpc>
              <a:buFont typeface="Wingdings" pitchFamily="2" charset="2"/>
              <a:buChar char="Ø"/>
            </a:pPr>
            <a:r>
              <a:rPr lang="ru-RU" sz="3600" b="1" dirty="0" smtClean="0">
                <a:solidFill>
                  <a:srgbClr val="002060"/>
                </a:solidFill>
                <a:effectLst/>
                <a:latin typeface="Times New Roman" pitchFamily="18" charset="0"/>
                <a:cs typeface="Times New Roman" pitchFamily="18" charset="0"/>
              </a:rPr>
              <a:t>анализ произведения;</a:t>
            </a:r>
          </a:p>
          <a:p>
            <a:pPr>
              <a:lnSpc>
                <a:spcPct val="150000"/>
              </a:lnSpc>
              <a:buFont typeface="Wingdings" pitchFamily="2" charset="2"/>
              <a:buChar char="Ø"/>
            </a:pPr>
            <a:r>
              <a:rPr lang="ru-RU" sz="3600" b="1" dirty="0" smtClean="0">
                <a:solidFill>
                  <a:srgbClr val="002060"/>
                </a:solidFill>
                <a:effectLst/>
                <a:latin typeface="Times New Roman" pitchFamily="18" charset="0"/>
                <a:cs typeface="Times New Roman" pitchFamily="18" charset="0"/>
              </a:rPr>
              <a:t>повторное слушание.</a:t>
            </a:r>
            <a:endParaRPr lang="ru-RU" sz="3600" b="1" dirty="0">
              <a:solidFill>
                <a:srgbClr val="002060"/>
              </a:solidFill>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pp.vk.me/c635103/v635103566/a99c/H8QrNt7Phyk.jpg"/>
          <p:cNvPicPr>
            <a:picLocks noChangeAspect="1" noChangeArrowheads="1"/>
          </p:cNvPicPr>
          <p:nvPr/>
        </p:nvPicPr>
        <p:blipFill>
          <a:blip r:embed="rId2">
            <a:lum bright="10000" contrast="-46000"/>
          </a:blip>
          <a:srcRect l="8593" r="4687"/>
          <a:stretch>
            <a:fillRect/>
          </a:stretch>
        </p:blipFill>
        <p:spPr bwMode="auto">
          <a:xfrm>
            <a:off x="1214382" y="0"/>
            <a:ext cx="7929618" cy="6858000"/>
          </a:xfrm>
          <a:prstGeom prst="rect">
            <a:avLst/>
          </a:prstGeom>
          <a:noFill/>
          <a:effectLst>
            <a:softEdge rad="317500"/>
          </a:effectLst>
        </p:spPr>
      </p:pic>
      <p:sp>
        <p:nvSpPr>
          <p:cNvPr id="5" name="TextBox 4"/>
          <p:cNvSpPr txBox="1"/>
          <p:nvPr/>
        </p:nvSpPr>
        <p:spPr>
          <a:xfrm>
            <a:off x="0" y="285728"/>
            <a:ext cx="5429256" cy="5632311"/>
          </a:xfrm>
          <a:prstGeom prst="rect">
            <a:avLst/>
          </a:prstGeom>
          <a:noFill/>
        </p:spPr>
        <p:txBody>
          <a:bodyPr wrap="square" rtlCol="0">
            <a:spAutoFit/>
          </a:bodyPr>
          <a:lstStyle/>
          <a:p>
            <a:pPr algn="ctr"/>
            <a:r>
              <a:rPr lang="ru-RU" sz="7200" dirty="0" smtClean="0">
                <a:solidFill>
                  <a:srgbClr val="C00000"/>
                </a:solidFill>
                <a:effectLst>
                  <a:glow rad="101600">
                    <a:schemeClr val="accent6">
                      <a:satMod val="175000"/>
                      <a:alpha val="40000"/>
                    </a:schemeClr>
                  </a:glow>
                </a:effectLst>
                <a:latin typeface="Monotype Corsiva" pitchFamily="66" charset="0"/>
              </a:rPr>
              <a:t>СПАСИБО </a:t>
            </a:r>
          </a:p>
          <a:p>
            <a:pPr algn="ctr"/>
            <a:endParaRPr lang="ru-RU" sz="7200" dirty="0" smtClean="0">
              <a:solidFill>
                <a:srgbClr val="C00000"/>
              </a:solidFill>
              <a:effectLst>
                <a:glow rad="101600">
                  <a:schemeClr val="accent6">
                    <a:satMod val="175000"/>
                    <a:alpha val="40000"/>
                  </a:schemeClr>
                </a:glow>
              </a:effectLst>
              <a:latin typeface="Monotype Corsiva" pitchFamily="66" charset="0"/>
            </a:endParaRPr>
          </a:p>
          <a:p>
            <a:pPr algn="ctr"/>
            <a:r>
              <a:rPr lang="ru-RU" sz="7200" dirty="0" smtClean="0">
                <a:solidFill>
                  <a:srgbClr val="C00000"/>
                </a:solidFill>
                <a:effectLst>
                  <a:glow rad="101600">
                    <a:schemeClr val="accent6">
                      <a:satMod val="175000"/>
                      <a:alpha val="40000"/>
                    </a:schemeClr>
                  </a:glow>
                </a:effectLst>
                <a:latin typeface="Monotype Corsiva" pitchFamily="66" charset="0"/>
              </a:rPr>
              <a:t>ЗА</a:t>
            </a:r>
          </a:p>
          <a:p>
            <a:pPr algn="ctr"/>
            <a:r>
              <a:rPr lang="ru-RU" sz="7200" dirty="0" smtClean="0">
                <a:solidFill>
                  <a:srgbClr val="C00000"/>
                </a:solidFill>
                <a:effectLst>
                  <a:glow rad="101600">
                    <a:schemeClr val="accent6">
                      <a:satMod val="175000"/>
                      <a:alpha val="40000"/>
                    </a:schemeClr>
                  </a:glow>
                </a:effectLst>
                <a:latin typeface="Monotype Corsiva" pitchFamily="66" charset="0"/>
              </a:rPr>
              <a:t> ВНИМАНИЕ!</a:t>
            </a:r>
            <a:endParaRPr lang="ru-RU" sz="7200" dirty="0">
              <a:solidFill>
                <a:srgbClr val="C00000"/>
              </a:solidFill>
              <a:effectLst>
                <a:glow rad="101600">
                  <a:schemeClr val="accent6">
                    <a:satMod val="175000"/>
                    <a:alpha val="40000"/>
                  </a:schemeClr>
                </a:glow>
              </a:effectLst>
              <a:latin typeface="Monotype Corsiva"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muzikbrain.jpg.pagespeed.ce.FFNYXPysBw.jpg"/>
          <p:cNvPicPr>
            <a:picLocks noChangeAspect="1"/>
          </p:cNvPicPr>
          <p:nvPr/>
        </p:nvPicPr>
        <p:blipFill>
          <a:blip r:embed="rId2">
            <a:lum bright="40000"/>
          </a:blip>
          <a:stretch>
            <a:fillRect/>
          </a:stretch>
        </p:blipFill>
        <p:spPr>
          <a:xfrm>
            <a:off x="0" y="-15691"/>
            <a:ext cx="9144000" cy="6873691"/>
          </a:xfrm>
          <a:prstGeom prst="rect">
            <a:avLst/>
          </a:prstGeom>
          <a:ln>
            <a:noFill/>
          </a:ln>
          <a:effectLst>
            <a:softEdge rad="112500"/>
          </a:effectLst>
        </p:spPr>
      </p:pic>
      <p:sp>
        <p:nvSpPr>
          <p:cNvPr id="4" name="TextBox 3"/>
          <p:cNvSpPr txBox="1"/>
          <p:nvPr/>
        </p:nvSpPr>
        <p:spPr>
          <a:xfrm>
            <a:off x="0" y="0"/>
            <a:ext cx="9144000" cy="6740307"/>
          </a:xfrm>
          <a:prstGeom prst="rect">
            <a:avLst/>
          </a:prstGeom>
          <a:noFill/>
        </p:spPr>
        <p:txBody>
          <a:bodyPr wrap="square" rtlCol="0">
            <a:spAutoFit/>
          </a:bodyPr>
          <a:lstStyle/>
          <a:p>
            <a:r>
              <a:rPr lang="ru-RU" sz="3200" dirty="0" smtClean="0">
                <a:latin typeface="Times New Roman" pitchFamily="18" charset="0"/>
                <a:cs typeface="Times New Roman" pitchFamily="18" charset="0"/>
              </a:rPr>
              <a:t> </a:t>
            </a:r>
            <a:r>
              <a:rPr lang="ru-RU" sz="3200" dirty="0" smtClean="0">
                <a:effectLst>
                  <a:glow rad="101600">
                    <a:schemeClr val="accent6">
                      <a:satMod val="175000"/>
                      <a:alpha val="40000"/>
                    </a:schemeClr>
                  </a:glow>
                </a:effectLst>
                <a:latin typeface="Times New Roman" pitchFamily="18" charset="0"/>
                <a:cs typeface="Times New Roman" pitchFamily="18" charset="0"/>
              </a:rPr>
              <a:t> </a:t>
            </a:r>
            <a:r>
              <a:rPr lang="ru-RU" sz="3600" dirty="0" smtClean="0">
                <a:solidFill>
                  <a:srgbClr val="002060"/>
                </a:solidFill>
                <a:effectLst>
                  <a:glow rad="63500">
                    <a:schemeClr val="accent6">
                      <a:satMod val="175000"/>
                      <a:alpha val="40000"/>
                    </a:schemeClr>
                  </a:glow>
                </a:effectLst>
                <a:latin typeface="Times New Roman" pitchFamily="18" charset="0"/>
                <a:cs typeface="Times New Roman" pitchFamily="18" charset="0"/>
              </a:rPr>
              <a:t>Восприятие – это отражение в коре головного мозга предметов и явлений, воздействующих на анализаторы человека.  Восприятие – не просто механическое, зеркальное отражение мозгом человека того, что находится перед его глазами или того, что слышит его ухо. Восприятие всегда активный процесс, активная деятельность. Оно является первым этапом мыслительного процесса, следовательно, предшествует и сопутствует всем видам музыкальной деятельности</a:t>
            </a:r>
            <a:r>
              <a:rPr lang="ru-RU" sz="3600" b="1" dirty="0" smtClean="0">
                <a:solidFill>
                  <a:srgbClr val="002060"/>
                </a:solidFill>
                <a:effectLst>
                  <a:glow rad="63500">
                    <a:schemeClr val="accent6">
                      <a:satMod val="175000"/>
                      <a:alpha val="40000"/>
                    </a:schemeClr>
                  </a:glow>
                </a:effectLst>
                <a:latin typeface="Times New Roman" pitchFamily="18" charset="0"/>
                <a:cs typeface="Times New Roman" pitchFamily="18" charset="0"/>
              </a:rPr>
              <a:t>.</a:t>
            </a:r>
            <a:r>
              <a:rPr lang="ru-RU" sz="3600" dirty="0" smtClean="0">
                <a:solidFill>
                  <a:srgbClr val="C00000"/>
                </a:solidFill>
                <a:effectLst>
                  <a:glow rad="63500">
                    <a:schemeClr val="accent6">
                      <a:satMod val="175000"/>
                      <a:alpha val="40000"/>
                    </a:schemeClr>
                  </a:glow>
                </a:effectLst>
                <a:latin typeface="Times New Roman" pitchFamily="18" charset="0"/>
                <a:cs typeface="Times New Roman" pitchFamily="18" charset="0"/>
              </a:rPr>
              <a:t> </a:t>
            </a:r>
            <a:endParaRPr lang="ru-RU" sz="3600" dirty="0">
              <a:solidFill>
                <a:srgbClr val="C00000"/>
              </a:solidFill>
              <a:effectLst>
                <a:glow rad="63500">
                  <a:schemeClr val="accent6">
                    <a:satMod val="175000"/>
                    <a:alpha val="40000"/>
                  </a:schemeClr>
                </a:glo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Music (1).jpg"/>
          <p:cNvPicPr>
            <a:picLocks noChangeAspect="1"/>
          </p:cNvPicPr>
          <p:nvPr/>
        </p:nvPicPr>
        <p:blipFill>
          <a:blip r:embed="rId2">
            <a:lum bright="50000"/>
          </a:blip>
          <a:stretch>
            <a:fillRect/>
          </a:stretch>
        </p:blipFill>
        <p:spPr>
          <a:xfrm>
            <a:off x="1" y="0"/>
            <a:ext cx="9143999" cy="6858000"/>
          </a:xfrm>
          <a:prstGeom prst="rect">
            <a:avLst/>
          </a:prstGeom>
          <a:ln>
            <a:noFill/>
          </a:ln>
          <a:effectLst>
            <a:softEdge rad="112500"/>
          </a:effectLst>
        </p:spPr>
      </p:pic>
      <p:sp>
        <p:nvSpPr>
          <p:cNvPr id="4" name="TextBox 3"/>
          <p:cNvSpPr txBox="1"/>
          <p:nvPr/>
        </p:nvSpPr>
        <p:spPr>
          <a:xfrm>
            <a:off x="0" y="1"/>
            <a:ext cx="9144000" cy="6740307"/>
          </a:xfrm>
          <a:prstGeom prst="rect">
            <a:avLst/>
          </a:prstGeom>
          <a:noFill/>
        </p:spPr>
        <p:txBody>
          <a:bodyPr wrap="square" rtlCol="0">
            <a:spAutoFit/>
          </a:bodyPr>
          <a:lstStyle/>
          <a:p>
            <a:r>
              <a:rPr lang="ru-RU" sz="4800" dirty="0" smtClean="0">
                <a:latin typeface="Arial" pitchFamily="34" charset="0"/>
                <a:cs typeface="Arial" pitchFamily="34" charset="0"/>
              </a:rPr>
              <a:t> </a:t>
            </a:r>
            <a:r>
              <a:rPr lang="ru-RU" sz="4800" dirty="0" smtClean="0">
                <a:solidFill>
                  <a:srgbClr val="C00000"/>
                </a:solidFill>
                <a:effectLst>
                  <a:glow rad="63500">
                    <a:schemeClr val="accent6">
                      <a:satMod val="175000"/>
                      <a:alpha val="40000"/>
                    </a:schemeClr>
                  </a:glow>
                </a:effectLst>
                <a:latin typeface="Times New Roman" pitchFamily="18" charset="0"/>
                <a:cs typeface="Times New Roman" pitchFamily="18" charset="0"/>
              </a:rPr>
              <a:t>Музыкальное восприятие есть восприятие, направленное на постижение и осмысление тех значений, которыми обладает музыка как искусство, как особая форма отражения действительности, как художественный эстетический феномен.</a:t>
            </a:r>
            <a:r>
              <a:rPr lang="ru-RU" sz="4800" dirty="0" smtClean="0">
                <a:solidFill>
                  <a:srgbClr val="C00000"/>
                </a:solidFill>
                <a:latin typeface="Times New Roman" pitchFamily="18" charset="0"/>
                <a:cs typeface="Times New Roman" pitchFamily="18" charset="0"/>
              </a:rPr>
              <a:t>    </a:t>
            </a:r>
            <a:r>
              <a:rPr lang="ru-RU" sz="2800" dirty="0" smtClean="0">
                <a:solidFill>
                  <a:srgbClr val="C00000"/>
                </a:solidFill>
              </a:rPr>
              <a:t> </a:t>
            </a:r>
            <a:r>
              <a:rPr lang="ru-RU" sz="2800" dirty="0" err="1" smtClean="0">
                <a:solidFill>
                  <a:srgbClr val="C00000"/>
                </a:solidFill>
              </a:rPr>
              <a:t>Е.В.Назайкинский</a:t>
            </a:r>
            <a:r>
              <a:rPr lang="ru-RU" sz="2800" dirty="0" smtClean="0">
                <a:solidFill>
                  <a:srgbClr val="C00000"/>
                </a:solidFill>
              </a:rPr>
              <a:t>(музыкант-психолог)</a:t>
            </a:r>
            <a:endParaRPr lang="ru-RU" sz="28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opulyarnye-muzykalnye-kl.jpg"/>
          <p:cNvPicPr>
            <a:picLocks noGrp="1" noChangeAspect="1"/>
          </p:cNvPicPr>
          <p:nvPr>
            <p:ph idx="1"/>
          </p:nvPr>
        </p:nvPicPr>
        <p:blipFill>
          <a:blip r:embed="rId2">
            <a:lum bright="40000" contrast="-70000"/>
          </a:blip>
          <a:stretch>
            <a:fillRect/>
          </a:stretch>
        </p:blipFill>
        <p:spPr>
          <a:xfrm>
            <a:off x="0" y="0"/>
            <a:ext cx="9117426" cy="6858000"/>
          </a:xfrm>
          <a:effectLst>
            <a:softEdge rad="127000"/>
          </a:effectLst>
        </p:spPr>
      </p:pic>
      <p:sp>
        <p:nvSpPr>
          <p:cNvPr id="5" name="TextBox 4"/>
          <p:cNvSpPr txBox="1"/>
          <p:nvPr/>
        </p:nvSpPr>
        <p:spPr>
          <a:xfrm>
            <a:off x="0" y="0"/>
            <a:ext cx="9144000" cy="3785652"/>
          </a:xfrm>
          <a:prstGeom prst="rect">
            <a:avLst/>
          </a:prstGeom>
          <a:noFill/>
        </p:spPr>
        <p:txBody>
          <a:bodyPr wrap="square" rtlCol="0">
            <a:spAutoFit/>
          </a:bodyPr>
          <a:lstStyle/>
          <a:p>
            <a:pPr algn="ctr"/>
            <a:r>
              <a:rPr lang="ru-RU" sz="4800" b="1" dirty="0" smtClean="0">
                <a:solidFill>
                  <a:srgbClr val="C00000"/>
                </a:solidFill>
                <a:latin typeface="Times New Roman" pitchFamily="18" charset="0"/>
                <a:cs typeface="Times New Roman" pitchFamily="18" charset="0"/>
              </a:rPr>
              <a:t>Музыкальное восприятие - один из важнейших факторов совершенствования музыкального образования.</a:t>
            </a:r>
          </a:p>
          <a:p>
            <a:pPr algn="r"/>
            <a:r>
              <a:rPr lang="ru-RU" sz="4800" b="1" dirty="0" smtClean="0">
                <a:solidFill>
                  <a:srgbClr val="C00000"/>
                </a:solidFill>
                <a:latin typeface="Times New Roman" pitchFamily="18" charset="0"/>
                <a:cs typeface="Times New Roman" pitchFamily="18" charset="0"/>
              </a:rPr>
              <a:t>Авдеева С.Л.</a:t>
            </a:r>
            <a:endParaRPr lang="ru-RU" sz="4800" b="1" dirty="0">
              <a:solidFill>
                <a:srgbClr val="C00000"/>
              </a:solidFill>
              <a:latin typeface="Times New Roman" pitchFamily="18" charset="0"/>
              <a:cs typeface="Times New Roman" pitchFamily="18" charset="0"/>
            </a:endParaRPr>
          </a:p>
        </p:txBody>
      </p:sp>
      <p:pic>
        <p:nvPicPr>
          <p:cNvPr id="7" name="Рисунок 6" descr="-на рояле.jpg"/>
          <p:cNvPicPr>
            <a:picLocks noChangeAspect="1"/>
          </p:cNvPicPr>
          <p:nvPr/>
        </p:nvPicPr>
        <p:blipFill>
          <a:blip r:embed="rId3">
            <a:lum/>
          </a:blip>
          <a:stretch>
            <a:fillRect/>
          </a:stretch>
        </p:blipFill>
        <p:spPr>
          <a:xfrm>
            <a:off x="142844" y="3286124"/>
            <a:ext cx="5042656" cy="321469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depositphotos_45537131-Vintage-sheet-music.jpg"/>
          <p:cNvPicPr>
            <a:picLocks noChangeAspect="1"/>
          </p:cNvPicPr>
          <p:nvPr/>
        </p:nvPicPr>
        <p:blipFill>
          <a:blip r:embed="rId2">
            <a:lum bright="33000" contrast="12000"/>
          </a:blip>
          <a:srcRect l="6250"/>
          <a:stretch>
            <a:fillRect/>
          </a:stretch>
        </p:blipFill>
        <p:spPr>
          <a:xfrm>
            <a:off x="0" y="0"/>
            <a:ext cx="9144000" cy="6857999"/>
          </a:xfrm>
          <a:prstGeom prst="rect">
            <a:avLst/>
          </a:prstGeom>
          <a:effectLst>
            <a:softEdge rad="127000"/>
          </a:effectLst>
        </p:spPr>
      </p:pic>
      <p:pic>
        <p:nvPicPr>
          <p:cNvPr id="1026" name="Picture 2" descr="Картинки по запросу музыкальное восприятие"/>
          <p:cNvPicPr>
            <a:picLocks noChangeAspect="1" noChangeArrowheads="1"/>
          </p:cNvPicPr>
          <p:nvPr/>
        </p:nvPicPr>
        <p:blipFill>
          <a:blip r:embed="rId3"/>
          <a:srcRect t="2283" b="9306"/>
          <a:stretch>
            <a:fillRect/>
          </a:stretch>
        </p:blipFill>
        <p:spPr bwMode="auto">
          <a:xfrm>
            <a:off x="1428696" y="2129474"/>
            <a:ext cx="7715304" cy="4728526"/>
          </a:xfrm>
          <a:prstGeom prst="rect">
            <a:avLst/>
          </a:prstGeom>
          <a:noFill/>
          <a:effectLst>
            <a:softEdge rad="12700"/>
          </a:effectLst>
        </p:spPr>
      </p:pic>
      <p:sp>
        <p:nvSpPr>
          <p:cNvPr id="4" name="TextBox 3"/>
          <p:cNvSpPr txBox="1"/>
          <p:nvPr/>
        </p:nvSpPr>
        <p:spPr>
          <a:xfrm>
            <a:off x="0" y="0"/>
            <a:ext cx="9144000" cy="2308324"/>
          </a:xfrm>
          <a:prstGeom prst="rect">
            <a:avLst/>
          </a:prstGeom>
          <a:noFill/>
        </p:spPr>
        <p:txBody>
          <a:bodyPr wrap="square" rtlCol="0">
            <a:spAutoFit/>
          </a:bodyPr>
          <a:lstStyle/>
          <a:p>
            <a:r>
              <a:rPr lang="ru-RU" sz="3600" b="1" dirty="0" smtClean="0">
                <a:solidFill>
                  <a:srgbClr val="C00000"/>
                </a:solidFill>
                <a:effectLst>
                  <a:glow rad="63500">
                    <a:schemeClr val="accent6">
                      <a:satMod val="175000"/>
                      <a:alpha val="40000"/>
                    </a:schemeClr>
                  </a:glow>
                </a:effectLst>
                <a:latin typeface="Times New Roman" pitchFamily="18" charset="0"/>
                <a:cs typeface="Times New Roman" pitchFamily="18" charset="0"/>
              </a:rPr>
              <a:t> Воспринимать музыку – это значит различать ее характер, следить за развитием образа: сменой интонации, настроений.</a:t>
            </a:r>
            <a:endParaRPr lang="ru-RU" sz="3600" b="1" dirty="0">
              <a:solidFill>
                <a:srgbClr val="C00000"/>
              </a:solidFill>
              <a:effectLst>
                <a:glow rad="63500">
                  <a:schemeClr val="accent6">
                    <a:satMod val="175000"/>
                    <a:alpha val="40000"/>
                  </a:schemeClr>
                </a:glo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tatic6.depositphotos.com/1000423/563/i/950/depositphotos_5634651-Music-notes.jpg"/>
          <p:cNvPicPr>
            <a:picLocks noChangeAspect="1" noChangeArrowheads="1"/>
          </p:cNvPicPr>
          <p:nvPr/>
        </p:nvPicPr>
        <p:blipFill>
          <a:blip r:embed="rId2">
            <a:lum bright="70000" contrast="-70000"/>
          </a:blip>
          <a:srcRect r="17969" b="10372"/>
          <a:stretch>
            <a:fillRect/>
          </a:stretch>
        </p:blipFill>
        <p:spPr bwMode="auto">
          <a:xfrm>
            <a:off x="0" y="0"/>
            <a:ext cx="9144000" cy="6858000"/>
          </a:xfrm>
          <a:prstGeom prst="rect">
            <a:avLst/>
          </a:prstGeom>
          <a:noFill/>
          <a:effectLst>
            <a:glow rad="139700">
              <a:schemeClr val="accent6">
                <a:satMod val="175000"/>
                <a:alpha val="40000"/>
              </a:schemeClr>
            </a:glow>
            <a:softEdge rad="127000"/>
          </a:effectLst>
        </p:spPr>
      </p:pic>
      <p:sp>
        <p:nvSpPr>
          <p:cNvPr id="5" name="TextBox 4"/>
          <p:cNvSpPr txBox="1"/>
          <p:nvPr/>
        </p:nvSpPr>
        <p:spPr>
          <a:xfrm>
            <a:off x="0" y="214290"/>
            <a:ext cx="9144000" cy="6247864"/>
          </a:xfrm>
          <a:prstGeom prst="rect">
            <a:avLst/>
          </a:prstGeom>
          <a:noFill/>
        </p:spPr>
        <p:txBody>
          <a:bodyPr wrap="square" rtlCol="0">
            <a:spAutoFit/>
          </a:bodyPr>
          <a:lstStyle/>
          <a:p>
            <a:pPr algn="ctr"/>
            <a:r>
              <a:rPr lang="ru-RU" sz="3600" dirty="0" smtClean="0">
                <a:solidFill>
                  <a:srgbClr val="C00000"/>
                </a:solidFill>
                <a:effectLst>
                  <a:glow rad="63500">
                    <a:schemeClr val="accent3">
                      <a:satMod val="175000"/>
                      <a:alpha val="40000"/>
                    </a:schemeClr>
                  </a:glow>
                </a:effectLst>
                <a:latin typeface="Times New Roman" pitchFamily="18" charset="0"/>
                <a:cs typeface="Times New Roman" pitchFamily="18" charset="0"/>
              </a:rPr>
              <a:t>     </a:t>
            </a:r>
            <a:r>
              <a:rPr lang="ru-RU" sz="4000" b="1" dirty="0" smtClean="0">
                <a:solidFill>
                  <a:srgbClr val="C00000"/>
                </a:solidFill>
                <a:effectLst>
                  <a:glow rad="63500">
                    <a:schemeClr val="accent3">
                      <a:satMod val="175000"/>
                      <a:alpha val="40000"/>
                    </a:schemeClr>
                  </a:glow>
                </a:effectLst>
                <a:latin typeface="Times New Roman" pitchFamily="18" charset="0"/>
                <a:cs typeface="Times New Roman" pitchFamily="18" charset="0"/>
              </a:rPr>
              <a:t>В процессе восприятия музыки выделяют этапы:</a:t>
            </a:r>
          </a:p>
          <a:p>
            <a:r>
              <a:rPr lang="ru-RU" sz="3600" b="1" dirty="0" smtClean="0">
                <a:solidFill>
                  <a:srgbClr val="C00000"/>
                </a:solidFill>
                <a:effectLst>
                  <a:glow rad="63500">
                    <a:schemeClr val="accent3">
                      <a:satMod val="175000"/>
                      <a:alpha val="40000"/>
                    </a:schemeClr>
                  </a:glow>
                </a:effectLst>
                <a:latin typeface="Times New Roman" pitchFamily="18" charset="0"/>
                <a:cs typeface="Times New Roman" pitchFamily="18" charset="0"/>
              </a:rPr>
              <a:t> </a:t>
            </a:r>
            <a:endParaRPr lang="ru-RU" sz="3600" dirty="0" smtClean="0">
              <a:solidFill>
                <a:srgbClr val="C00000"/>
              </a:solidFill>
              <a:effectLst>
                <a:glow rad="101600">
                  <a:schemeClr val="accent6">
                    <a:satMod val="175000"/>
                    <a:alpha val="40000"/>
                  </a:schemeClr>
                </a:glow>
              </a:effectLst>
              <a:latin typeface="Times New Roman" pitchFamily="18" charset="0"/>
              <a:cs typeface="Times New Roman" pitchFamily="18" charset="0"/>
            </a:endParaRPr>
          </a:p>
          <a:p>
            <a:pPr>
              <a:buFont typeface="Wingdings" pitchFamily="2" charset="2"/>
              <a:buChar char="v"/>
            </a:pPr>
            <a:r>
              <a:rPr lang="ru-RU" sz="3600" dirty="0" smtClean="0">
                <a:solidFill>
                  <a:srgbClr val="C00000"/>
                </a:solidFill>
                <a:effectLst>
                  <a:glow rad="101600">
                    <a:schemeClr val="accent6">
                      <a:satMod val="175000"/>
                      <a:alpha val="40000"/>
                    </a:schemeClr>
                  </a:glow>
                </a:effectLst>
                <a:latin typeface="Times New Roman" pitchFamily="18" charset="0"/>
                <a:cs typeface="Times New Roman" pitchFamily="18" charset="0"/>
              </a:rPr>
              <a:t>этап возникновения интереса к произведению, которое предстоит услышать, и формирования установки на его восприятие;</a:t>
            </a:r>
          </a:p>
          <a:p>
            <a:pPr>
              <a:buFont typeface="Wingdings" pitchFamily="2" charset="2"/>
              <a:buChar char="v"/>
            </a:pPr>
            <a:r>
              <a:rPr lang="ru-RU" sz="3600" dirty="0" smtClean="0">
                <a:solidFill>
                  <a:srgbClr val="C00000"/>
                </a:solidFill>
                <a:effectLst>
                  <a:glow rad="101600">
                    <a:schemeClr val="accent6">
                      <a:satMod val="175000"/>
                      <a:alpha val="40000"/>
                    </a:schemeClr>
                  </a:glow>
                </a:effectLst>
                <a:latin typeface="Times New Roman" pitchFamily="18" charset="0"/>
                <a:cs typeface="Times New Roman" pitchFamily="18" charset="0"/>
              </a:rPr>
              <a:t>этап слушания;</a:t>
            </a:r>
          </a:p>
          <a:p>
            <a:pPr>
              <a:buFont typeface="Wingdings" pitchFamily="2" charset="2"/>
              <a:buChar char="v"/>
            </a:pPr>
            <a:r>
              <a:rPr lang="ru-RU" sz="3600" dirty="0" smtClean="0">
                <a:solidFill>
                  <a:srgbClr val="C00000"/>
                </a:solidFill>
                <a:effectLst>
                  <a:glow rad="101600">
                    <a:schemeClr val="accent6">
                      <a:satMod val="175000"/>
                      <a:alpha val="40000"/>
                    </a:schemeClr>
                  </a:glow>
                </a:effectLst>
                <a:latin typeface="Times New Roman" pitchFamily="18" charset="0"/>
                <a:cs typeface="Times New Roman" pitchFamily="18" charset="0"/>
              </a:rPr>
              <a:t>этап понимания и переживания;</a:t>
            </a:r>
          </a:p>
          <a:p>
            <a:pPr>
              <a:buFont typeface="Wingdings" pitchFamily="2" charset="2"/>
              <a:buChar char="v"/>
            </a:pPr>
            <a:r>
              <a:rPr lang="ru-RU" sz="3600" dirty="0" smtClean="0">
                <a:solidFill>
                  <a:srgbClr val="C00000"/>
                </a:solidFill>
                <a:effectLst>
                  <a:glow rad="101600">
                    <a:schemeClr val="accent6">
                      <a:satMod val="175000"/>
                      <a:alpha val="40000"/>
                    </a:schemeClr>
                  </a:glow>
                </a:effectLst>
                <a:latin typeface="Times New Roman" pitchFamily="18" charset="0"/>
                <a:cs typeface="Times New Roman" pitchFamily="18" charset="0"/>
              </a:rPr>
              <a:t>этап интерпретации и оценки;</a:t>
            </a:r>
          </a:p>
          <a:p>
            <a:endParaRPr lang="ru-RU" sz="3200" dirty="0">
              <a:solidFill>
                <a:srgbClr val="C00000"/>
              </a:solidFill>
              <a:effectLst>
                <a:glow rad="101600">
                  <a:schemeClr val="accent6">
                    <a:satMod val="175000"/>
                    <a:alpha val="40000"/>
                  </a:schemeClr>
                </a:glow>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Картинки по запросу ноты"/>
          <p:cNvPicPr>
            <a:picLocks noChangeAspect="1" noChangeArrowheads="1"/>
          </p:cNvPicPr>
          <p:nvPr/>
        </p:nvPicPr>
        <p:blipFill>
          <a:blip r:embed="rId2">
            <a:lum bright="10000"/>
          </a:blip>
          <a:srcRect/>
          <a:stretch>
            <a:fillRect/>
          </a:stretch>
        </p:blipFill>
        <p:spPr bwMode="auto">
          <a:xfrm>
            <a:off x="0" y="0"/>
            <a:ext cx="9143999" cy="6858000"/>
          </a:xfrm>
          <a:prstGeom prst="rect">
            <a:avLst/>
          </a:prstGeom>
          <a:noFill/>
        </p:spPr>
      </p:pic>
      <p:sp>
        <p:nvSpPr>
          <p:cNvPr id="20482" name="Rectangle 2"/>
          <p:cNvSpPr>
            <a:spLocks noChangeArrowheads="1"/>
          </p:cNvSpPr>
          <p:nvPr/>
        </p:nvSpPr>
        <p:spPr bwMode="auto">
          <a:xfrm>
            <a:off x="0" y="357166"/>
            <a:ext cx="91440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Развить музыкальное восприятие </a:t>
            </a:r>
            <a:r>
              <a:rPr kumimoji="0" lang="ru-RU" sz="36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p>
          <a:p>
            <a:pPr marL="0" marR="0" lvl="0" indent="180975"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36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научить слушателя сопереживать чувствам и настроениям, выраженных композитором при помощи игры звуков, специальным образом организованных. </a:t>
            </a:r>
          </a:p>
          <a:p>
            <a:pPr lvl="0" indent="180975" algn="just" fontAlgn="base">
              <a:spcBef>
                <a:spcPct val="0"/>
              </a:spcBef>
              <a:spcAft>
                <a:spcPct val="0"/>
              </a:spcAft>
              <a:buFont typeface="Wingdings" pitchFamily="2" charset="2"/>
              <a:buChar char="Ø"/>
            </a:pPr>
            <a:r>
              <a:rPr kumimoji="0" lang="ru-RU" sz="36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включить слушателя в процесс активного сотворчества и сопереживания идеям и образам, выраженным на языке невербальной коммуникации.</a:t>
            </a: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Retro-Microphone-Music-Free-Vector-Background.jpg"/>
          <p:cNvPicPr>
            <a:picLocks noChangeAspect="1"/>
          </p:cNvPicPr>
          <p:nvPr/>
        </p:nvPicPr>
        <p:blipFill>
          <a:blip r:embed="rId2">
            <a:lum bright="30000"/>
          </a:blip>
          <a:srcRect l="22023" t="23959" r="21024" b="18750"/>
          <a:stretch>
            <a:fillRect/>
          </a:stretch>
        </p:blipFill>
        <p:spPr>
          <a:xfrm>
            <a:off x="4929190" y="2928934"/>
            <a:ext cx="4071966" cy="3929066"/>
          </a:xfrm>
          <a:prstGeom prst="rect">
            <a:avLst/>
          </a:prstGeom>
          <a:effectLst>
            <a:softEdge rad="317500"/>
          </a:effectLst>
        </p:spPr>
      </p:pic>
      <p:pic>
        <p:nvPicPr>
          <p:cNvPr id="21506" name="Picture 2" descr="Картинки по запросу ноты"/>
          <p:cNvPicPr>
            <a:picLocks noChangeAspect="1" noChangeArrowheads="1"/>
          </p:cNvPicPr>
          <p:nvPr/>
        </p:nvPicPr>
        <p:blipFill>
          <a:blip r:embed="rId3">
            <a:lum bright="20000"/>
          </a:blip>
          <a:srcRect t="30692" r="40439"/>
          <a:stretch>
            <a:fillRect/>
          </a:stretch>
        </p:blipFill>
        <p:spPr bwMode="auto">
          <a:xfrm>
            <a:off x="0" y="2476808"/>
            <a:ext cx="4500562" cy="4381191"/>
          </a:xfrm>
          <a:prstGeom prst="rect">
            <a:avLst/>
          </a:prstGeom>
          <a:noFill/>
          <a:effectLst>
            <a:softEdge rad="317500"/>
          </a:effectLst>
        </p:spPr>
      </p:pic>
      <p:pic>
        <p:nvPicPr>
          <p:cNvPr id="21514" name="Picture 10" descr="Картинки по запросу ноты"/>
          <p:cNvPicPr>
            <a:picLocks noChangeAspect="1" noChangeArrowheads="1"/>
          </p:cNvPicPr>
          <p:nvPr/>
        </p:nvPicPr>
        <p:blipFill>
          <a:blip r:embed="rId4">
            <a:lum bright="20000"/>
          </a:blip>
          <a:srcRect t="11193" r="13333"/>
          <a:stretch>
            <a:fillRect/>
          </a:stretch>
        </p:blipFill>
        <p:spPr bwMode="auto">
          <a:xfrm>
            <a:off x="0" y="0"/>
            <a:ext cx="4500562" cy="2833710"/>
          </a:xfrm>
          <a:prstGeom prst="rect">
            <a:avLst/>
          </a:prstGeom>
          <a:noFill/>
          <a:effectLst>
            <a:softEdge rad="317500"/>
          </a:effectLst>
        </p:spPr>
      </p:pic>
      <p:pic>
        <p:nvPicPr>
          <p:cNvPr id="9" name="Рисунок 8" descr="noty-muzyka-tekstury.jpg"/>
          <p:cNvPicPr>
            <a:picLocks noChangeAspect="1"/>
          </p:cNvPicPr>
          <p:nvPr/>
        </p:nvPicPr>
        <p:blipFill>
          <a:blip r:embed="rId5">
            <a:lum bright="30000"/>
          </a:blip>
          <a:srcRect l="21057" r="922"/>
          <a:stretch>
            <a:fillRect/>
          </a:stretch>
        </p:blipFill>
        <p:spPr>
          <a:xfrm>
            <a:off x="4500562" y="0"/>
            <a:ext cx="4643438" cy="2928934"/>
          </a:xfrm>
          <a:prstGeom prst="rect">
            <a:avLst/>
          </a:prstGeom>
          <a:effectLst>
            <a:softEdge rad="317500"/>
          </a:effectLst>
        </p:spPr>
      </p:pic>
      <p:sp>
        <p:nvSpPr>
          <p:cNvPr id="4" name="TextBox 3"/>
          <p:cNvSpPr txBox="1"/>
          <p:nvPr/>
        </p:nvSpPr>
        <p:spPr>
          <a:xfrm>
            <a:off x="0" y="714356"/>
            <a:ext cx="9144000" cy="5262979"/>
          </a:xfrm>
          <a:prstGeom prst="rect">
            <a:avLst/>
          </a:prstGeom>
          <a:noFill/>
        </p:spPr>
        <p:txBody>
          <a:bodyPr wrap="square" rtlCol="0">
            <a:spAutoFit/>
          </a:bodyPr>
          <a:lstStyle/>
          <a:p>
            <a:pPr algn="ctr"/>
            <a:r>
              <a:rPr lang="ru-RU" sz="4800" b="1" dirty="0" smtClean="0">
                <a:solidFill>
                  <a:srgbClr val="002060"/>
                </a:solidFill>
                <a:effectLst>
                  <a:glow rad="63500">
                    <a:schemeClr val="accent3">
                      <a:satMod val="175000"/>
                      <a:alpha val="40000"/>
                    </a:schemeClr>
                  </a:glow>
                </a:effectLst>
                <a:latin typeface="Times New Roman" pitchFamily="18" charset="0"/>
                <a:cs typeface="Times New Roman" pitchFamily="18" charset="0"/>
              </a:rPr>
              <a:t>Музыкальное восприятие осуществляется не только через слушание, но и через музыкальное исполнительство – пение, музыкально-ритмические движения, игру на музыкальных инструментах.</a:t>
            </a:r>
            <a:endParaRPr lang="ru-RU" sz="4800" b="1" dirty="0">
              <a:solidFill>
                <a:srgbClr val="002060"/>
              </a:solidFill>
              <a:effectLst>
                <a:glow rad="63500">
                  <a:schemeClr val="accent3">
                    <a:satMod val="175000"/>
                    <a:alpha val="40000"/>
                  </a:schemeClr>
                </a:glow>
              </a:effectLst>
              <a:latin typeface="Times New Roman" pitchFamily="18" charset="0"/>
              <a:cs typeface="Times New Roman" pitchFamily="18" charset="0"/>
            </a:endParaRPr>
          </a:p>
        </p:txBody>
      </p:sp>
      <p:sp>
        <p:nvSpPr>
          <p:cNvPr id="21512" name="AutoShape 8" descr="Картинки по запросу нот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Картинки по запросу ноты"/>
          <p:cNvPicPr>
            <a:picLocks noChangeAspect="1" noChangeArrowheads="1"/>
          </p:cNvPicPr>
          <p:nvPr/>
        </p:nvPicPr>
        <p:blipFill>
          <a:blip r:embed="rId2">
            <a:lum bright="30000" contrast="-70000"/>
          </a:blip>
          <a:srcRect t="16499" b="6509"/>
          <a:stretch>
            <a:fillRect/>
          </a:stretch>
        </p:blipFill>
        <p:spPr bwMode="auto">
          <a:xfrm>
            <a:off x="0" y="0"/>
            <a:ext cx="9144000" cy="6858000"/>
          </a:xfrm>
          <a:prstGeom prst="rect">
            <a:avLst/>
          </a:prstGeom>
          <a:noFill/>
          <a:effectLst>
            <a:glow rad="101600">
              <a:schemeClr val="bg2">
                <a:lumMod val="25000"/>
                <a:alpha val="60000"/>
              </a:schemeClr>
            </a:glow>
            <a:softEdge rad="127000"/>
          </a:effectLst>
        </p:spPr>
      </p:pic>
      <p:sp>
        <p:nvSpPr>
          <p:cNvPr id="5" name="TextBox 4"/>
          <p:cNvSpPr txBox="1"/>
          <p:nvPr/>
        </p:nvSpPr>
        <p:spPr>
          <a:xfrm>
            <a:off x="0" y="0"/>
            <a:ext cx="9144000" cy="6555641"/>
          </a:xfrm>
          <a:prstGeom prst="rect">
            <a:avLst/>
          </a:prstGeom>
          <a:noFill/>
        </p:spPr>
        <p:txBody>
          <a:bodyPr wrap="square" rtlCol="0">
            <a:spAutoFit/>
          </a:bodyPr>
          <a:lstStyle/>
          <a:p>
            <a:pPr algn="ctr"/>
            <a:r>
              <a:rPr lang="ru-RU" sz="3200" b="1" dirty="0" smtClean="0">
                <a:solidFill>
                  <a:srgbClr val="C00000"/>
                </a:solidFill>
                <a:effectLst>
                  <a:glow rad="101600">
                    <a:schemeClr val="accent6">
                      <a:satMod val="175000"/>
                      <a:alpha val="40000"/>
                    </a:schemeClr>
                  </a:glow>
                </a:effectLst>
                <a:latin typeface="Times New Roman" pitchFamily="18" charset="0"/>
                <a:cs typeface="Times New Roman" pitchFamily="18" charset="0"/>
              </a:rPr>
              <a:t>Методы развития музыкального восприятия: </a:t>
            </a:r>
          </a:p>
          <a:p>
            <a:pPr algn="ctr"/>
            <a:endParaRPr lang="ru-RU" sz="2800" b="1" dirty="0" smtClean="0">
              <a:solidFill>
                <a:srgbClr val="C00000"/>
              </a:solidFill>
              <a:effectLst>
                <a:glow rad="101600">
                  <a:schemeClr val="accent6">
                    <a:satMod val="175000"/>
                    <a:alpha val="40000"/>
                  </a:schemeClr>
                </a:glow>
              </a:effectLst>
              <a:latin typeface="Times New Roman" pitchFamily="18" charset="0"/>
              <a:cs typeface="Times New Roman" pitchFamily="18" charset="0"/>
            </a:endParaRPr>
          </a:p>
          <a:p>
            <a:pPr>
              <a:buFont typeface="Wingdings" pitchFamily="2" charset="2"/>
              <a:buChar char="v"/>
            </a:pPr>
            <a:r>
              <a:rPr lang="ru-RU" sz="2800" dirty="0" smtClean="0">
                <a:solidFill>
                  <a:srgbClr val="C00000"/>
                </a:solidFill>
                <a:effectLst>
                  <a:glow rad="101600">
                    <a:schemeClr val="accent6">
                      <a:satMod val="175000"/>
                      <a:alpha val="40000"/>
                    </a:schemeClr>
                  </a:glow>
                </a:effectLst>
                <a:latin typeface="Times New Roman" pitchFamily="18" charset="0"/>
                <a:cs typeface="Times New Roman" pitchFamily="18" charset="0"/>
              </a:rPr>
              <a:t>Словесный метод (беседа, поощрения, напоминания); </a:t>
            </a:r>
          </a:p>
          <a:p>
            <a:pPr>
              <a:buFont typeface="Wingdings" pitchFamily="2" charset="2"/>
              <a:buChar char="v"/>
            </a:pPr>
            <a:r>
              <a:rPr lang="ru-RU" sz="2800" dirty="0" smtClean="0">
                <a:solidFill>
                  <a:srgbClr val="C00000"/>
                </a:solidFill>
                <a:effectLst>
                  <a:glow rad="101600">
                    <a:schemeClr val="accent6">
                      <a:satMod val="175000"/>
                      <a:alpha val="40000"/>
                    </a:schemeClr>
                  </a:glow>
                </a:effectLst>
                <a:latin typeface="Times New Roman" pitchFamily="18" charset="0"/>
                <a:cs typeface="Times New Roman" pitchFamily="18" charset="0"/>
              </a:rPr>
              <a:t>Метод создания композиций (иллюстрирование музыки музыкальными инструментами, движениями); </a:t>
            </a:r>
          </a:p>
          <a:p>
            <a:pPr>
              <a:buFont typeface="Wingdings" pitchFamily="2" charset="2"/>
              <a:buChar char="v"/>
            </a:pPr>
            <a:r>
              <a:rPr lang="ru-RU" sz="2800" dirty="0" smtClean="0">
                <a:solidFill>
                  <a:srgbClr val="C00000"/>
                </a:solidFill>
                <a:effectLst>
                  <a:glow rad="101600">
                    <a:schemeClr val="accent6">
                      <a:satMod val="175000"/>
                      <a:alpha val="40000"/>
                    </a:schemeClr>
                  </a:glow>
                </a:effectLst>
                <a:latin typeface="Times New Roman" pitchFamily="18" charset="0"/>
                <a:cs typeface="Times New Roman" pitchFamily="18" charset="0"/>
              </a:rPr>
              <a:t>Метод создания художественного контекста (синтез с другими видами искусствами); </a:t>
            </a:r>
          </a:p>
          <a:p>
            <a:pPr>
              <a:buFont typeface="Wingdings" pitchFamily="2" charset="2"/>
              <a:buChar char="v"/>
            </a:pPr>
            <a:r>
              <a:rPr lang="ru-RU" sz="2800" dirty="0" smtClean="0">
                <a:solidFill>
                  <a:srgbClr val="C00000"/>
                </a:solidFill>
                <a:effectLst>
                  <a:glow rad="101600">
                    <a:schemeClr val="accent6">
                      <a:satMod val="175000"/>
                      <a:alpha val="40000"/>
                    </a:schemeClr>
                  </a:glow>
                </a:effectLst>
                <a:latin typeface="Times New Roman" pitchFamily="18" charset="0"/>
                <a:cs typeface="Times New Roman" pitchFamily="18" charset="0"/>
              </a:rPr>
              <a:t>Наглядный метод: наглядно-слуховой (выразительное исполнение музыкального произведения), наглядно-зрительный (показ портрета композитора, картины); </a:t>
            </a:r>
          </a:p>
          <a:p>
            <a:pPr>
              <a:buFont typeface="Wingdings" pitchFamily="2" charset="2"/>
              <a:buChar char="v"/>
            </a:pPr>
            <a:r>
              <a:rPr lang="ru-RU" sz="2800" dirty="0" smtClean="0">
                <a:solidFill>
                  <a:srgbClr val="C00000"/>
                </a:solidFill>
                <a:effectLst>
                  <a:glow rad="101600">
                    <a:schemeClr val="accent6">
                      <a:satMod val="175000"/>
                      <a:alpha val="40000"/>
                    </a:schemeClr>
                  </a:glow>
                </a:effectLst>
                <a:latin typeface="Times New Roman" pitchFamily="18" charset="0"/>
                <a:cs typeface="Times New Roman" pitchFamily="18" charset="0"/>
              </a:rPr>
              <a:t>Практический метод (передача музыки в движениях, вокализация музыки, дидактические игры, оркестровка, инсценировка); </a:t>
            </a:r>
          </a:p>
          <a:p>
            <a:pPr>
              <a:buFont typeface="Wingdings" pitchFamily="2" charset="2"/>
              <a:buChar char="v"/>
            </a:pPr>
            <a:r>
              <a:rPr lang="ru-RU" sz="2800" dirty="0" smtClean="0">
                <a:solidFill>
                  <a:srgbClr val="C00000"/>
                </a:solidFill>
                <a:effectLst>
                  <a:glow rad="101600">
                    <a:schemeClr val="accent6">
                      <a:satMod val="175000"/>
                      <a:alpha val="40000"/>
                    </a:schemeClr>
                  </a:glow>
                </a:effectLst>
                <a:latin typeface="Times New Roman" pitchFamily="18" charset="0"/>
                <a:cs typeface="Times New Roman" pitchFamily="18" charset="0"/>
              </a:rPr>
              <a:t>Метод </a:t>
            </a:r>
            <a:r>
              <a:rPr lang="ru-RU" sz="2800" dirty="0" err="1" smtClean="0">
                <a:solidFill>
                  <a:srgbClr val="C00000"/>
                </a:solidFill>
                <a:effectLst>
                  <a:glow rad="101600">
                    <a:schemeClr val="accent6">
                      <a:satMod val="175000"/>
                      <a:alpha val="40000"/>
                    </a:schemeClr>
                  </a:glow>
                </a:effectLst>
                <a:latin typeface="Times New Roman" pitchFamily="18" charset="0"/>
                <a:cs typeface="Times New Roman" pitchFamily="18" charset="0"/>
              </a:rPr>
              <a:t>переинтонирования</a:t>
            </a:r>
            <a:r>
              <a:rPr lang="ru-RU" sz="2800" dirty="0" smtClean="0">
                <a:solidFill>
                  <a:srgbClr val="C00000"/>
                </a:solidFill>
                <a:effectLst>
                  <a:glow rad="101600">
                    <a:schemeClr val="accent6">
                      <a:satMod val="175000"/>
                      <a:alpha val="40000"/>
                    </a:schemeClr>
                  </a:glow>
                </a:effectLst>
                <a:latin typeface="Times New Roman" pitchFamily="18" charset="0"/>
                <a:cs typeface="Times New Roman" pitchFamily="18" charset="0"/>
              </a:rPr>
              <a:t> (сравнение, контрастное сопоставление различных произведений).</a:t>
            </a:r>
            <a:endParaRPr lang="ru-RU" sz="2800" dirty="0">
              <a:solidFill>
                <a:srgbClr val="C00000"/>
              </a:solidFill>
              <a:effectLst>
                <a:glow rad="101600">
                  <a:schemeClr val="accent6">
                    <a:satMod val="175000"/>
                    <a:alpha val="40000"/>
                  </a:schemeClr>
                </a:glow>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TotalTime>
  <Words>314</Words>
  <PresentationFormat>Экран (4:3)</PresentationFormat>
  <Paragraphs>37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52</cp:revision>
  <dcterms:modified xsi:type="dcterms:W3CDTF">2016-10-18T04:41:13Z</dcterms:modified>
</cp:coreProperties>
</file>