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7" r:id="rId2"/>
    <p:sldId id="268" r:id="rId3"/>
    <p:sldId id="273" r:id="rId4"/>
    <p:sldId id="276" r:id="rId5"/>
    <p:sldId id="258" r:id="rId6"/>
    <p:sldId id="260" r:id="rId7"/>
    <p:sldId id="274" r:id="rId8"/>
    <p:sldId id="262" r:id="rId9"/>
    <p:sldId id="267" r:id="rId10"/>
    <p:sldId id="265" r:id="rId11"/>
    <p:sldId id="264" r:id="rId12"/>
    <p:sldId id="266" r:id="rId13"/>
    <p:sldId id="263" r:id="rId14"/>
    <p:sldId id="269" r:id="rId15"/>
    <p:sldId id="259" r:id="rId16"/>
    <p:sldId id="277" r:id="rId17"/>
    <p:sldId id="261" r:id="rId18"/>
    <p:sldId id="278" r:id="rId19"/>
    <p:sldId id="279" r:id="rId20"/>
    <p:sldId id="270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670" autoAdjust="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9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3C45583-1688-48AD-AC9D-6877739896EE}" type="datetimeFigureOut">
              <a:rPr lang="ru-RU" smtClean="0"/>
              <a:pPr/>
              <a:t>08.12.2013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68A93D1-F451-4B4D-B843-EA5B7B87D9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664" y="5307793"/>
            <a:ext cx="6264696" cy="6404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  <a:latin typeface="Monotype Corsiva" pitchFamily="66" charset="0"/>
              </a:rPr>
              <a:t>БЕКИР ЧОБАН-ЗАДЕ</a:t>
            </a:r>
            <a:endParaRPr lang="ru-RU" sz="48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6" name="Picture 3" descr="C:\Users\ИЗЗЕТ\Pictures\учеба и работа, т.е. кр. тат\94564dd451cf42c39fd9e7ebf43fff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8640"/>
            <a:ext cx="3074392" cy="511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99592" y="5891387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(15.05. 1893 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-  13.10.1937)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010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ЗЗЕТ\Pictures\учеба и работа, т.е. кр. тат\news-QoRpDi2GS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835696" y="476672"/>
            <a:ext cx="5842488" cy="440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5079667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Къарасувбазар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шеэринде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  </a:t>
            </a:r>
          </a:p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Б.Чобан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 – </a:t>
            </a:r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заденинъ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эйкели</a:t>
            </a:r>
            <a:endParaRPr lang="ru-RU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49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6672"/>
            <a:ext cx="4661140" cy="441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3568" y="5102857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Monotype Corsiva" pitchFamily="66" charset="0"/>
              </a:rPr>
              <a:t>«</a:t>
            </a:r>
            <a:r>
              <a:rPr lang="ru-RU" sz="2800" b="1" dirty="0" err="1">
                <a:solidFill>
                  <a:srgbClr val="FFFF00"/>
                </a:solidFill>
                <a:latin typeface="Monotype Corsiva" pitchFamily="66" charset="0"/>
              </a:rPr>
              <a:t>Бекир</a:t>
            </a:r>
            <a:r>
              <a:rPr lang="ru-RU" sz="2800" b="1" dirty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Чобан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-заде» 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Зарема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Трасинованынъ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ресими</a:t>
            </a:r>
            <a:endParaRPr lang="ru-RU" sz="28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58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ЗЗЕТ\Pictures\учеба и работа, т.е. кр. тат\бекир чобан зад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42918"/>
            <a:ext cx="712879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5550805"/>
            <a:ext cx="7171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  «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Бекир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Чобан-заде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» 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Рустем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latin typeface="Monotype Corsiva" pitchFamily="66" charset="0"/>
              </a:rPr>
              <a:t>Э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миновнынъ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ресими</a:t>
            </a:r>
            <a:endParaRPr lang="ru-RU" sz="28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4" name="Picture 2" descr="C:\Users\ИЗЗЕТ\Pictures\учеба и работа, т.е. кр. тат\бекир чобан зад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642918"/>
            <a:ext cx="712879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802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7992888" cy="720080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Тувгъан</a:t>
            </a:r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тиль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1720" y="836712"/>
            <a:ext cx="4464496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Мен сени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Къырымда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Къазанда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таптым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Юрегим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къайнагъан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ташкъанда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таптым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…</a:t>
            </a:r>
          </a:p>
          <a:p>
            <a:pPr marL="0" indent="0" algn="ctr">
              <a:buNone/>
            </a:pP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Ят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ильде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мугъайып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аджынып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юрьгенде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Умютим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хаялым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шай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тюшип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юргенде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Бойнъуна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сарылдым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дердимни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айтып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Юрт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деген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сезюнънен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озюме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къайтып</a:t>
            </a:r>
            <a:endParaRPr lang="ru-RU" sz="26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Йырларынъ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олмаса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маненъ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олмаса</a:t>
            </a:r>
            <a:endParaRPr lang="ru-RU" sz="26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«Юрт»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деген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сезюнънен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юрек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толмаса</a:t>
            </a:r>
            <a:endParaRPr lang="ru-RU" sz="26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Ах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насыл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.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юрермен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гъурбет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якъларда</a:t>
            </a:r>
            <a:endParaRPr lang="ru-RU" sz="26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Танышсыз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–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билишсиз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ят</a:t>
            </a:r>
            <a:r>
              <a:rPr lang="ru-RU" sz="26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сокъакъларда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?...</a:t>
            </a:r>
          </a:p>
          <a:p>
            <a:pPr marL="0" indent="0">
              <a:buNone/>
            </a:pPr>
            <a:endParaRPr lang="ru-RU" sz="26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Истеймен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озюмни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эр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ерде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корьмек</a:t>
            </a:r>
            <a:endParaRPr lang="ru-RU" sz="26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Эр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ерде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инджинъден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дестанлар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26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орьмек</a:t>
            </a:r>
            <a:r>
              <a:rPr lang="ru-RU" sz="2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…</a:t>
            </a:r>
          </a:p>
          <a:p>
            <a:endParaRPr lang="ru-RU" sz="26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ИЗЗЕТ\Pictures\учеба и работа, т.е. кр. тат\elifbe_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32656"/>
            <a:ext cx="1872208" cy="284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2934" y="2276872"/>
            <a:ext cx="169545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5822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7"/>
          <p:cNvSpPr>
            <a:spLocks noGrp="1"/>
          </p:cNvSpPr>
          <p:nvPr>
            <p:ph idx="1"/>
          </p:nvPr>
        </p:nvSpPr>
        <p:spPr>
          <a:xfrm>
            <a:off x="2339752" y="620688"/>
            <a:ext cx="5184576" cy="590465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Къушларгъа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къайрыгъа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уйретсем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сени,</a:t>
            </a:r>
          </a:p>
          <a:p>
            <a:pPr marL="0" indent="0">
              <a:buNone/>
            </a:pP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Сен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болсанъ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оксюзнинъ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гонълюден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сюйгени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…</a:t>
            </a:r>
          </a:p>
          <a:p>
            <a:pPr marL="0" indent="0">
              <a:buNone/>
            </a:pP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Джамиге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михрабкъа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сарайгъа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кирсенъ</a:t>
            </a:r>
            <a:endParaRPr lang="ru-RU" sz="49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Денъизлер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челлеринъ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четине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ирсенъ</a:t>
            </a:r>
            <a:endParaRPr lang="ru-RU" sz="49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Къабримде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мелеклер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соргъу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сораса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Азраиль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тилимни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бинъ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кере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тораса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«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Озь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тувгъан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тилимде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айт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манъа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!»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дермен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Озь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тувгъа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тилимде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йырлап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олермен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…</a:t>
            </a:r>
          </a:p>
          <a:p>
            <a:pPr marL="0" indent="0">
              <a:buNone/>
            </a:pP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  <a:r>
              <a:rPr lang="ru-RU" sz="49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Гонълюмни</a:t>
            </a:r>
            <a:r>
              <a:rPr lang="ru-RU" sz="49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къайгъылар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кемирип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тургъанда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Халкъымнынъ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тынышсыз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йылдызы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ургъанда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 </a:t>
            </a: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Тувгъан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тиль –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башкъасы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акълыма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кельмей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</a:t>
            </a:r>
          </a:p>
          <a:p>
            <a:pPr marL="0" indent="0">
              <a:buNone/>
            </a:pP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Бир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буюк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сырымсынъ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душманлар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9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бильмей</a:t>
            </a:r>
            <a:r>
              <a:rPr lang="ru-RU" sz="49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</a:t>
            </a:r>
          </a:p>
          <a:p>
            <a:pPr marL="0" indent="0">
              <a:buNone/>
            </a:pPr>
            <a:endParaRPr lang="ru-RU" sz="49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42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692696"/>
            <a:ext cx="6336704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err="1">
                <a:solidFill>
                  <a:srgbClr val="C00000"/>
                </a:solidFill>
                <a:latin typeface="Monotype Corsiva" pitchFamily="66" charset="0"/>
              </a:rPr>
              <a:t>Лугъат</a:t>
            </a:r>
            <a:r>
              <a:rPr lang="ru-RU" sz="5400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5400" dirty="0" err="1">
                <a:solidFill>
                  <a:srgbClr val="C00000"/>
                </a:solidFill>
                <a:latin typeface="Monotype Corsiva" pitchFamily="66" charset="0"/>
              </a:rPr>
              <a:t>иши</a:t>
            </a:r>
            <a:endParaRPr lang="ru-RU" sz="5400" dirty="0">
              <a:solidFill>
                <a:srgbClr val="C00000"/>
              </a:solidFill>
              <a:latin typeface="Monotype Corsiva" pitchFamily="66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ят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– чужой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иль–  страна, (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мемлекет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дияр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)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мугъаймакъ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– впадать в уныние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умют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– надежда(хаял)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хаял–  воображение, (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руя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)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</a:rPr>
              <a:t>г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ъурбет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– чужбина, (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эджнебий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ябанджы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)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къабир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-  могила, (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мезар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)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мелек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– ангел, </a:t>
            </a:r>
          </a:p>
          <a:p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ыр – тайна, секрет</a:t>
            </a:r>
          </a:p>
          <a:p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</a:rPr>
              <a:t>д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ушман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– враг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38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9286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АТАЛАР СЕЗЛЕРИ</a:t>
            </a:r>
            <a:endParaRPr lang="ru-RU" b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786874" cy="4525963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q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Тиль –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акъыл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теразеси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Font typeface="Wingdings" pitchFamily="2" charset="2"/>
              <a:buChar char="q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Инсан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олер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айткъан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сёзю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къалыр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Font typeface="Wingdings" pitchFamily="2" charset="2"/>
              <a:buChar char="q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кульдюрген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 тиль – 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куйдюрген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де.</a:t>
            </a:r>
          </a:p>
          <a:p>
            <a:pPr algn="ctr">
              <a:buFont typeface="Wingdings" pitchFamily="2" charset="2"/>
              <a:buChar char="q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Догъру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сёз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ольмез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76872"/>
            <a:ext cx="8244408" cy="33123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Monotype Corsiva" pitchFamily="66" charset="0"/>
              </a:rPr>
              <a:t>              </a:t>
            </a:r>
            <a:endParaRPr lang="ru-RU" sz="4400" dirty="0" smtClean="0">
              <a:latin typeface="Monotype Corsiva" pitchFamily="66" charset="0"/>
            </a:endParaRPr>
          </a:p>
          <a:p>
            <a:endParaRPr lang="ru-RU" sz="2400" dirty="0" smtClean="0"/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</a:t>
            </a:r>
            <a:endParaRPr lang="ru-RU" sz="2400" dirty="0"/>
          </a:p>
        </p:txBody>
      </p:sp>
      <p:pic>
        <p:nvPicPr>
          <p:cNvPr id="3074" name="Picture 2" descr="http://gerser.ru/wp-content/uploads/questionmar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488" y="3857628"/>
            <a:ext cx="3571900" cy="244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85852" y="357167"/>
            <a:ext cx="668080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>ПЕКИТЮВ:</a:t>
            </a:r>
          </a:p>
          <a:p>
            <a:pPr algn="ctr"/>
            <a:endParaRPr lang="ru-RU" sz="44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Тест </a:t>
            </a:r>
            <a:r>
              <a:rPr lang="ru-RU" sz="4400" b="1" dirty="0" err="1" smtClean="0">
                <a:solidFill>
                  <a:srgbClr val="FFFF00"/>
                </a:solidFill>
                <a:latin typeface="Monotype Corsiva" pitchFamily="66" charset="0"/>
              </a:rPr>
              <a:t>вазифелери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997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1.Окъуп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язмакъны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Б.Чобан-задеге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огретти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А)</a:t>
            </a:r>
            <a:r>
              <a:rPr lang="ru-RU" b="1" dirty="0" err="1" smtClean="0">
                <a:solidFill>
                  <a:srgbClr val="002060"/>
                </a:solidFill>
              </a:rPr>
              <a:t>анасы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Б)</a:t>
            </a:r>
            <a:r>
              <a:rPr lang="ru-RU" b="1" dirty="0" err="1" smtClean="0">
                <a:solidFill>
                  <a:srgbClr val="002060"/>
                </a:solidFill>
              </a:rPr>
              <a:t>озю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В)</a:t>
            </a:r>
            <a:r>
              <a:rPr lang="ru-RU" b="1" dirty="0" err="1" smtClean="0">
                <a:solidFill>
                  <a:srgbClr val="002060"/>
                </a:solidFill>
              </a:rPr>
              <a:t>оджасы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Б.Чобан-заде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окъувыны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насыл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мемлекетте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девам 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этти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</a:t>
            </a:r>
            <a:r>
              <a:rPr lang="ru-RU" b="1" dirty="0" err="1" smtClean="0">
                <a:solidFill>
                  <a:srgbClr val="002060"/>
                </a:solidFill>
              </a:rPr>
              <a:t>Русиеде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Б)</a:t>
            </a:r>
            <a:r>
              <a:rPr lang="ru-RU" b="1" dirty="0" err="1" smtClean="0">
                <a:solidFill>
                  <a:srgbClr val="002060"/>
                </a:solidFill>
              </a:rPr>
              <a:t>Алманияда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В) </a:t>
            </a:r>
            <a:r>
              <a:rPr lang="ru-RU" b="1" dirty="0" err="1" smtClean="0">
                <a:solidFill>
                  <a:srgbClr val="002060"/>
                </a:solidFill>
              </a:rPr>
              <a:t>Тюркиеде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Б.Чобан-заде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насыл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университетинде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профессор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оларакъ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чалышты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А)Баку </a:t>
            </a:r>
            <a:r>
              <a:rPr lang="ru-RU" b="1" dirty="0" err="1" smtClean="0">
                <a:solidFill>
                  <a:srgbClr val="002060"/>
                </a:solidFill>
              </a:rPr>
              <a:t>университетинде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Б) </a:t>
            </a:r>
            <a:r>
              <a:rPr lang="ru-RU" b="1" dirty="0" err="1" smtClean="0">
                <a:solidFill>
                  <a:srgbClr val="002060"/>
                </a:solidFill>
              </a:rPr>
              <a:t>Акъмесджит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университетинде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В)Англия </a:t>
            </a:r>
            <a:r>
              <a:rPr lang="ru-RU" b="1" dirty="0" err="1" smtClean="0">
                <a:solidFill>
                  <a:srgbClr val="002060"/>
                </a:solidFill>
              </a:rPr>
              <a:t>университетинде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r>
              <a:rPr lang="ru-RU" sz="3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4. Б. </a:t>
            </a:r>
            <a:r>
              <a:rPr lang="ru-RU" sz="35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Чобан-заде</a:t>
            </a:r>
            <a:r>
              <a:rPr lang="ru-RU" sz="3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насыл</a:t>
            </a:r>
            <a:r>
              <a:rPr lang="ru-RU" sz="3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серлевалы</a:t>
            </a:r>
            <a:r>
              <a:rPr lang="ru-RU" sz="3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3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5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шиирлер</a:t>
            </a:r>
            <a:r>
              <a:rPr lang="ru-RU" sz="3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язды</a:t>
            </a:r>
            <a:r>
              <a:rPr lang="ru-RU" sz="35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«</a:t>
            </a:r>
            <a:r>
              <a:rPr lang="ru-RU" b="1" dirty="0" err="1" smtClean="0">
                <a:solidFill>
                  <a:srgbClr val="002060"/>
                </a:solidFill>
              </a:rPr>
              <a:t>Тувгъан</a:t>
            </a:r>
            <a:r>
              <a:rPr lang="ru-RU" b="1" dirty="0" smtClean="0">
                <a:solidFill>
                  <a:srgbClr val="002060"/>
                </a:solidFill>
              </a:rPr>
              <a:t> тиль»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Б) «</a:t>
            </a:r>
            <a:r>
              <a:rPr lang="ru-RU" b="1" dirty="0" err="1" smtClean="0">
                <a:solidFill>
                  <a:srgbClr val="002060"/>
                </a:solidFill>
              </a:rPr>
              <a:t>Дюньяда</a:t>
            </a:r>
            <a:r>
              <a:rPr lang="ru-RU" b="1" dirty="0" smtClean="0">
                <a:solidFill>
                  <a:srgbClr val="002060"/>
                </a:solidFill>
              </a:rPr>
              <a:t> не вар?»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В) «Яз </a:t>
            </a:r>
            <a:r>
              <a:rPr lang="ru-RU" b="1" dirty="0" err="1" smtClean="0">
                <a:solidFill>
                  <a:srgbClr val="002060"/>
                </a:solidFill>
              </a:rPr>
              <a:t>акъшамы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эв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алдында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Г) «</a:t>
            </a:r>
            <a:r>
              <a:rPr lang="ru-RU" b="1" dirty="0" err="1" smtClean="0">
                <a:solidFill>
                  <a:srgbClr val="002060"/>
                </a:solidFill>
              </a:rPr>
              <a:t>Догъдым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бир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эвде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Д) «</a:t>
            </a:r>
            <a:r>
              <a:rPr lang="ru-RU" b="1" dirty="0" err="1" smtClean="0">
                <a:solidFill>
                  <a:srgbClr val="002060"/>
                </a:solidFill>
              </a:rPr>
              <a:t>Сонъки</a:t>
            </a:r>
            <a:r>
              <a:rPr lang="ru-RU" b="1" dirty="0" smtClean="0">
                <a:solidFill>
                  <a:srgbClr val="002060"/>
                </a:solidFill>
              </a:rPr>
              <a:t> ёл»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-362735"/>
            <a:ext cx="5112568" cy="725470"/>
          </a:xfrm>
        </p:spPr>
        <p:txBody>
          <a:bodyPr>
            <a:normAutofit/>
          </a:bodyPr>
          <a:lstStyle/>
          <a:p>
            <a:pPr algn="ctr"/>
            <a:endParaRPr lang="ru-RU" sz="40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500042"/>
            <a:ext cx="8501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>
                <a:solidFill>
                  <a:srgbClr val="C00000"/>
                </a:solidFill>
                <a:latin typeface="Monotype Corsiva" pitchFamily="66" charset="0"/>
              </a:rPr>
              <a:t>Мевзу</a:t>
            </a:r>
            <a:r>
              <a:rPr lang="ru-RU" sz="4800" b="1" dirty="0">
                <a:solidFill>
                  <a:srgbClr val="C00000"/>
                </a:solidFill>
                <a:latin typeface="Monotype Corsiva" pitchFamily="66" charset="0"/>
              </a:rPr>
              <a:t>:</a:t>
            </a:r>
            <a:r>
              <a:rPr lang="ru-RU" sz="4800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endParaRPr lang="ru-RU" sz="4800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«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Бекир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Чобан-заденинъ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аят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ёлу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ве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яратыджылыгъы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. 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«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Тувгъан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тиль» 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шиири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»</a:t>
            </a:r>
          </a:p>
          <a:p>
            <a:pPr algn="ctr"/>
            <a:endParaRPr lang="ru-RU" sz="3200" b="1" dirty="0">
              <a:solidFill>
                <a:srgbClr val="FFFF00"/>
              </a:solidFill>
              <a:latin typeface="Monotype Corsiva" pitchFamily="66" charset="0"/>
            </a:endParaRPr>
          </a:p>
          <a:p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 </a:t>
            </a:r>
            <a:r>
              <a:rPr lang="ru-RU" sz="3600" b="1" dirty="0" err="1" smtClean="0">
                <a:solidFill>
                  <a:srgbClr val="C00000"/>
                </a:solidFill>
                <a:latin typeface="Monotype Corsiva" pitchFamily="66" charset="0"/>
              </a:rPr>
              <a:t>Макъсат</a:t>
            </a: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: </a:t>
            </a:r>
            <a:endParaRPr lang="ru-RU" sz="3600" b="1" dirty="0">
              <a:solidFill>
                <a:srgbClr val="C00000"/>
              </a:solidFill>
              <a:latin typeface="Monotype Corsiva" pitchFamily="66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Талебелерни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Бекир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Чобан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–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заденинъ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омюр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ёлу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ве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яратыджылыгъынен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таныштырмакъ</a:t>
            </a:r>
            <a:endParaRPr lang="ru-RU" sz="24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Буюк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алим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ве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шаирнинъ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шахсиети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эсасында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талебелернинъ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табиатыны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шекиллендирюв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Балаларнынъ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окъувгъа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илимге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мерагъыны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  <a:latin typeface="Monotype Corsiva" pitchFamily="66" charset="0"/>
              </a:rPr>
              <a:t>юксельтюв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Юреклеринде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буюк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эстетик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ве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ватанперверлик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дуйгъуларны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Monotype Corsiva" pitchFamily="66" charset="0"/>
              </a:rPr>
              <a:t>догъурмакъ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51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3071810"/>
            <a:ext cx="7563722" cy="252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  <a:ea typeface="Times New Roman"/>
                <a:cs typeface="Times New Roman"/>
              </a:rPr>
              <a:t>*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Суаллерге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джевап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бермек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  <a:ea typeface="Times New Roman"/>
              <a:cs typeface="Times New Roman"/>
            </a:endParaRPr>
          </a:p>
          <a:p>
            <a:pPr marL="457200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  <a:ea typeface="Times New Roman"/>
                <a:cs typeface="Times New Roman"/>
              </a:rPr>
              <a:t>**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Янъы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лугъат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сезлеринен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 3-4 </a:t>
            </a:r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джумле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тизмек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. </a:t>
            </a:r>
          </a:p>
          <a:p>
            <a:pPr marL="457200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  <a:ea typeface="Times New Roman"/>
                <a:cs typeface="Times New Roman"/>
              </a:rPr>
              <a:t>***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«</a:t>
            </a:r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Тувгъан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 тиль»  </a:t>
            </a:r>
            <a:r>
              <a:rPr lang="ru-RU" sz="2800" b="1" dirty="0" err="1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шиирни</a:t>
            </a:r>
            <a:r>
              <a:rPr lang="ru-RU" sz="2800" b="1" dirty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эзберлемек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  <a:ea typeface="Times New Roman"/>
              <a:cs typeface="Times New Roman"/>
            </a:endParaRPr>
          </a:p>
          <a:p>
            <a:pPr marL="457200">
              <a:lnSpc>
                <a:spcPct val="115000"/>
              </a:lnSpc>
            </a:pPr>
            <a:r>
              <a:rPr lang="ru-RU" sz="2800" dirty="0">
                <a:solidFill>
                  <a:srgbClr val="002060"/>
                </a:solidFill>
                <a:latin typeface="Monotype Corsiva" pitchFamily="66" charset="0"/>
                <a:ea typeface="Times New Roman"/>
                <a:cs typeface="Times New Roman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928670"/>
            <a:ext cx="4445595" cy="1016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>
              <a:lnSpc>
                <a:spcPct val="115000"/>
              </a:lnSpc>
            </a:pPr>
            <a:r>
              <a:rPr lang="ru-RU" sz="4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  <a:ea typeface="Times New Roman"/>
                <a:cs typeface="Times New Roman"/>
              </a:rPr>
              <a:t>    </a:t>
            </a:r>
            <a:r>
              <a:rPr lang="ru-RU" sz="5400" b="1" dirty="0" err="1" smtClean="0">
                <a:solidFill>
                  <a:srgbClr val="C00000"/>
                </a:solidFill>
                <a:latin typeface="Monotype Corsiva" pitchFamily="66" charset="0"/>
                <a:ea typeface="Times New Roman"/>
                <a:cs typeface="Times New Roman"/>
              </a:rPr>
              <a:t>Эвге</a:t>
            </a:r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  <a:ea typeface="Times New Roman"/>
                <a:cs typeface="Times New Roman"/>
              </a:rPr>
              <a:t> </a:t>
            </a:r>
            <a:r>
              <a:rPr lang="ru-RU" sz="5400" b="1" dirty="0" err="1">
                <a:solidFill>
                  <a:srgbClr val="C00000"/>
                </a:solidFill>
                <a:latin typeface="Monotype Corsiva" pitchFamily="66" charset="0"/>
                <a:ea typeface="Times New Roman"/>
                <a:cs typeface="Times New Roman"/>
              </a:rPr>
              <a:t>вазифе</a:t>
            </a:r>
            <a:r>
              <a:rPr lang="ru-RU" sz="5400" b="1" dirty="0">
                <a:solidFill>
                  <a:srgbClr val="C00000"/>
                </a:solidFill>
                <a:latin typeface="Monotype Corsiva" pitchFamily="66" charset="0"/>
                <a:ea typeface="Times New Roman"/>
                <a:cs typeface="Times New Roman"/>
              </a:rPr>
              <a:t> </a:t>
            </a:r>
          </a:p>
        </p:txBody>
      </p:sp>
      <p:pic>
        <p:nvPicPr>
          <p:cNvPr id="5122" name="Picture 2" descr="http://im1-tub-ua.yandex.net/i?id=279003262-02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1" y="285728"/>
            <a:ext cx="3333773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9175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31976"/>
            <a:ext cx="75999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Дерсимиз</a:t>
            </a:r>
            <a:r>
              <a:rPr lang="ru-RU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битти</a:t>
            </a:r>
            <a:r>
              <a:rPr lang="ru-RU" sz="4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!</a:t>
            </a:r>
            <a:endParaRPr lang="tr-TR" sz="48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/>
            </a:r>
            <a:br>
              <a:rPr lang="ru-RU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</a:br>
            <a:r>
              <a:rPr lang="ru-RU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Сагълыкънен</a:t>
            </a:r>
            <a:r>
              <a:rPr lang="ru-RU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8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барынъыз</a:t>
            </a:r>
            <a:r>
              <a:rPr lang="ru-RU" sz="48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7743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u="sng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Оюн</a:t>
            </a:r>
            <a:r>
              <a:rPr lang="ru-RU" sz="80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Инанам</a:t>
            </a:r>
            <a: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5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инанмайым</a:t>
            </a:r>
            <a: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6-tub-ua.yandex.net/i?id=10524412-27-72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857496"/>
            <a:ext cx="27146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лнце 13"/>
          <p:cNvSpPr/>
          <p:nvPr/>
        </p:nvSpPr>
        <p:spPr>
          <a:xfrm>
            <a:off x="1071538" y="1571612"/>
            <a:ext cx="7000924" cy="3571900"/>
          </a:xfrm>
          <a:prstGeom prst="sun">
            <a:avLst>
              <a:gd name="adj" fmla="val 2389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ЯРАТЫДЖЫЛЫКЪ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1EF20C-9DDE-4279-87FF-EAD450E33AF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285720" y="1357298"/>
            <a:ext cx="2430463" cy="1858963"/>
          </a:xfrm>
          <a:prstGeom prst="cloudCallout">
            <a:avLst>
              <a:gd name="adj1" fmla="val 31982"/>
              <a:gd name="adj2" fmla="val -3567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икяелер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 rot="749756">
            <a:off x="5931089" y="999033"/>
            <a:ext cx="2143125" cy="1571625"/>
          </a:xfrm>
          <a:prstGeom prst="cloudCallout">
            <a:avLst>
              <a:gd name="adj1" fmla="val -16991"/>
              <a:gd name="adj2" fmla="val -3828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омюр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 rot="749756">
            <a:off x="879345" y="4435122"/>
            <a:ext cx="2898406" cy="1842456"/>
          </a:xfrm>
          <a:prstGeom prst="cloudCallout">
            <a:avLst>
              <a:gd name="adj1" fmla="val -47125"/>
              <a:gd name="adj2" fmla="val 1068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Беджерильген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ишлер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2928938" y="214313"/>
            <a:ext cx="2714632" cy="1571625"/>
          </a:xfrm>
          <a:prstGeom prst="cloudCallout">
            <a:avLst>
              <a:gd name="adj1" fmla="val -12949"/>
              <a:gd name="adj2" fmla="val 3877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шиирлер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носка-облако 14"/>
          <p:cNvSpPr/>
          <p:nvPr/>
        </p:nvSpPr>
        <p:spPr>
          <a:xfrm rot="21046020">
            <a:off x="5202641" y="4275421"/>
            <a:ext cx="2737607" cy="1867710"/>
          </a:xfrm>
          <a:prstGeom prst="cloudCallout">
            <a:avLst>
              <a:gd name="adj1" fmla="val -47125"/>
              <a:gd name="adj2" fmla="val 1068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окъув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Управляющая кнопка: назад 15">
            <a:hlinkClick r:id="rId2" action="ppaction://hlinksldjump" highlightClick="1"/>
          </p:cNvPr>
          <p:cNvSpPr/>
          <p:nvPr/>
        </p:nvSpPr>
        <p:spPr>
          <a:xfrm>
            <a:off x="8143875" y="6215063"/>
            <a:ext cx="1000125" cy="642937"/>
          </a:xfrm>
          <a:prstGeom prst="actionButtonBackPreviou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9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2" y="665312"/>
            <a:ext cx="8136904" cy="619268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Бекир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Чобан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-заде </a:t>
            </a:r>
            <a:r>
              <a:rPr lang="ru-RU" b="1" dirty="0">
                <a:solidFill>
                  <a:srgbClr val="FFFF00"/>
                </a:solidFill>
                <a:latin typeface="Monotype Corsiva" pitchFamily="66" charset="0"/>
              </a:rPr>
              <a:t>1893 </a:t>
            </a:r>
            <a:r>
              <a:rPr lang="ru-RU" b="1" dirty="0" err="1">
                <a:solidFill>
                  <a:srgbClr val="FFFF00"/>
                </a:solidFill>
                <a:latin typeface="Monotype Corsiva" pitchFamily="66" charset="0"/>
              </a:rPr>
              <a:t>сенеси</a:t>
            </a:r>
            <a:r>
              <a:rPr lang="ru-RU" b="1" dirty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Къырымда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Къарасувбазарда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адлы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Къурт Ваап адлы б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ир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чобан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къорантасында</a:t>
            </a:r>
            <a:r>
              <a:rPr lang="ru-RU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догъды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FF00"/>
                </a:solidFill>
                <a:latin typeface="Monotype Corsiva" pitchFamily="66" charset="0"/>
              </a:rPr>
              <a:t>1905с.-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Рушдие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мектебинде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окъуй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Бекир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Чобан-заде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– Улу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инсан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!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Ильк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тасильни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: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окъув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-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язувны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анасындан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алды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Фукъаре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къорантанынъ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эвлядыны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окъутмагъа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чареси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екъ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эди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Амма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Бекир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илимге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ынтылды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0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Янъы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мевзуны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анълатув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ИЗЗЕТ\Pictures\учеба и работа, т.е. кр. тат\karasu_baz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143248"/>
            <a:ext cx="5927275" cy="35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00100" y="6215082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  <a:latin typeface="Monotype Corsiva" pitchFamily="66" charset="0"/>
              </a:rPr>
              <a:t>Къарасувбазар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 – </a:t>
            </a:r>
            <a:r>
              <a:rPr lang="ru-RU" sz="2400" b="1" dirty="0" err="1" smtClean="0">
                <a:solidFill>
                  <a:schemeClr val="bg1"/>
                </a:solidFill>
                <a:latin typeface="Monotype Corsiva" pitchFamily="66" charset="0"/>
              </a:rPr>
              <a:t>Б.Чобан-заденинъ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Monotype Corsiva" pitchFamily="66" charset="0"/>
              </a:rPr>
              <a:t>тувгъан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Monotype Corsiva" pitchFamily="66" charset="0"/>
              </a:rPr>
              <a:t>шеэри</a:t>
            </a: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572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14357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1909с.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джемиет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хайриеси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эсабына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Тюркиеге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кете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ве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</a:p>
          <a:p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           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медресени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мувафакъиетнен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битире</a:t>
            </a:r>
            <a:endParaRPr lang="ru-RU" dirty="0"/>
          </a:p>
        </p:txBody>
      </p:sp>
      <p:pic>
        <p:nvPicPr>
          <p:cNvPr id="15362" name="Picture 2" descr="http://im3.turbina.ru/photos.4/3/4/3/2/8/1682343/big.photo/Dyundarbey-Medrese.jpg"/>
          <p:cNvPicPr>
            <a:picLocks noChangeAspect="1" noChangeArrowheads="1"/>
          </p:cNvPicPr>
          <p:nvPr/>
        </p:nvPicPr>
        <p:blipFill>
          <a:blip r:embed="rId2"/>
          <a:srcRect b="5112"/>
          <a:stretch>
            <a:fillRect/>
          </a:stretch>
        </p:blipFill>
        <p:spPr bwMode="auto">
          <a:xfrm>
            <a:off x="2071670" y="2786058"/>
            <a:ext cx="5000600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2211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1914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сенеси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ильк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шиирлерини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язып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башлай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0" indent="0" algn="just">
              <a:buNone/>
            </a:pP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1918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сенеси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Будапешт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университетининъ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шаркъ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тиллери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болюгини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алтын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медальнен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битирип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фельсефе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докторы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унваны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алды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1920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сенеси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шаир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севимли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Ватаны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–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Къырымгъа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къайтып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келе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ве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омюрнинъ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сонъуна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къадар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окъув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юртларында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дерс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бере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1922 </a:t>
            </a:r>
            <a:r>
              <a:rPr lang="ru-RU" sz="2800" b="1" dirty="0" err="1" smtClean="0">
                <a:solidFill>
                  <a:srgbClr val="FFFF00"/>
                </a:solidFill>
                <a:latin typeface="Monotype Corsiva" pitchFamily="66" charset="0"/>
              </a:rPr>
              <a:t>сенеси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Акъмесджит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девлет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университетнинъ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профессоры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олды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сонъ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ректор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вазифесинде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булунды</a:t>
            </a:r>
            <a:endParaRPr lang="ru-RU" sz="28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5720" y="0"/>
            <a:ext cx="84249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Озь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шиирлеринде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азат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халкъынынъ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алидженап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дуйгъулларны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акс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этти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инсанларны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медениетке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илимге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чагъырды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Бекир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Чобан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-заде – Улу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инсан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!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Ильк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тасильни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: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окъув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-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язувны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анасындан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алды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Фукъаре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къорантанынъ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эвлядыны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окъутмагъа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чареси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екъ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эди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Амма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Бекир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илимге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ынтылды</a:t>
            </a:r>
            <a:endParaRPr lang="ru-RU" sz="2400" dirty="0" smtClean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just"/>
            <a:endParaRPr lang="en-US" sz="24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http://im2-tub-ua.yandex.net/i?id=348804430-63-72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714624"/>
            <a:ext cx="2357454" cy="3714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124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ЗЗЕТ\Pictures\учеба и работа, т.е. кр. тат\2BChoban-zad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1571612"/>
            <a:ext cx="3302678" cy="447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720" y="6008378"/>
            <a:ext cx="8572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Бекир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Чобан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-заде </a:t>
            </a:r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репрессиягъа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огърагъан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Monotype Corsiva" pitchFamily="66" charset="0"/>
              </a:rPr>
              <a:t>вакъытта</a:t>
            </a:r>
            <a:endParaRPr lang="ru-RU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35716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  <a:latin typeface="Monotype Corsiva" pitchFamily="66" charset="0"/>
              </a:rPr>
              <a:t>1937 c</a:t>
            </a:r>
            <a:r>
              <a:rPr lang="ru-RU" sz="2400" b="1" dirty="0" err="1" smtClean="0">
                <a:solidFill>
                  <a:srgbClr val="FFFF00"/>
                </a:solidFill>
                <a:latin typeface="Monotype Corsiva" pitchFamily="66" charset="0"/>
              </a:rPr>
              <a:t>енеси</a:t>
            </a:r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  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Сталин </a:t>
            </a:r>
            <a:r>
              <a:rPr lang="ru-R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репрессиялларгъа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огърады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. 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13 октябрь 1937 </a:t>
            </a:r>
            <a:r>
              <a:rPr lang="ru-RU" sz="2400" b="1" dirty="0" err="1" smtClean="0">
                <a:solidFill>
                  <a:srgbClr val="FFFF00"/>
                </a:solidFill>
                <a:latin typeface="Monotype Corsiva" pitchFamily="66" charset="0"/>
              </a:rPr>
              <a:t>сенеси</a:t>
            </a:r>
            <a:r>
              <a:rPr lang="ru-RU" sz="24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джанаварджыа</a:t>
            </a:r>
            <a:r>
              <a:rPr 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ольдюрильди</a:t>
            </a:r>
            <a:endParaRPr lang="en-US" sz="2400" dirty="0">
              <a:solidFill>
                <a:schemeClr val="accent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03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1014</TotalTime>
  <Words>475</Words>
  <Application>Microsoft Office PowerPoint</Application>
  <PresentationFormat>Экран (4:3)</PresentationFormat>
  <Paragraphs>138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Паркет</vt:lpstr>
      <vt:lpstr>БЕКИР ЧОБАН-ЗАДЕ</vt:lpstr>
      <vt:lpstr>Слайд 2</vt:lpstr>
      <vt:lpstr> Оюн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Тувгъан тиль</vt:lpstr>
      <vt:lpstr>Слайд 14</vt:lpstr>
      <vt:lpstr>Слайд 15</vt:lpstr>
      <vt:lpstr>АТАЛАР СЕЗЛЕРИ</vt:lpstr>
      <vt:lpstr>Слайд 17</vt:lpstr>
      <vt:lpstr>1.Окъуп язмакъны Б.Чобан-задеге ким      огретти?</vt:lpstr>
      <vt:lpstr>3. Б.Чобан-заде насыл университетинде      профессор оларакъ чалышты?</vt:lpstr>
      <vt:lpstr>Слайд 20</vt:lpstr>
      <vt:lpstr>Слайд 21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ИЗЗЕТ</dc:creator>
  <cp:lastModifiedBy>Юзверь Крутой</cp:lastModifiedBy>
  <cp:revision>68</cp:revision>
  <dcterms:created xsi:type="dcterms:W3CDTF">2011-05-20T15:02:35Z</dcterms:created>
  <dcterms:modified xsi:type="dcterms:W3CDTF">2013-12-08T19:29:59Z</dcterms:modified>
</cp:coreProperties>
</file>