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2" r:id="rId2"/>
    <p:sldId id="260" r:id="rId3"/>
    <p:sldId id="261" r:id="rId4"/>
    <p:sldId id="262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8" r:id="rId37"/>
    <p:sldId id="295" r:id="rId38"/>
    <p:sldId id="296" r:id="rId39"/>
    <p:sldId id="297" r:id="rId40"/>
    <p:sldId id="299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D50AA6FE-911D-45F4-936C-0CC8A53410D6}">
          <p14:sldIdLst>
            <p14:sldId id="256"/>
          </p14:sldIdLst>
        </p14:section>
        <p14:section name="Раздел без заголовка" id="{0CB5C6FB-6C3B-40C9-9FE7-BE12C6FE35CD}">
          <p14:sldIdLst>
            <p14:sldId id="260"/>
            <p14:sldId id="261"/>
            <p14:sldId id="262"/>
            <p14:sldId id="263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8"/>
            <p14:sldId id="295"/>
            <p14:sldId id="296"/>
            <p14:sldId id="297"/>
            <p14:sldId id="29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2" d="100"/>
          <a:sy n="52" d="100"/>
        </p:scale>
        <p:origin x="-1896" y="-4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46F1-2026-439E-A083-C1F9CB037BCD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E447A-6471-4214-9671-CC3E7223330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8"/>
          <p:cNvPicPr>
            <a:picLocks noChangeAspect="1" noChangeArrowheads="1"/>
          </p:cNvPicPr>
          <p:nvPr userDrawn="1"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6143797">
            <a:off x="-770102" y="3679593"/>
            <a:ext cx="4243634" cy="2616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64087" y="2708920"/>
            <a:ext cx="3030835" cy="4355691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5576" y="4043431"/>
            <a:ext cx="254317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5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99792" y="5950802"/>
            <a:ext cx="904174" cy="907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04048" y="5950802"/>
            <a:ext cx="901700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46F1-2026-439E-A083-C1F9CB037BCD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E447A-6471-4214-9671-CC3E722333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46F1-2026-439E-A083-C1F9CB037BCD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E447A-6471-4214-9671-CC3E722333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46F1-2026-439E-A083-C1F9CB037BCD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E447A-6471-4214-9671-CC3E7223330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76256" y="4509120"/>
            <a:ext cx="1548060" cy="2520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46F1-2026-439E-A083-C1F9CB037BCD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E447A-6471-4214-9671-CC3E7223330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395536" y="4509120"/>
            <a:ext cx="1454256" cy="239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46F1-2026-439E-A083-C1F9CB037BCD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E447A-6471-4214-9671-CC3E722333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46F1-2026-439E-A083-C1F9CB037BCD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E447A-6471-4214-9671-CC3E722333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46F1-2026-439E-A083-C1F9CB037BCD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E447A-6471-4214-9671-CC3E722333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46F1-2026-439E-A083-C1F9CB037BCD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E447A-6471-4214-9671-CC3E7223330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3568" y="4797151"/>
            <a:ext cx="1803331" cy="2028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373433" flipV="1">
            <a:off x="2273904" y="5324258"/>
            <a:ext cx="1297691" cy="1967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46F1-2026-439E-A083-C1F9CB037BCD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E447A-6471-4214-9671-CC3E722333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A46F1-2026-439E-A083-C1F9CB037BCD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E447A-6471-4214-9671-CC3E722333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23" Type="http://schemas.openxmlformats.org/officeDocument/2006/relationships/image" Target="../media/image11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Relationship Id="rId22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A46F1-2026-439E-A083-C1F9CB037BCD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E447A-6471-4214-9671-CC3E7223330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0851790" flipH="1">
            <a:off x="-65103" y="-305567"/>
            <a:ext cx="2914414" cy="1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4026988">
            <a:off x="2157955" y="6008648"/>
            <a:ext cx="999865" cy="893879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5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7236296" y="5245617"/>
            <a:ext cx="2088232" cy="1612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-139240" y="5405836"/>
            <a:ext cx="1830919" cy="1452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 userDrawn="1"/>
        </p:nvPicPr>
        <p:blipFill>
          <a:blip r:embed="rId17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9579145">
            <a:off x="82814" y="-329965"/>
            <a:ext cx="1424386" cy="1231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 userDrawn="1"/>
        </p:nvPicPr>
        <p:blipFill>
          <a:blip r:embed="rId18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932307">
            <a:off x="6670756" y="-287697"/>
            <a:ext cx="2436960" cy="1218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/>
          <p:cNvPicPr>
            <a:picLocks noChangeAspect="1" noChangeArrowheads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2195736" y="-609680"/>
            <a:ext cx="2763019" cy="183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0"/>
          <p:cNvPicPr>
            <a:picLocks noChangeAspect="1" noChangeArrowheads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04164" y="-600220"/>
            <a:ext cx="2682875" cy="183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2"/>
          <p:cNvPicPr>
            <a:picLocks noChangeAspect="1" noChangeArrowheads="1"/>
          </p:cNvPicPr>
          <p:nvPr userDrawn="1"/>
        </p:nvPicPr>
        <p:blipFill>
          <a:blip r:embed="rId21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47864" y="5717848"/>
            <a:ext cx="1932918" cy="126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3"/>
          <p:cNvPicPr>
            <a:picLocks noChangeAspect="1" noChangeArrowheads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0430935" flipV="1">
            <a:off x="5485500" y="5790758"/>
            <a:ext cx="1348462" cy="1230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Рамка 1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604"/>
            </a:avLst>
          </a:prstGeom>
          <a:blipFill>
            <a:blip r:embed="rId23">
              <a:extLst>
                <a:ext uri="{BEBA8EAE-BF5A-486C-A8C5-ECC9F3942E4B}">
                  <a14:imgProps xmlns:a14="http://schemas.microsoft.com/office/drawing/2010/main" xmlns="">
                    <a14:imgLayer r:embed="">
                      <a14:imgEffect>
                        <a14:brightnessContrast bright="46000" contrast="44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ÐÐ°ÑÑÐ¸Ð½ÐºÐ¸ Ð¿Ð¾ Ð·Ð°Ð¿ÑÐ¾ÑÑ Ð¾ÑÐµÐ½Ð½Ð¸Ð¹ ÑÐ¾Ð½ Ð´Ð»Ñ Ð¿ÑÐµÐ·ÐµÐ½ÑÐ°ÑÐ¸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00090"/>
            <a:ext cx="9155563" cy="735809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11750"/>
          </a:xfrm>
        </p:spPr>
        <p:txBody>
          <a:bodyPr>
            <a:noAutofit/>
          </a:bodyPr>
          <a:lstStyle/>
          <a:p>
            <a:r>
              <a:rPr lang="ru-RU" sz="7200" b="1" dirty="0"/>
              <a:t>Викторина «Осенние деньки»</a:t>
            </a:r>
            <a:r>
              <a:rPr lang="ru-RU" sz="8800" dirty="0"/>
              <a:t/>
            </a:r>
            <a:br>
              <a:rPr lang="ru-RU" sz="8800" dirty="0"/>
            </a:br>
            <a:endParaRPr lang="ru-RU" sz="8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ндрей\Desktop\викторина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60848"/>
            <a:ext cx="6631429" cy="201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08242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ндрей\Desktop\викторина\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20888"/>
            <a:ext cx="821554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77802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ндрей\Desktop\викторина\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728"/>
            <a:ext cx="8058362" cy="322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41742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андрей\Desktop\викторина\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3" y="1844824"/>
            <a:ext cx="674984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3161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андрей\Desktop\викторина\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16831"/>
            <a:ext cx="7128792" cy="2353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40081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андрей\Desktop\викторина\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767148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87363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андрей\Desktop\викторина\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27984"/>
            <a:ext cx="675249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95006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андрей\Desktop\викторина\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73262"/>
            <a:ext cx="7515226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8386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андрей\Desktop\викторина\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767327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61033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андрей\Desktop\викторина\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4824"/>
            <a:ext cx="7505700" cy="248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3951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i="1" dirty="0" smtClean="0">
                <a:solidFill>
                  <a:srgbClr val="FF0000"/>
                </a:solidFill>
              </a:rPr>
              <a:t>Доскажи словечко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У </a:t>
            </a:r>
            <a:r>
              <a:rPr lang="ru-RU" i="1" dirty="0"/>
              <a:t>избы помоет крышу,</a:t>
            </a:r>
            <a:br>
              <a:rPr lang="ru-RU" i="1" dirty="0"/>
            </a:br>
            <a:r>
              <a:rPr lang="ru-RU" i="1" dirty="0"/>
              <a:t>Отведет в берлогу Мишу,</a:t>
            </a:r>
            <a:br>
              <a:rPr lang="ru-RU" i="1" dirty="0"/>
            </a:br>
            <a:r>
              <a:rPr lang="ru-RU" i="1" dirty="0"/>
              <a:t>Труд крестьянский завершит,</a:t>
            </a:r>
            <a:br>
              <a:rPr lang="ru-RU" i="1" dirty="0"/>
            </a:br>
            <a:r>
              <a:rPr lang="ru-RU" i="1" dirty="0"/>
              <a:t>А потом листвой шуршит.</a:t>
            </a:r>
            <a:br>
              <a:rPr lang="ru-RU" i="1" dirty="0"/>
            </a:br>
            <a:r>
              <a:rPr lang="ru-RU" i="1" dirty="0"/>
              <a:t>Мы её тихонько спросим:</a:t>
            </a:r>
            <a:br>
              <a:rPr lang="ru-RU" i="1" dirty="0"/>
            </a:br>
            <a:r>
              <a:rPr lang="ru-RU" i="1" dirty="0"/>
              <a:t>- Кто ты? – И услышим? …</a:t>
            </a:r>
          </a:p>
        </p:txBody>
      </p:sp>
    </p:spTree>
    <p:extLst>
      <p:ext uri="{BB962C8B-B14F-4D97-AF65-F5344CB8AC3E}">
        <p14:creationId xmlns:p14="http://schemas.microsoft.com/office/powerpoint/2010/main" xmlns="" val="267675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андрей\Desktop\викторина\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7343758" cy="243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819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андрей\Desktop\викторина\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23013"/>
            <a:ext cx="7800976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124362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андрей\Desktop\викторина\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3" y="1772816"/>
            <a:ext cx="6836411" cy="260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64874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андрей\Desktop\викторина\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348880"/>
            <a:ext cx="7485166" cy="257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23332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андрей\Desktop\викторина\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7" y="1988840"/>
            <a:ext cx="7707857" cy="2454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485393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андрей\Desktop\викторина\2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04864"/>
            <a:ext cx="7574918" cy="237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62794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андрей\Desktop\викторина\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316481"/>
            <a:ext cx="7381876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737210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андрей\Desktop\викторина\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76872"/>
            <a:ext cx="678180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62400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андрей\Desktop\викторина\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76872"/>
            <a:ext cx="73723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299278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андрей\Desktop\викторина\2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20888"/>
            <a:ext cx="75057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99783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764704"/>
            <a:ext cx="648072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i="1" dirty="0">
                <a:solidFill>
                  <a:srgbClr val="FF0000"/>
                </a:solidFill>
              </a:rPr>
              <a:t>Доскажи словечко </a:t>
            </a:r>
            <a:endParaRPr lang="ru-RU" sz="4000" i="1" dirty="0" smtClean="0">
              <a:solidFill>
                <a:srgbClr val="FF0000"/>
              </a:solidFill>
            </a:endParaRPr>
          </a:p>
          <a:p>
            <a:r>
              <a:rPr lang="ru-RU" sz="3200" i="1" dirty="0" smtClean="0"/>
              <a:t>Солнце </a:t>
            </a:r>
            <a:r>
              <a:rPr lang="ru-RU" sz="3200" i="1" dirty="0"/>
              <a:t>греет слишком </a:t>
            </a:r>
            <a:r>
              <a:rPr lang="ru-RU" sz="3200" i="1" dirty="0" smtClean="0"/>
              <a:t>мало,</a:t>
            </a:r>
            <a:endParaRPr lang="ru-RU" sz="3200" i="1" dirty="0"/>
          </a:p>
          <a:p>
            <a:r>
              <a:rPr lang="ru-RU" sz="3200" i="1" dirty="0"/>
              <a:t>Время золота </a:t>
            </a:r>
            <a:r>
              <a:rPr lang="ru-RU" sz="3200" i="1" dirty="0" smtClean="0"/>
              <a:t>настало.</a:t>
            </a:r>
            <a:endParaRPr lang="ru-RU" sz="3200" i="1" dirty="0"/>
          </a:p>
          <a:p>
            <a:r>
              <a:rPr lang="ru-RU" sz="3200" i="1" dirty="0"/>
              <a:t>Листья жёлтые </a:t>
            </a:r>
            <a:r>
              <a:rPr lang="ru-RU" sz="3200" i="1" dirty="0" smtClean="0"/>
              <a:t>летят,</a:t>
            </a:r>
            <a:endParaRPr lang="ru-RU" sz="3200" i="1" dirty="0"/>
          </a:p>
          <a:p>
            <a:r>
              <a:rPr lang="ru-RU" sz="3200" i="1" dirty="0"/>
              <a:t>Скоро голый будет сад.</a:t>
            </a:r>
          </a:p>
          <a:p>
            <a:r>
              <a:rPr lang="ru-RU" sz="3200" i="1" dirty="0"/>
              <a:t>Птицы в стаи </a:t>
            </a:r>
            <a:r>
              <a:rPr lang="ru-RU" sz="3200" i="1" dirty="0" smtClean="0"/>
              <a:t>собрались,</a:t>
            </a:r>
            <a:endParaRPr lang="ru-RU" sz="3200" i="1" dirty="0"/>
          </a:p>
          <a:p>
            <a:r>
              <a:rPr lang="ru-RU" sz="3200" i="1" dirty="0"/>
              <a:t>Звери в спячку </a:t>
            </a:r>
            <a:r>
              <a:rPr lang="ru-RU" sz="3200" i="1" dirty="0" smtClean="0"/>
              <a:t>улеглись.</a:t>
            </a:r>
            <a:endParaRPr lang="ru-RU" sz="3200" i="1" dirty="0"/>
          </a:p>
          <a:p>
            <a:r>
              <a:rPr lang="ru-RU" sz="3200" i="1" dirty="0"/>
              <a:t>У кого друзья не спросим</a:t>
            </a:r>
          </a:p>
          <a:p>
            <a:r>
              <a:rPr lang="ru-RU" sz="3200" i="1" dirty="0"/>
              <a:t>К нам пришла ребята…</a:t>
            </a:r>
          </a:p>
        </p:txBody>
      </p:sp>
    </p:spTree>
    <p:extLst>
      <p:ext uri="{BB962C8B-B14F-4D97-AF65-F5344CB8AC3E}">
        <p14:creationId xmlns:p14="http://schemas.microsoft.com/office/powerpoint/2010/main" xmlns="" val="14972226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андрей\Desktop\викторина\2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348880"/>
            <a:ext cx="7096125" cy="22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481755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андрей\Desktop\викторина\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88840"/>
            <a:ext cx="67437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261401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андрей\Desktop\викторина\2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20888"/>
            <a:ext cx="6581775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515147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андрей\Desktop\викторина\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769620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901840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андрей\Desktop\викторина\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764704"/>
            <a:ext cx="6019800" cy="581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455734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андрей\Desktop\викторина\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268760"/>
            <a:ext cx="5886450" cy="45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8268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196752"/>
            <a:ext cx="7182544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solidFill>
                  <a:srgbClr val="FF0000"/>
                </a:solidFill>
              </a:rPr>
              <a:t>Отгадай загадку</a:t>
            </a:r>
          </a:p>
          <a:p>
            <a:endParaRPr lang="ru-RU" sz="3600" i="1" dirty="0" smtClean="0">
              <a:solidFill>
                <a:srgbClr val="FF0000"/>
              </a:solidFill>
            </a:endParaRPr>
          </a:p>
          <a:p>
            <a:r>
              <a:rPr lang="ru-RU" sz="3200" i="1" dirty="0" smtClean="0"/>
              <a:t>Прошла </a:t>
            </a:r>
            <a:r>
              <a:rPr lang="ru-RU" sz="3200" i="1" dirty="0"/>
              <a:t>по </a:t>
            </a:r>
            <a:r>
              <a:rPr lang="ru-RU" sz="3200" i="1" dirty="0" smtClean="0"/>
              <a:t>лугам,</a:t>
            </a:r>
          </a:p>
          <a:p>
            <a:r>
              <a:rPr lang="ru-RU" sz="3200" i="1" dirty="0" smtClean="0"/>
              <a:t>По </a:t>
            </a:r>
            <a:r>
              <a:rPr lang="ru-RU" sz="3200" i="1" dirty="0"/>
              <a:t>лесам, по полям,</a:t>
            </a:r>
          </a:p>
          <a:p>
            <a:r>
              <a:rPr lang="ru-RU" sz="3200" i="1" dirty="0"/>
              <a:t>Припасы </a:t>
            </a:r>
            <a:r>
              <a:rPr lang="ru-RU" sz="3200" i="1" dirty="0" smtClean="0"/>
              <a:t>она заготовила </a:t>
            </a:r>
            <a:r>
              <a:rPr lang="ru-RU" sz="3200" i="1" dirty="0"/>
              <a:t>нам,</a:t>
            </a:r>
          </a:p>
          <a:p>
            <a:r>
              <a:rPr lang="ru-RU" sz="3200" i="1" dirty="0"/>
              <a:t>Упрятала их в погреба, в закрома,</a:t>
            </a:r>
          </a:p>
          <a:p>
            <a:r>
              <a:rPr lang="ru-RU" sz="3200" i="1" dirty="0"/>
              <a:t>Сказала: «За мною нагрянет зима! </a:t>
            </a:r>
          </a:p>
        </p:txBody>
      </p:sp>
    </p:spTree>
    <p:extLst>
      <p:ext uri="{BB962C8B-B14F-4D97-AF65-F5344CB8AC3E}">
        <p14:creationId xmlns:p14="http://schemas.microsoft.com/office/powerpoint/2010/main" xmlns="" val="12098498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1196752"/>
            <a:ext cx="55983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i="1" dirty="0">
                <a:solidFill>
                  <a:srgbClr val="FF0000"/>
                </a:solidFill>
              </a:rPr>
              <a:t>Отгадай </a:t>
            </a:r>
            <a:r>
              <a:rPr lang="ru-RU" sz="3600" i="1" dirty="0" smtClean="0">
                <a:solidFill>
                  <a:srgbClr val="FF0000"/>
                </a:solidFill>
              </a:rPr>
              <a:t>загадку</a:t>
            </a:r>
          </a:p>
          <a:p>
            <a:pPr lvl="0"/>
            <a:endParaRPr lang="ru-RU" sz="3600" i="1" dirty="0">
              <a:solidFill>
                <a:srgbClr val="FF0000"/>
              </a:solidFill>
            </a:endParaRPr>
          </a:p>
          <a:p>
            <a:r>
              <a:rPr lang="ru-RU" sz="2800" i="1" dirty="0" smtClean="0">
                <a:solidFill>
                  <a:srgbClr val="000000"/>
                </a:solidFill>
                <a:latin typeface="Helvetica Neue"/>
              </a:rPr>
              <a:t>Опустел </a:t>
            </a:r>
            <a:r>
              <a:rPr lang="ru-RU" sz="2800" i="1" dirty="0">
                <a:solidFill>
                  <a:srgbClr val="000000"/>
                </a:solidFill>
                <a:latin typeface="Helvetica Neue"/>
              </a:rPr>
              <a:t>в деревне сад,</a:t>
            </a:r>
            <a:r>
              <a:rPr lang="ru-RU" sz="2800" i="1" dirty="0"/>
              <a:t/>
            </a:r>
            <a:br>
              <a:rPr lang="ru-RU" sz="2800" i="1" dirty="0"/>
            </a:br>
            <a:r>
              <a:rPr lang="ru-RU" sz="2800" i="1" dirty="0">
                <a:solidFill>
                  <a:srgbClr val="000000"/>
                </a:solidFill>
                <a:latin typeface="Helvetica Neue"/>
              </a:rPr>
              <a:t>Паутинки вдаль летят,</a:t>
            </a:r>
            <a:r>
              <a:rPr lang="ru-RU" sz="2800" i="1" dirty="0"/>
              <a:t/>
            </a:r>
            <a:br>
              <a:rPr lang="ru-RU" sz="2800" i="1" dirty="0"/>
            </a:br>
            <a:r>
              <a:rPr lang="ru-RU" sz="2800" i="1" dirty="0">
                <a:solidFill>
                  <a:srgbClr val="000000"/>
                </a:solidFill>
                <a:latin typeface="Helvetica Neue"/>
              </a:rPr>
              <a:t>И на южный край земли</a:t>
            </a:r>
            <a:r>
              <a:rPr lang="ru-RU" sz="2800" i="1" dirty="0"/>
              <a:t/>
            </a:r>
            <a:br>
              <a:rPr lang="ru-RU" sz="2800" i="1" dirty="0"/>
            </a:br>
            <a:r>
              <a:rPr lang="ru-RU" sz="2800" i="1" dirty="0">
                <a:solidFill>
                  <a:srgbClr val="000000"/>
                </a:solidFill>
                <a:latin typeface="Helvetica Neue"/>
              </a:rPr>
              <a:t>Потянулись журавли.</a:t>
            </a:r>
            <a:r>
              <a:rPr lang="ru-RU" sz="2800" i="1" dirty="0"/>
              <a:t/>
            </a:r>
            <a:br>
              <a:rPr lang="ru-RU" sz="2800" i="1" dirty="0"/>
            </a:br>
            <a:r>
              <a:rPr lang="ru-RU" sz="2800" i="1" dirty="0">
                <a:solidFill>
                  <a:srgbClr val="000000"/>
                </a:solidFill>
                <a:latin typeface="Helvetica Neue"/>
              </a:rPr>
              <a:t>Распахнулись двери школ.</a:t>
            </a:r>
            <a:r>
              <a:rPr lang="ru-RU" sz="2800" i="1" dirty="0"/>
              <a:t/>
            </a:r>
            <a:br>
              <a:rPr lang="ru-RU" sz="2800" i="1" dirty="0"/>
            </a:br>
            <a:r>
              <a:rPr lang="ru-RU" sz="2800" i="1" dirty="0">
                <a:solidFill>
                  <a:srgbClr val="000000"/>
                </a:solidFill>
                <a:latin typeface="Helvetica Neue"/>
              </a:rPr>
              <a:t>Что за месяц к нам пришел?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xmlns="" val="22921105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1340768"/>
            <a:ext cx="58143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i="1" dirty="0">
                <a:solidFill>
                  <a:srgbClr val="FF0000"/>
                </a:solidFill>
              </a:rPr>
              <a:t>Отгадай </a:t>
            </a:r>
            <a:r>
              <a:rPr lang="ru-RU" sz="3600" i="1" dirty="0" smtClean="0">
                <a:solidFill>
                  <a:srgbClr val="FF0000"/>
                </a:solidFill>
              </a:rPr>
              <a:t>загадку</a:t>
            </a:r>
          </a:p>
          <a:p>
            <a:pPr lvl="0"/>
            <a:endParaRPr lang="ru-RU" sz="3600" i="1" dirty="0">
              <a:solidFill>
                <a:srgbClr val="FF0000"/>
              </a:solidFill>
            </a:endParaRPr>
          </a:p>
          <a:p>
            <a:r>
              <a:rPr lang="ru-RU" sz="3200" i="1" dirty="0" smtClean="0">
                <a:solidFill>
                  <a:srgbClr val="000000"/>
                </a:solidFill>
                <a:latin typeface="Helvetica Neue"/>
              </a:rPr>
              <a:t>Всё </a:t>
            </a:r>
            <a:r>
              <a:rPr lang="ru-RU" sz="3200" i="1" dirty="0">
                <a:solidFill>
                  <a:srgbClr val="000000"/>
                </a:solidFill>
                <a:latin typeface="Helvetica Neue"/>
              </a:rPr>
              <a:t>мрачней лицом природа:</a:t>
            </a:r>
            <a:r>
              <a:rPr lang="ru-RU" sz="3200" i="1" dirty="0"/>
              <a:t/>
            </a:r>
            <a:br>
              <a:rPr lang="ru-RU" sz="3200" i="1" dirty="0"/>
            </a:br>
            <a:r>
              <a:rPr lang="ru-RU" sz="3200" i="1" dirty="0">
                <a:solidFill>
                  <a:srgbClr val="000000"/>
                </a:solidFill>
                <a:latin typeface="Helvetica Neue"/>
              </a:rPr>
              <a:t>Почернели огороды, оголяются леса,</a:t>
            </a:r>
            <a:r>
              <a:rPr lang="ru-RU" sz="3200" i="1" dirty="0"/>
              <a:t/>
            </a:r>
            <a:br>
              <a:rPr lang="ru-RU" sz="3200" i="1" dirty="0"/>
            </a:br>
            <a:r>
              <a:rPr lang="ru-RU" sz="3200" i="1" dirty="0">
                <a:solidFill>
                  <a:srgbClr val="000000"/>
                </a:solidFill>
                <a:latin typeface="Helvetica Neue"/>
              </a:rPr>
              <a:t>Мокнут птичьи голоса,</a:t>
            </a:r>
            <a:r>
              <a:rPr lang="ru-RU" sz="3200" i="1" dirty="0"/>
              <a:t/>
            </a:r>
            <a:br>
              <a:rPr lang="ru-RU" sz="3200" i="1" dirty="0"/>
            </a:br>
            <a:r>
              <a:rPr lang="ru-RU" sz="3200" i="1" dirty="0">
                <a:solidFill>
                  <a:srgbClr val="000000"/>
                </a:solidFill>
                <a:latin typeface="Helvetica Neue"/>
              </a:rPr>
              <a:t>Мишка в спячку завалился.</a:t>
            </a:r>
            <a:r>
              <a:rPr lang="ru-RU" sz="3200" i="1" dirty="0"/>
              <a:t/>
            </a:r>
            <a:br>
              <a:rPr lang="ru-RU" sz="3200" i="1" dirty="0"/>
            </a:br>
            <a:r>
              <a:rPr lang="ru-RU" sz="3200" i="1" dirty="0">
                <a:solidFill>
                  <a:srgbClr val="000000"/>
                </a:solidFill>
                <a:latin typeface="Helvetica Neue"/>
              </a:rPr>
              <a:t>Что за месяц к нам явился? 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xmlns="" val="28152688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1124744"/>
            <a:ext cx="5886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i="1" dirty="0">
                <a:solidFill>
                  <a:srgbClr val="FF0000"/>
                </a:solidFill>
              </a:rPr>
              <a:t>Отгадай </a:t>
            </a:r>
            <a:r>
              <a:rPr lang="ru-RU" sz="3600" i="1" dirty="0" smtClean="0">
                <a:solidFill>
                  <a:srgbClr val="FF0000"/>
                </a:solidFill>
              </a:rPr>
              <a:t>загадку</a:t>
            </a:r>
          </a:p>
          <a:p>
            <a:pPr lvl="0"/>
            <a:endParaRPr lang="ru-RU" sz="3600" i="1" dirty="0">
              <a:solidFill>
                <a:srgbClr val="FF0000"/>
              </a:solidFill>
            </a:endParaRPr>
          </a:p>
          <a:p>
            <a:r>
              <a:rPr lang="ru-RU" sz="2800" i="1" dirty="0" smtClean="0">
                <a:solidFill>
                  <a:srgbClr val="000000"/>
                </a:solidFill>
                <a:latin typeface="Helvetica Neue"/>
              </a:rPr>
              <a:t>Поле </a:t>
            </a:r>
            <a:r>
              <a:rPr lang="ru-RU" sz="2800" i="1" dirty="0">
                <a:solidFill>
                  <a:srgbClr val="000000"/>
                </a:solidFill>
                <a:latin typeface="Helvetica Neue"/>
              </a:rPr>
              <a:t>черно – белым стало;</a:t>
            </a:r>
            <a:r>
              <a:rPr lang="ru-RU" sz="2800" i="1" dirty="0"/>
              <a:t/>
            </a:r>
            <a:br>
              <a:rPr lang="ru-RU" sz="2800" i="1" dirty="0"/>
            </a:br>
            <a:r>
              <a:rPr lang="ru-RU" sz="2800" i="1" dirty="0">
                <a:solidFill>
                  <a:srgbClr val="000000"/>
                </a:solidFill>
                <a:latin typeface="Helvetica Neue"/>
              </a:rPr>
              <a:t>Падает то дождь, то снег,</a:t>
            </a:r>
            <a:r>
              <a:rPr lang="ru-RU" sz="2800" i="1" dirty="0"/>
              <a:t/>
            </a:r>
            <a:br>
              <a:rPr lang="ru-RU" sz="2800" i="1" dirty="0"/>
            </a:br>
            <a:r>
              <a:rPr lang="ru-RU" sz="2800" i="1" dirty="0">
                <a:solidFill>
                  <a:srgbClr val="000000"/>
                </a:solidFill>
                <a:latin typeface="Helvetica Neue"/>
              </a:rPr>
              <a:t>А ещё похолодало –</a:t>
            </a:r>
            <a:r>
              <a:rPr lang="ru-RU" sz="2800" i="1" dirty="0"/>
              <a:t/>
            </a:r>
            <a:br>
              <a:rPr lang="ru-RU" sz="2800" i="1" dirty="0"/>
            </a:br>
            <a:r>
              <a:rPr lang="ru-RU" sz="2800" i="1" dirty="0">
                <a:solidFill>
                  <a:srgbClr val="000000"/>
                </a:solidFill>
                <a:latin typeface="Helvetica Neue"/>
              </a:rPr>
              <a:t>Льдом сковало воды рек.</a:t>
            </a:r>
            <a:r>
              <a:rPr lang="ru-RU" sz="2800" i="1" dirty="0"/>
              <a:t/>
            </a:r>
            <a:br>
              <a:rPr lang="ru-RU" sz="2800" i="1" dirty="0"/>
            </a:br>
            <a:r>
              <a:rPr lang="ru-RU" sz="2800" i="1" dirty="0">
                <a:solidFill>
                  <a:srgbClr val="000000"/>
                </a:solidFill>
                <a:latin typeface="Helvetica Neue"/>
              </a:rPr>
              <a:t>Мёрзнет в поле озимь ржи.</a:t>
            </a:r>
            <a:r>
              <a:rPr lang="ru-RU" sz="2800" i="1" dirty="0"/>
              <a:t/>
            </a:r>
            <a:br>
              <a:rPr lang="ru-RU" sz="2800" i="1" dirty="0"/>
            </a:br>
            <a:r>
              <a:rPr lang="ru-RU" sz="2800" i="1" dirty="0">
                <a:solidFill>
                  <a:srgbClr val="000000"/>
                </a:solidFill>
                <a:latin typeface="Helvetica Neue"/>
              </a:rPr>
              <a:t>Что за месяц, подскажи?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xmlns="" val="4101338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97624" y="1916832"/>
            <a:ext cx="53643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/>
              <a:t>Много ягоды в лукошках,</a:t>
            </a:r>
            <a:br>
              <a:rPr lang="ru-RU" sz="3600" i="1" dirty="0"/>
            </a:br>
            <a:r>
              <a:rPr lang="ru-RU" sz="3600" i="1" dirty="0"/>
              <a:t>Тут и клюква, и морошка.</a:t>
            </a:r>
            <a:br>
              <a:rPr lang="ru-RU" sz="3600" i="1" dirty="0"/>
            </a:br>
            <a:r>
              <a:rPr lang="ru-RU" sz="3600" i="1" dirty="0"/>
              <a:t>Вот чернеет ежевика,</a:t>
            </a:r>
            <a:br>
              <a:rPr lang="ru-RU" sz="3600" i="1" dirty="0"/>
            </a:br>
            <a:r>
              <a:rPr lang="ru-RU" sz="3600" i="1" dirty="0"/>
              <a:t>Рядом - красная ...</a:t>
            </a:r>
            <a:r>
              <a:rPr lang="ru-RU" sz="3600" dirty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57904" y="980728"/>
            <a:ext cx="43422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i="1" dirty="0">
                <a:solidFill>
                  <a:srgbClr val="FF0000"/>
                </a:solidFill>
              </a:rPr>
              <a:t>Доскажи словечко </a:t>
            </a:r>
          </a:p>
        </p:txBody>
      </p:sp>
    </p:spTree>
    <p:extLst>
      <p:ext uri="{BB962C8B-B14F-4D97-AF65-F5344CB8AC3E}">
        <p14:creationId xmlns:p14="http://schemas.microsoft.com/office/powerpoint/2010/main" xmlns="" val="33707328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276872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933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628800"/>
            <a:ext cx="70567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>
                <a:solidFill>
                  <a:srgbClr val="000000"/>
                </a:solidFill>
                <a:latin typeface="Helvetica Neue"/>
              </a:rPr>
              <a:t>На опушке, у дорожки</a:t>
            </a:r>
            <a:r>
              <a:rPr lang="ru-RU" sz="3600" i="1" dirty="0"/>
              <a:t/>
            </a:r>
            <a:br>
              <a:rPr lang="ru-RU" sz="3600" i="1" dirty="0"/>
            </a:br>
            <a:r>
              <a:rPr lang="ru-RU" sz="3600" i="1" dirty="0">
                <a:solidFill>
                  <a:srgbClr val="000000"/>
                </a:solidFill>
                <a:latin typeface="Helvetica Neue"/>
              </a:rPr>
              <a:t>Он растет на белой ножке.</a:t>
            </a:r>
            <a:r>
              <a:rPr lang="ru-RU" sz="3600" i="1" dirty="0"/>
              <a:t/>
            </a:r>
            <a:br>
              <a:rPr lang="ru-RU" sz="3600" i="1" dirty="0"/>
            </a:br>
            <a:r>
              <a:rPr lang="ru-RU" sz="3600" i="1" dirty="0">
                <a:solidFill>
                  <a:srgbClr val="000000"/>
                </a:solidFill>
                <a:latin typeface="Helvetica Neue"/>
              </a:rPr>
              <a:t>Красным цветом красит бор</a:t>
            </a:r>
            <a:r>
              <a:rPr lang="ru-RU" sz="3600" i="1" dirty="0"/>
              <a:t/>
            </a:r>
            <a:br>
              <a:rPr lang="ru-RU" sz="3600" i="1" dirty="0"/>
            </a:br>
            <a:r>
              <a:rPr lang="ru-RU" sz="3600" i="1" dirty="0">
                <a:solidFill>
                  <a:srgbClr val="000000"/>
                </a:solidFill>
                <a:latin typeface="Helvetica Neue"/>
              </a:rPr>
              <a:t>Ядовитый ...</a:t>
            </a:r>
            <a:r>
              <a:rPr lang="ru-RU" dirty="0">
                <a:solidFill>
                  <a:srgbClr val="000000"/>
                </a:solidFill>
                <a:latin typeface="Helvetica Neue"/>
              </a:rPr>
              <a:t>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83706" y="764704"/>
            <a:ext cx="43422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i="1" dirty="0">
                <a:solidFill>
                  <a:srgbClr val="FF0000"/>
                </a:solidFill>
              </a:rPr>
              <a:t>Доскажи словечко </a:t>
            </a:r>
          </a:p>
        </p:txBody>
      </p:sp>
    </p:spTree>
    <p:extLst>
      <p:ext uri="{BB962C8B-B14F-4D97-AF65-F5344CB8AC3E}">
        <p14:creationId xmlns:p14="http://schemas.microsoft.com/office/powerpoint/2010/main" xmlns="" val="674563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Desktop\викторина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908720"/>
            <a:ext cx="4992960" cy="491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75121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ндрей\Desktop\викторина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057474"/>
            <a:ext cx="4618062" cy="455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9584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ндрей\Desktop\викторина\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8081357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99729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4"/>
            <a:ext cx="7995335" cy="261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856832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</TotalTime>
  <Words>118</Words>
  <Application>Microsoft Office PowerPoint</Application>
  <PresentationFormat>Экран (4:3)</PresentationFormat>
  <Paragraphs>32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Викторина «Осенние деньки» </vt:lpstr>
      <vt:lpstr>      Доскажи словечко У избы помоет крышу, Отведет в берлогу Мишу, Труд крестьянский завершит, А потом листвой шуршит. Мы её тихонько спросим: - Кто ты? – И услышим? …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Спасибо за внимание!</vt:lpstr>
    </vt:vector>
  </TitlesOfParts>
  <Company>Curnos™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User</cp:lastModifiedBy>
  <cp:revision>19</cp:revision>
  <dcterms:created xsi:type="dcterms:W3CDTF">2005-12-31T19:12:29Z</dcterms:created>
  <dcterms:modified xsi:type="dcterms:W3CDTF">2018-11-18T18:10:45Z</dcterms:modified>
</cp:coreProperties>
</file>