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77" r:id="rId32"/>
    <p:sldId id="287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0" autoAdjust="0"/>
    <p:restoredTop sz="94643" autoAdjust="0"/>
  </p:normalViewPr>
  <p:slideViewPr>
    <p:cSldViewPr>
      <p:cViewPr varScale="1">
        <p:scale>
          <a:sx n="69" d="100"/>
          <a:sy n="69" d="100"/>
        </p:scale>
        <p:origin x="-110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C7222F9-D5D9-4F0B-8566-5536F6D96975}" type="datetimeFigureOut">
              <a:rPr lang="ru-RU" smtClean="0"/>
              <a:t>01.11.2016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2572695-AAA3-4F88-A391-653F75CBC70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222F9-D5D9-4F0B-8566-5536F6D96975}" type="datetimeFigureOut">
              <a:rPr lang="ru-RU" smtClean="0"/>
              <a:t>01.11.2016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72695-AAA3-4F88-A391-653F75CBC7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222F9-D5D9-4F0B-8566-5536F6D96975}" type="datetimeFigureOut">
              <a:rPr lang="ru-RU" smtClean="0"/>
              <a:t>01.11.2016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72695-AAA3-4F88-A391-653F75CBC7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C7222F9-D5D9-4F0B-8566-5536F6D96975}" type="datetimeFigureOut">
              <a:rPr lang="ru-RU" smtClean="0"/>
              <a:t>01.11.2016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2572695-AAA3-4F88-A391-653F75CBC70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C7222F9-D5D9-4F0B-8566-5536F6D96975}" type="datetimeFigureOut">
              <a:rPr lang="ru-RU" smtClean="0"/>
              <a:t>01.11.2016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2572695-AAA3-4F88-A391-653F75CBC70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222F9-D5D9-4F0B-8566-5536F6D96975}" type="datetimeFigureOut">
              <a:rPr lang="ru-RU" smtClean="0"/>
              <a:t>01.11.2016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72695-AAA3-4F88-A391-653F75CBC70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222F9-D5D9-4F0B-8566-5536F6D96975}" type="datetimeFigureOut">
              <a:rPr lang="ru-RU" smtClean="0"/>
              <a:t>01.11.2016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72695-AAA3-4F88-A391-653F75CBC70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C7222F9-D5D9-4F0B-8566-5536F6D96975}" type="datetimeFigureOut">
              <a:rPr lang="ru-RU" smtClean="0"/>
              <a:t>01.11.2016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2572695-AAA3-4F88-A391-653F75CBC70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222F9-D5D9-4F0B-8566-5536F6D96975}" type="datetimeFigureOut">
              <a:rPr lang="ru-RU" smtClean="0"/>
              <a:t>01.11.2016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72695-AAA3-4F88-A391-653F75CBC7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C7222F9-D5D9-4F0B-8566-5536F6D96975}" type="datetimeFigureOut">
              <a:rPr lang="ru-RU" smtClean="0"/>
              <a:t>01.11.2016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2572695-AAA3-4F88-A391-653F75CBC70A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C7222F9-D5D9-4F0B-8566-5536F6D96975}" type="datetimeFigureOut">
              <a:rPr lang="ru-RU" smtClean="0"/>
              <a:t>01.11.2016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2572695-AAA3-4F88-A391-653F75CBC70A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C7222F9-D5D9-4F0B-8566-5536F6D96975}" type="datetimeFigureOut">
              <a:rPr lang="ru-RU" smtClean="0"/>
              <a:t>01.11.2016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2572695-AAA3-4F88-A391-653F75CBC70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syoffice.ru/6-521-bala-lorenco.htm" TargetMode="External"/><Relationship Id="rId2" Type="http://schemas.openxmlformats.org/officeDocument/2006/relationships/hyperlink" Target="http://www.psyoffice.ru/6-979-metod-poljarnyh-balov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syoffice.ru/4-0-1760.htm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syoffice.ru/8/psichology/book_z057_page_6.html" TargetMode="External"/><Relationship Id="rId2" Type="http://schemas.openxmlformats.org/officeDocument/2006/relationships/hyperlink" Target="http://www.psyoffice.ru/5-enc_philosophy-9257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syoffice.ru/3-0-pedagog-kon061.htm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syoffice.ru/4-0-20159.htm" TargetMode="External"/><Relationship Id="rId2" Type="http://schemas.openxmlformats.org/officeDocument/2006/relationships/hyperlink" Target="http://www.psyoffice.ru/5-enc_bible-3140.htm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syoffice.ru/8/psichology/book_o004_page_18.html" TargetMode="External"/><Relationship Id="rId2" Type="http://schemas.openxmlformats.org/officeDocument/2006/relationships/hyperlink" Target="http://www.psyoffice.ru/6-493-bystro-adaptiruyuschiesja-ba-volokna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syoffice.ru/3-0-psytera-spech27.htm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syoffice.ru/4-0-20008.htm" TargetMode="External"/><Relationship Id="rId2" Type="http://schemas.openxmlformats.org/officeDocument/2006/relationships/hyperlink" Target="http://www.psyoffice.ru/5-socio-3341.htm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syoffice.ru/4-0-20282.htm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syoffice.ru/5-psychology-4649.htm" TargetMode="External"/><Relationship Id="rId2" Type="http://schemas.openxmlformats.org/officeDocument/2006/relationships/hyperlink" Target="http://www.psyoffice.ru/6-1110-urovni-upravlenija-i-zadachi-upravlencheskoi-dejatelnosti-v-sisteme-obrazovanija-vzroslyh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syoffice.ru/7/articles/kid/kid35.html" TargetMode="External"/><Relationship Id="rId5" Type="http://schemas.openxmlformats.org/officeDocument/2006/relationships/hyperlink" Target="http://www.psyoffice.ru/6-1010-zhelanie-uchitsja.htm" TargetMode="External"/><Relationship Id="rId4" Type="http://schemas.openxmlformats.org/officeDocument/2006/relationships/hyperlink" Target="http://www.psyoffice.ru/3-0-pedagog-kon056.htm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F%D0%B5%D0%B4%D0%B0%D0%B3%D0%BE%D0%B3" TargetMode="External"/><Relationship Id="rId2" Type="http://schemas.openxmlformats.org/officeDocument/2006/relationships/hyperlink" Target="https://ru.wikipedia.org/wiki/%D0%9F%D1%81%D0%B8%D1%85%D0%BE%D0%BB%D0%BE%D0%B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u.wikipedia.org/wiki/%D0%9D%D0%B0%D1%83%D1%87%D0%BD%D0%B0%D1%8F_%D1%88%D0%BA%D0%BE%D0%BB%D0%B0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79712" y="620688"/>
            <a:ext cx="6912768" cy="5904656"/>
          </a:xfrm>
        </p:spPr>
        <p:txBody>
          <a:bodyPr>
            <a:noAutofit/>
          </a:bodyPr>
          <a:lstStyle/>
          <a:p>
            <a:pPr marL="108000" lvl="0" indent="-274320">
              <a:spcBef>
                <a:spcPts val="0"/>
              </a:spcBef>
            </a:pP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Роль семьи в развитии </a:t>
            </a:r>
            <a:b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         одаренных детей.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 Формы работы с родителями по  поддержке  одаренных детей.</a:t>
            </a:r>
            <a:b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                    </a:t>
            </a:r>
            <a:r>
              <a:rPr lang="ru-RU" sz="2400" b="0" cap="none" dirty="0" smtClean="0">
                <a:solidFill>
                  <a:prstClr val="white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Выполнила  </a:t>
            </a:r>
            <a:r>
              <a:rPr lang="en-US" sz="2400" b="0" cap="none" dirty="0" smtClean="0">
                <a:solidFill>
                  <a:prstClr val="white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:  </a:t>
            </a:r>
            <a:r>
              <a:rPr lang="ru-RU" sz="2400" b="0" cap="none" dirty="0" smtClean="0">
                <a:solidFill>
                  <a:prstClr val="white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Асанова   Э.Л. , учитель </a:t>
            </a:r>
            <a:r>
              <a:rPr lang="ru-RU" sz="2400" b="0" cap="none" dirty="0" err="1" smtClean="0">
                <a:solidFill>
                  <a:prstClr val="white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началь</a:t>
            </a:r>
            <a:r>
              <a:rPr lang="ru-RU" sz="2400" b="0" cap="none" dirty="0" smtClean="0">
                <a:solidFill>
                  <a:prstClr val="white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    МКОУ «Бахчисарайская                 </a:t>
            </a:r>
            <a:br>
              <a:rPr lang="ru-RU" sz="2400" b="0" cap="none" dirty="0" smtClean="0">
                <a:solidFill>
                  <a:prstClr val="white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2400" b="0" cap="none" dirty="0">
                <a:solidFill>
                  <a:prstClr val="white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sz="2400" b="0" cap="none" dirty="0">
                <a:solidFill>
                  <a:prstClr val="white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2400" b="0" cap="none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   Выполнила  </a:t>
            </a:r>
            <a:r>
              <a:rPr lang="en-US" sz="2400" b="0" cap="none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:  </a:t>
            </a:r>
            <a:r>
              <a:rPr lang="ru-RU" sz="2400" b="0" cap="none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Асанова </a:t>
            </a:r>
            <a:r>
              <a:rPr lang="ru-RU" sz="2400" b="0" cap="none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Э.Л. ,</a:t>
            </a:r>
            <a:r>
              <a:rPr lang="ru-RU" sz="2400" b="0" cap="none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 </a:t>
            </a:r>
            <a:br>
              <a:rPr lang="ru-RU" sz="2400" b="0" cap="none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2400" b="0" cap="none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   </a:t>
            </a:r>
            <a:r>
              <a:rPr lang="ru-RU" sz="2400" b="0" cap="none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учитель </a:t>
            </a:r>
            <a:r>
              <a:rPr lang="ru-RU" sz="2400" b="0" cap="none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начальных классов  </a:t>
            </a:r>
            <a:r>
              <a:rPr lang="ru-RU" sz="2400" b="0" cap="none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sz="2400" b="0" cap="none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2400" b="0" cap="none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2400" b="0" cap="none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  </a:t>
            </a:r>
            <a:r>
              <a:rPr lang="ru-RU" sz="2400" b="0" cap="none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МКОУ </a:t>
            </a:r>
            <a:br>
              <a:rPr lang="ru-RU" sz="2400" b="0" cap="none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2400" b="0" cap="none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  </a:t>
            </a:r>
            <a:r>
              <a:rPr lang="ru-RU" sz="2400" b="0" cap="none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«</a:t>
            </a:r>
            <a:r>
              <a:rPr lang="ru-RU" sz="2400" b="0" cap="none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Бахчисарайская СОШ №1</a:t>
            </a:r>
            <a:r>
              <a:rPr lang="ru-RU" sz="2400" b="0" cap="none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»</a:t>
            </a:r>
            <a:endParaRPr lang="ru-RU" sz="32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695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            СОВЕТЫ 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РОДИТЕЛЯМ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980728"/>
            <a:ext cx="8424936" cy="5760640"/>
          </a:xfrm>
        </p:spPr>
        <p:txBody>
          <a:bodyPr>
            <a:normAutofit fontScale="92500" lnSpcReduction="10000"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dirty="0">
                <a:solidFill>
                  <a:srgbClr val="363636"/>
                </a:solidFill>
                <a:latin typeface="Times New Roman"/>
                <a:ea typeface="Times New Roman"/>
                <a:cs typeface="Times New Roman"/>
              </a:rPr>
              <a:t>         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  Проанализируйте вашу собственную систему ценностей в отношении воспитания детей. Способствует ли она реализации личности и одаренности в обществе?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           Будьте честными. Все дети весьма чувствительны ко лжи, а к одаренным детям это относится в большей степени.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           Оценивайте уровень развития ребенка. Речевой обмен даже с очень развитым ребенком дошкольного возраста не является наиболее эффективным путем к пониманию.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           Избегайте длинных объяснений или бесед.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           Старайтесь вовремя уловить изменения в ребенке. Они могут выражаться в неординарных вопросах или в поведении и являться признаком одаренности.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       Уважайте в ребенке индивидуальность. Не стремитесь проецировать на него собственные интересы и увлечения.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6362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640960" cy="70609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Анкета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по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выявлению одарённости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 ребенка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980728"/>
            <a:ext cx="8640960" cy="5760640"/>
          </a:xfrm>
        </p:spPr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Wingdings"/>
              <a:buChar char=""/>
              <a:tabLst>
                <a:tab pos="457200" algn="l"/>
              </a:tabLst>
            </a:pP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5 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2"/>
              </a:rPr>
              <a:t>баллов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 – такое качество сильно выражено у вашего ребенка;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Wingdings"/>
              <a:buChar char=""/>
              <a:tabLst>
                <a:tab pos="457200" algn="l"/>
              </a:tabLst>
            </a:pP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4 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3"/>
              </a:rPr>
              <a:t>балла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 – выражено выше среднего;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Wingdings"/>
              <a:buChar char=""/>
              <a:tabLst>
                <a:tab pos="457200" algn="l"/>
              </a:tabLst>
            </a:pP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3 балла – выражено средне;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Wingdings"/>
              <a:buChar char=""/>
              <a:tabLst>
                <a:tab pos="457200" algn="l"/>
              </a:tabLst>
            </a:pP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2 балла – слабо выражено;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buSzPts val="1000"/>
              <a:buFont typeface="Wingdings"/>
              <a:buChar char=""/>
              <a:tabLst>
                <a:tab pos="457200" algn="l"/>
              </a:tabLst>
            </a:pP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1 балл – совсем не выражено.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    Суммируйте баллы по всем качествам 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4"/>
              </a:rPr>
              <a:t>внутри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 каждой из восьми областей. Общее количество набранных баллов внутри одной области разделите на число вопросов в этой области.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273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08912" cy="994122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               Литературные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способности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/>
            </a:r>
            <a:br>
              <a:rPr lang="ru-RU" sz="28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908720"/>
            <a:ext cx="8496944" cy="5832648"/>
          </a:xfrm>
        </p:spPr>
        <p:txBody>
          <a:bodyPr>
            <a:normAutofit fontScale="77500" lnSpcReduction="20000"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Может легко построить рассказ, начиная с завязки и кончая разрешением какого-либо конфликта.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Привносит что-то новое и необычное, когда рассказывает о чем-то знакомом и известном всем.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Придерживается только необходимых деталей в рассказах о событиях, все несущественное отбрасывает, оставляя главное и наиболее характерное.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Рассказывая о чем-то, умеет придерживаться выбранного сюжета, не теряет основной 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2"/>
              </a:rPr>
              <a:t>мысли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Выбирает в своих рассказах такие слова, которые хорошо передают эмоциональное состояние героев, их чувства.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Умеет передавать такие детали, которые важны для понимания события, и в то же время не упускает основной линии 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3"/>
              </a:rPr>
              <a:t>событий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, о которых рассказывает.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4"/>
              </a:rPr>
              <a:t>Любит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 писать рассказы и стихи.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8. Изображает в рассказах своих героев очень живыми, передает их чувства, настроение, характер</a:t>
            </a:r>
            <a:r>
              <a:rPr lang="ru-RU" dirty="0">
                <a:solidFill>
                  <a:srgbClr val="373737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2000" dirty="0">
              <a:solidFill>
                <a:srgbClr val="373737"/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826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640960" cy="1143000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ru-RU" sz="2800" b="1" dirty="0" smtClean="0">
                <a:solidFill>
                  <a:srgbClr val="373737"/>
                </a:solidFill>
                <a:latin typeface="Times New Roman"/>
                <a:ea typeface="Times New Roman"/>
                <a:cs typeface="Times New Roman"/>
              </a:rPr>
              <a:t>  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Способности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к занятию научной работой</a:t>
            </a:r>
            <a:r>
              <a:rPr lang="ru-RU" sz="2000" dirty="0">
                <a:latin typeface="Calibri"/>
                <a:ea typeface="Calibri"/>
                <a:cs typeface="Times New Roman"/>
              </a:rPr>
              <a:t/>
            </a:r>
            <a:br>
              <a:rPr lang="ru-RU" sz="2000" dirty="0">
                <a:latin typeface="Calibri"/>
                <a:ea typeface="Calibri"/>
                <a:cs typeface="Times New Roman"/>
              </a:rPr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980728"/>
            <a:ext cx="8568952" cy="5760640"/>
          </a:xfrm>
        </p:spPr>
        <p:txBody>
          <a:bodyPr>
            <a:noAutofit/>
          </a:bodyPr>
          <a:lstStyle/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Выражает мысли ясно и точно (устно или письменно).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Читает 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2"/>
              </a:rPr>
              <a:t>книги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, научно-популярные издания с опережением своих сверстников на год-два.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Обладает хорошей способностью к усвоению абстрактных понятий, установлению обобщений.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Обладает хорошей моторной координацией (отлично фиксирует то, что 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3"/>
              </a:rPr>
              <a:t>видит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, и четко записывает то, что слышит).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Интересуется актерской игрой.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Меняет тональность и выражение голоса, когда изображает другого человека.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После уроков любит читать научно-популярные журналы и книги.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Не унывает, если проект или новая идея не поддержаны учителями, родителями или если его эксперимент не удался.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Пытается выяснить причины и смысл событий.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Проводит много времени за созданием собственных «проектов»: конструированием, построением, собиранием.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Любит обсуждать научные события, изобретения, часто задумывается над этим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75518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064896" cy="922114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373737"/>
                </a:solidFill>
                <a:latin typeface="Times New Roman"/>
                <a:ea typeface="Times New Roman"/>
                <a:cs typeface="Times New Roman"/>
              </a:rPr>
              <a:t>              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Музыкальные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способности</a:t>
            </a:r>
            <a:r>
              <a:rPr lang="ru-RU" sz="2800" dirty="0">
                <a:latin typeface="Calibri"/>
                <a:ea typeface="Calibri"/>
                <a:cs typeface="Times New Roman"/>
              </a:rPr>
              <a:t/>
            </a:r>
            <a:br>
              <a:rPr lang="ru-RU" sz="2800" dirty="0">
                <a:latin typeface="Calibri"/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764704"/>
            <a:ext cx="8496944" cy="5904656"/>
          </a:xfrm>
        </p:spPr>
        <p:txBody>
          <a:bodyPr>
            <a:normAutofit fontScale="92500" lnSpcReduction="10000"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Очень 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2"/>
              </a:rPr>
              <a:t>быстро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 и легко отзывается на ритм и мелодии, всегда вслушивается в них.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Хорошо поет.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В игру на инструменте, в песню или танец вкладывает много энергии и чувств.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Любит музыкальные записи. 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3"/>
              </a:rPr>
              <a:t>Стремится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 пойти на концерт или туда, где можно слушать 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4"/>
              </a:rPr>
              <a:t>музыку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Любит петь вместе с другими так, чтобы получалось слаженно и хорошо.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В пении или музыке выражает чувства, свое настроение.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Сочиняет оригинальные, свои собственные мелодии.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8. Хорошо играет на каком-нибудь инструменте.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5560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         Способности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к спорту</a:t>
            </a:r>
            <a:r>
              <a:rPr lang="ru-RU" sz="2800" dirty="0">
                <a:latin typeface="Calibri"/>
                <a:ea typeface="Calibri"/>
                <a:cs typeface="Times New Roman"/>
              </a:rPr>
              <a:t/>
            </a:r>
            <a:br>
              <a:rPr lang="ru-RU" sz="2800" dirty="0">
                <a:latin typeface="Calibri"/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692696"/>
            <a:ext cx="8424936" cy="6048672"/>
          </a:xfrm>
        </p:spPr>
        <p:txBody>
          <a:bodyPr>
            <a:normAutofit fontScale="92500"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Энергичен и производит впечатление ребенка, который нуждается в большом объеме физических движений, чтобы ощущать себя счастливым.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Любит участвовать в спортивных играх и соревнованиях.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Постоянно преуспевает в каком-нибудь виде спортивной игры.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Бегает быстрее всех в классе.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Лучше других координирован в движениях, двигается легко и грациозно.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Любит ходить в походы, играть на открытых спортивных площадках.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Предпочитает проводить свободное время, играя в хоккей, баскетбол, теннис, футбол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88533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       Технические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способности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/>
            </a:r>
            <a:br>
              <a:rPr lang="ru-RU" sz="28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908720"/>
            <a:ext cx="8496944" cy="5832648"/>
          </a:xfrm>
        </p:spPr>
        <p:txBody>
          <a:bodyPr>
            <a:normAutofit fontScale="92500"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Хорошо выполняет задания по ручному 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2"/>
              </a:rPr>
              <a:t>труду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Интересуется механизмами и машинами.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В мир его увлечений входит конструирование машин, приборов, авиамоделей, поездов, радиоприемников.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Может легко чинить испорченные приборы, использовать старые детали для создания 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3"/>
              </a:rPr>
              <a:t>новых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 поделок, игрушек, приборов.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Разбирается в «капризах механизмов», любит загадочные поломки и вопросы «на поиск».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Любит рисовать чертежи и наброски механизмов.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Читает журналы и статьи о создании новых приборов, машин, механизмов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79201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    Интеллектуальные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способности</a:t>
            </a:r>
            <a:r>
              <a:rPr lang="ru-RU" sz="2800" dirty="0">
                <a:latin typeface="Calibri"/>
                <a:ea typeface="Calibri"/>
                <a:cs typeface="Times New Roman"/>
              </a:rPr>
              <a:t/>
            </a:r>
            <a:br>
              <a:rPr lang="ru-RU" sz="2800" dirty="0">
                <a:latin typeface="Calibri"/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764704"/>
            <a:ext cx="8352928" cy="5976664"/>
          </a:xfrm>
        </p:spPr>
        <p:txBody>
          <a:bodyPr>
            <a:normAutofit fontScale="85000" lnSpcReduction="20000"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На занятиях все легко и быстро схватывает.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Обладает чувством здравого смысла и использует знания в практических повседневных ситуациях.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Хорошо и ясно рассуждает, не путается в мыслях.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Улавливает связь между одним событием и другим, между причиной и следствием.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Хорошо понимает недосказанное, догадывается о том, что часто прямо не высказывается взрослым, но имеется в виду.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Устанавливает причины поступков других 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2"/>
              </a:rPr>
              <a:t>людей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, мотивы их поведения.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Быстро запоминает услышанное или прочитанное без специального заучивания, не тратит много времени на повторение того, что нужно запомнить.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Знает многое о таких событиях и проблемах, о которых его сверстники и не догадываются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81632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496944" cy="6480720"/>
          </a:xfrm>
        </p:spPr>
        <p:txBody>
          <a:bodyPr>
            <a:normAutofit fontScale="92500" lnSpcReduction="20000"/>
          </a:bodyPr>
          <a:lstStyle/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  <a:tabLst>
                <a:tab pos="457200" algn="l"/>
              </a:tabLst>
            </a:pPr>
            <a:r>
              <a:rPr lang="ru-RU" sz="1700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9.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У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ребенка богатый словарный запас, он легко пользуется новыми словами, точно выражает свою мысль.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  <a:tabLst>
                <a:tab pos="457200" algn="l"/>
              </a:tabLst>
            </a:pPr>
            <a:r>
              <a:rPr lang="ru-RU" sz="1700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10.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Любит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книги, которые обычно читают не сверстники, а дети постарше на год или два.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  <a:tabLst>
                <a:tab pos="457200" algn="l"/>
              </a:tabLst>
            </a:pPr>
            <a:r>
              <a:rPr lang="ru-RU" sz="1700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11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.Решает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сложные 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2"/>
              </a:rPr>
              <a:t>задачи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, требующие умственного 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3"/>
              </a:rPr>
              <a:t>усилия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  <a:tabLst>
                <a:tab pos="457200" algn="l"/>
              </a:tabLst>
            </a:pPr>
            <a:r>
              <a:rPr lang="ru-RU" sz="1700" u="sng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4"/>
              </a:rPr>
              <a:t>12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4"/>
              </a:rPr>
              <a:t>.Задает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 много вопросов. Интересуется многим и часто спрашивает об этом взрослых.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  <a:tabLst>
                <a:tab pos="457200" algn="l"/>
              </a:tabLst>
            </a:pPr>
            <a:r>
              <a:rPr lang="ru-RU" sz="1700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13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.Обгоняет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своих сверстников по учебе на год или два, то есть реально должен бы 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5"/>
              </a:rPr>
              <a:t>учиться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 в более старшем классе, чем 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6"/>
              </a:rPr>
              <a:t>учится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 сейчас. Часто скучает на уроке из-за того, что учебный материал ему уже хорошо знаком из книг, журналов, рассказов взрослых.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  <a:tabLst>
                <a:tab pos="457200" algn="l"/>
              </a:tabLst>
            </a:pPr>
            <a:r>
              <a:rPr lang="ru-RU" sz="1700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14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.Оригинально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мыслит и предлагает неожиданные ответы, решения.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  <a:tabLst>
                <a:tab pos="457200" algn="l"/>
              </a:tabLst>
            </a:pPr>
            <a:r>
              <a:rPr lang="ru-RU" sz="1700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15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.Очень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восприимчив, наблюдателен, быстро реагирует на новое и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неожиданное.</a:t>
            </a:r>
          </a:p>
        </p:txBody>
      </p:sp>
    </p:spTree>
    <p:extLst>
      <p:ext uri="{BB962C8B-B14F-4D97-AF65-F5344CB8AC3E}">
        <p14:creationId xmlns:p14="http://schemas.microsoft.com/office/powerpoint/2010/main" val="2788355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    Артистические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способности</a:t>
            </a:r>
            <a:endParaRPr lang="ru-RU" sz="2800" dirty="0">
              <a:solidFill>
                <a:schemeClr val="accent1">
                  <a:lumMod val="50000"/>
                </a:schemeClr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908720"/>
            <a:ext cx="8496944" cy="5832648"/>
          </a:xfrm>
        </p:spPr>
        <p:txBody>
          <a:bodyPr>
            <a:normAutofit fontScale="92500" lnSpcReduction="10000"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Легко входит в роль другого персонажа, человека и т.д.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Понимает и хорошо изображает конфликт, когда имеет возможность разыграть какую-либо драматическую ситуацию.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Передает чувства через мимику, жесты, движения.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Стремится вызвать эмоциональные реакции у других людей, когда о чем-то с увлечением рассказывает.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С большой легкостью передает чувства и эмоциональные переживания.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Пластичен и открыт всему новому, не «зацикливается» на старом. Любит пробовать новые способы решения жизненных задач, не использует уже испытанные варианты, не боится новых попыток, всегда проверяет новые идеи и только после экспериментальной проверки может от них отказаться.</a:t>
            </a:r>
            <a:endParaRPr lang="ru-RU" sz="2000" dirty="0">
              <a:solidFill>
                <a:schemeClr val="accent1">
                  <a:lumMod val="50000"/>
                </a:schemeClr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77492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19256" cy="6213304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Одаренность, безусловно, дар природы. Распространено мнение, что если дар дан    человеку, то он не исчезнет и обязательно проявится.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Однако,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исследования последнего времени опровергли эту точку зрения. Одаренность существует лишь в постоянном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развитии,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и главную роль в развитии одаренности играет семья. При этом одаренность ребенка может проявиться довольно рано, а может случиться так, что даже родители не заметят необычных способностей своего одаренного сына или дочери, пока не поможет счастливый случай.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755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373737"/>
                </a:solidFill>
                <a:latin typeface="Times New Roman"/>
                <a:ea typeface="Times New Roman"/>
                <a:cs typeface="Times New Roman"/>
              </a:rPr>
              <a:t>         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Художественные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способности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  <a:t/>
            </a:r>
            <a:br>
              <a:rPr lang="ru-RU" sz="28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Times New Roman"/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764704"/>
            <a:ext cx="8568952" cy="5976664"/>
          </a:xfrm>
        </p:spPr>
        <p:txBody>
          <a:bodyPr>
            <a:normAutofit fontScale="70000" lnSpcReduction="20000"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На его рисунках и картинах – большое разнообразие предметов, ситуаций, людей (нет однообразия в сюжетах).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Серьезно относится к произведениям искусства. Становится вдумчивым и очень серьезным, когда видит хорошую картину, слышит музыку, видит необычную скульптуру, красиво и художественно выполненную вещь.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Оригинален в выборе сюжета (в рисунке, сочинении, описании какого-либо события), составляет своеобразные композиции (из цветов, рисунков, камней, марок, открыток).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Всегда готов использовать какой-либо новый материал для изготовления игрушки, картины, рисунка, композиции, в строительстве детских домиков на игровой площадке, в работе с ножницами, клеем.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Когда имеет свободное время, охотно рисует, лепит, создает вещи, имеющие художественное назначение (украшение для дома, одежды и т.д.).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Прибегает к рисунку и лепке для того, чтобы выразить свои чувства и настроение.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Интересуется произведениями искусства, созданными другими людьми. Может высказать собственную оценку и пытается воспроизвести то, что ему понравилось, на своем рисунке или в сделанной своими руками игрушке, скульптуре.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Любит работать с пластилином, глиной, дающими возможность изображать увиденное в трех измерениях.</a:t>
            </a:r>
            <a:endParaRPr lang="ru-RU" sz="2000" dirty="0">
              <a:solidFill>
                <a:schemeClr val="accent1">
                  <a:lumMod val="50000"/>
                </a:schemeClr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17762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640960" cy="1930226"/>
          </a:xfrm>
        </p:spPr>
        <p:txBody>
          <a:bodyPr/>
          <a:lstStyle/>
          <a:p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Анкета по выявлению одарённости </a:t>
            </a: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/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3200" i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 </a:t>
            </a:r>
            <a:r>
              <a:rPr lang="ru-RU" sz="3200" i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200" i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Проявление специальных способностей </a:t>
            </a:r>
            <a:r>
              <a:rPr lang="ru-RU" sz="3200" i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/>
            </a:r>
            <a:br>
              <a:rPr lang="ru-RU" sz="3200" i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3200" i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  по </a:t>
            </a:r>
            <a:r>
              <a:rPr lang="ru-RU" sz="3200" i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А.И. Савенкову 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2204864"/>
            <a:ext cx="8784976" cy="4533560"/>
          </a:xfrm>
        </p:spPr>
        <p:txBody>
          <a:bodyPr/>
          <a:lstStyle/>
          <a:p>
            <a:pPr>
              <a:spcAft>
                <a:spcPts val="750"/>
              </a:spcAft>
            </a:pPr>
            <a:r>
              <a:rPr lang="ru-RU" sz="2800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(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Алекса́ндр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Ильи́ч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Са́венков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— российский 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 tooltip="Психолог"/>
              </a:rPr>
              <a:t>психолог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и 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  <a:hlinkClick r:id="rId3" tooltip="Педагог"/>
              </a:rPr>
              <a:t>педагог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специалист в области диагностики и развития детской одарённости, обучения одарённых детей, психологии исследовательского обучения, создатель </a:t>
            </a:r>
            <a:r>
              <a:rPr lang="ru-RU" u="sng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  <a:hlinkClick r:id="rId4" tooltip="Научная школа"/>
              </a:rPr>
              <a:t>научной школы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«Психология одарённости и творчества». 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spcAft>
                <a:spcPts val="750"/>
              </a:spcAft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Доктор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психологических наук, доктор педагогических наук, профессор. 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spcAft>
                <a:spcPts val="750"/>
              </a:spcAft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Действительный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член Академии педагогических и социальных наук.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)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0776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260648"/>
            <a:ext cx="8496944" cy="6408712"/>
          </a:xfrm>
        </p:spPr>
        <p:txBody>
          <a:bodyPr/>
          <a:lstStyle/>
          <a:p>
            <a:r>
              <a:rPr lang="ru-RU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Для выявления одаренных к определенным видам человеческой деятельности детей А.И. Савенков предлагает рассматривать следующие личностные свойства и характеристики (на вопросы отвечать «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да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», «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нет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»):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/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Инструкция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: 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Уважаемый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родитель,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в начале теста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-перечень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характеристик, которые обычно наблюдаются у одарённых детей в разных сферах (изобразительно–художественной, музыкальной одарённости, литературной, артистической, технической, лидерской, спортивной, интеллектуальной). Для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того,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чтобы определить в какой сфере у вашего ребёнка одарённость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,поставьте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«+» напротив утверждения, которое соответствует особенностям вашего ребёнка.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631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12968" cy="1143000"/>
          </a:xfrm>
        </p:spPr>
        <p:txBody>
          <a:bodyPr>
            <a:normAutofit/>
          </a:bodyPr>
          <a:lstStyle/>
          <a:p>
            <a:r>
              <a:rPr lang="ru-RU" sz="3200" u="sng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           </a:t>
            </a:r>
            <a:r>
              <a:rPr lang="ru-RU" sz="3200" u="sng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  </a:t>
            </a:r>
            <a:r>
              <a:rPr lang="ru-RU" sz="3200" b="1" u="sng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В </a:t>
            </a:r>
            <a:r>
              <a:rPr lang="ru-RU" sz="3200" b="1" u="sng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сфере </a:t>
            </a:r>
            <a:r>
              <a:rPr lang="ru-RU" sz="3200" b="1" u="sng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изобразительно- </a:t>
            </a:r>
            <a:br>
              <a:rPr lang="ru-RU" sz="3200" b="1" u="sng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</a:b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         </a:t>
            </a:r>
            <a:r>
              <a:rPr lang="ru-RU" sz="3200" b="1" u="sng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художественной </a:t>
            </a:r>
            <a:r>
              <a:rPr lang="ru-RU" sz="3200" b="1" u="sng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одаренности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1412776"/>
            <a:ext cx="8640960" cy="544522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в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рисунках нет однообразия. Ребенок оригинален в выборе сюжетов. В рисунках много разных предметов, людей и ситуаций;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с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тановится вдумчивым и очень серьезным, когда видит хорошую картину, слышит музыку, прекрасно выполненную скульптуру, вещь;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с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пособен составлять оригинальные композиции из цветов, рисунков, камней, марок, открыток и т.д.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л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юбит использовать какой-либо новый материал для изготовления игрушек, коллажей, рисунков, в строительстве детских домиков на игровой площадке;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о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хотно рисует, лепит, создает композиции, имеющие художественное назначение (украшение для дома, одежды);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о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бращается к рисунку или лепке для того, чтобы выразить свои чувства и настроение;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л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юбит создавать объемные изображения, работать с глиной, пластилином, бумагой и клеем;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ожет высказать свою собственную оценку произведениям искусства, пытается воспроизвести то, что ему понравилось в своем собственном рисунке или созданной игрушке, скульптуре.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5189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640960" cy="706090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      </a:t>
            </a:r>
            <a:r>
              <a:rPr lang="ru-RU" sz="3200" b="1" u="sng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 В </a:t>
            </a:r>
            <a:r>
              <a:rPr lang="ru-RU" sz="3200" b="1" u="sng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сфере музыкальной </a:t>
            </a:r>
            <a:r>
              <a:rPr lang="ru-RU" sz="3200" b="1" u="sng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одаренности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052736"/>
            <a:ext cx="8496944" cy="5688632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п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роявляет большой интерес к музыкальным занятиям, пению;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ч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утко реагирует на характер и настроение музыки;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х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орошо поет;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в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кладывает много энергии, чувств в игру на инструменте, в песню или танец;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л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юбит музыкальные записи;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с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тремится пойти на концерт или туда, где можно слушать музыку;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х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орошо играет на каком-нибудь инструменте;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в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пении и музыке стремится выразить свои чувства и настроение;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с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очиняет собственные оригинальные мелодии.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479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568952" cy="706090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        </a:t>
            </a:r>
            <a:r>
              <a:rPr lang="ru-RU" sz="3200" b="1" u="sng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В </a:t>
            </a:r>
            <a:r>
              <a:rPr lang="ru-RU" sz="3200" b="1" u="sng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сфере литературной одаренности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1052736"/>
            <a:ext cx="8568952" cy="5805264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л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юбит писать и сочинять рассказы и стихи;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ожет легко построить рассказ, начиная от завязки сюжета и кончая разрешением какого-либо конфликта;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р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ассказывая о чем-то, умеет хорошо придерживаться выбранного сюжета, не теряет основную мысль;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п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ридерживается только необходимых деталей в рассказах о событиях. Оставляет главное, наиболее характерное;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в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ыбирает в своих рассказах такие слова, которые хорошо передают эмоциональные состояния героев, их переживания, чувства;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меет передавать в рассказах такие детали, которые важны для понимания события (что обычно не умеют делать его сверстники), и в то же время не упускает основной линии событий, о которых рассказывает;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с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клонен фантазировать, старается добавить что-то новое и необычное, когда рассказывает о чем-то уже знакомом и известном всем;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меет в рассказе изобразить своих героев очень живыми, передает их характер, чувства, настроения.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8349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568952" cy="706090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      </a:t>
            </a:r>
            <a:r>
              <a:rPr lang="ru-RU" sz="3200" b="1" u="sng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В </a:t>
            </a:r>
            <a:r>
              <a:rPr lang="ru-RU" sz="3200" b="1" u="sng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сфере артистической одаренности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980728"/>
            <a:ext cx="8640960" cy="5877272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л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егко входит в роль какого-либо персонажа: человека, животного и других;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нтересуется актерской игрой;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еняет тональность и выражение голоса, когда изображает другого человека;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р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азыгрывая драматическую сцену, способен понять и изобразить конфликт;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с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клонен передавать чувства через мимику, жесты, движения;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с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тремится вызывать эмоциональные реакции у других людей, когда о чем-то с увлечением рассказывает;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с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большой легкостью драматизирует, передает чувства и эмоциональные переживания;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л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юбит игры–драматизации.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9351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640960" cy="778098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       </a:t>
            </a:r>
            <a:r>
              <a:rPr lang="ru-RU" sz="3200" b="1" u="sng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В </a:t>
            </a:r>
            <a:r>
              <a:rPr lang="ru-RU" sz="3200" b="1" u="sng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сфере технической одаренности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052736"/>
            <a:ext cx="8568952" cy="5688632"/>
          </a:xfrm>
        </p:spPr>
        <p:txBody>
          <a:bodyPr>
            <a:normAutofit fontScale="925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нтересуется механизмами и машинами;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ожет чинить легко испорченные приборы, использовать старые детали для создания новых поделок, игрушек, приборов;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л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юбит разбираться в причинах и капризах механизмов, любит загадочные поломки и вопросы на «поиск»;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л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юбит рисовать чертежи и схемы механизмов, разбираться в них;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ч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итает (любит, когда ему читают) журналы и статьи о создании новых приборов, машин, механизмов;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л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юбит обсуждать полезные события, изобретения, часто задумывается об этом;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п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роводит много времени над конструированием и воплощением собственных «проектов» (модели летательных аппаратов, автомобилей, кораблей);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б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ыстро и легко осваивает компьютер.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2189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12968" cy="850106"/>
          </a:xfrm>
        </p:spPr>
        <p:txBody>
          <a:bodyPr/>
          <a:lstStyle/>
          <a:p>
            <a:r>
              <a:rPr lang="ru-RU" sz="3200" b="1" dirty="0" smtClean="0">
                <a:solidFill>
                  <a:srgbClr val="548DD4"/>
                </a:solidFill>
                <a:latin typeface="Times New Roman"/>
                <a:ea typeface="Times New Roman"/>
              </a:rPr>
              <a:t>         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sz="3200" b="1" u="sng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В </a:t>
            </a:r>
            <a:r>
              <a:rPr lang="ru-RU" sz="3200" b="1" u="sng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сфере лидерской одаренности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1124744"/>
            <a:ext cx="8640960" cy="5616624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нициативен в общении со сверстниками;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с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охраняет уверенность в окружении незнакомых людей;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л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егко общается с детьми и взрослыми;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лавливает причины поступков других людей, мотивы их поведения. 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х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орошо понимает недосказанное;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ч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асто руководит играми и занятиями других детей;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с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клонен принимать на себя ответственность, выходящую за рамки, характерные для возраста;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д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ругие дети предпочитают выбирать его в качестве партнера по играм и занятиям;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о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бладает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даром убеждения, способен внушать свои идеи другим.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9980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68952" cy="634082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        </a:t>
            </a:r>
            <a:r>
              <a:rPr lang="ru-RU" sz="3200" b="1" u="sng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В </a:t>
            </a:r>
            <a:r>
              <a:rPr lang="ru-RU" sz="3200" b="1" u="sng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сфере спортивной одаренности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908720"/>
            <a:ext cx="8568952" cy="5832648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э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нергичен, производит впечатление ребенка, нуждающегося в большом объеме движений;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л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юбит участвовать в спортивных играх и состязаниях;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ч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асто выигрывает в разных спортивных играх у сверстников;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б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ывает быстрее всех в детском саду, в классе;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д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вижется легко, грациозно, имеет хорошую координацию движений;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л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юбит ходить в походы, играть на открытых спортивных площадках;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п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редпочитает проводить свободное время в подвижных играх (хоккей, баскетбол, футбол);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- ф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изически выносливее сверстников.</a:t>
            </a:r>
            <a:endParaRPr lang="ru-RU" sz="2000" dirty="0">
              <a:solidFill>
                <a:schemeClr val="accent1">
                  <a:lumMod val="50000"/>
                </a:schemeClr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83946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424936" cy="640871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1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Родителям, заинтересованным в развитии и поддержке одаренности ребенка, необходимо присмотреться повнимательнее к своим детям, понаблюдать за их поведением, и если они увидят, что для их ребенка характерно следующее:</a:t>
            </a:r>
            <a:br>
              <a:rPr lang="ru-RU" sz="21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21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Symbol"/>
              </a:rPr>
              <a:t></a:t>
            </a:r>
            <a:r>
              <a:rPr lang="ru-RU" sz="21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он очень любознателен;</a:t>
            </a:r>
            <a:br>
              <a:rPr lang="ru-RU" sz="21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21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Symbol"/>
              </a:rPr>
              <a:t></a:t>
            </a:r>
            <a:r>
              <a:rPr lang="ru-RU" sz="21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любит задавать каверзные вопросы и решать трудные задачи;</a:t>
            </a:r>
            <a:br>
              <a:rPr lang="ru-RU" sz="21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21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Symbol"/>
              </a:rPr>
              <a:t></a:t>
            </a:r>
            <a:r>
              <a:rPr lang="ru-RU" sz="21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его речь очень развита, большой словарный запас;</a:t>
            </a:r>
            <a:br>
              <a:rPr lang="ru-RU" sz="21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21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Symbol"/>
              </a:rPr>
              <a:t></a:t>
            </a:r>
            <a:r>
              <a:rPr lang="ru-RU" sz="21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во всех вопросах ищет самостоятельные решения, не всегда воспринимает уже готовый родительский ответ;</a:t>
            </a:r>
            <a:br>
              <a:rPr lang="ru-RU" sz="21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21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Symbol"/>
              </a:rPr>
              <a:t></a:t>
            </a:r>
            <a:r>
              <a:rPr lang="ru-RU" sz="21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настойчив в достижении поставленной цели;</a:t>
            </a:r>
            <a:br>
              <a:rPr lang="ru-RU" sz="21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21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Symbol"/>
              </a:rPr>
              <a:t></a:t>
            </a:r>
            <a:r>
              <a:rPr lang="ru-RU" sz="21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у него повышенные математические способности в сфере вычисления и логики;</a:t>
            </a:r>
            <a:br>
              <a:rPr lang="ru-RU" sz="21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21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Symbol"/>
              </a:rPr>
              <a:t></a:t>
            </a:r>
            <a:r>
              <a:rPr lang="ru-RU" sz="21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может концентрировать внимание на интересующем предмете или задаче, но легко бросает то, что показалось понятным, или наскучило;</a:t>
            </a:r>
            <a:br>
              <a:rPr lang="ru-RU" sz="21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21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Symbol"/>
              </a:rPr>
              <a:t></a:t>
            </a:r>
            <a:r>
              <a:rPr lang="ru-RU" sz="21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обладает богатой фантазией и воображением;</a:t>
            </a:r>
            <a:br>
              <a:rPr lang="ru-RU" sz="21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21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Symbol"/>
              </a:rPr>
              <a:t></a:t>
            </a:r>
            <a:r>
              <a:rPr lang="ru-RU" sz="21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рано определяет свое призвание, реально оценивает свои возможности, особенности характера;</a:t>
            </a:r>
            <a:br>
              <a:rPr lang="ru-RU" sz="21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21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Symbol"/>
              </a:rPr>
              <a:t></a:t>
            </a:r>
            <a:r>
              <a:rPr lang="ru-RU" sz="21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его отличает чувство юмора, любит смешные несоответствия, игру слов, шутки, может гримасничать, смешить других, подражая взрослым и т.д., </a:t>
            </a:r>
            <a:endParaRPr lang="ru-RU" sz="2100" dirty="0" smtClean="0">
              <a:solidFill>
                <a:schemeClr val="accent1">
                  <a:lumMod val="50000"/>
                </a:schemeClr>
              </a:solidFill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1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    </a:t>
            </a:r>
            <a:r>
              <a:rPr lang="ru-RU" sz="26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все </a:t>
            </a:r>
            <a:r>
              <a:rPr lang="ru-RU" sz="26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это подтверждает наличие одаренности у ребенка.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/>
            </a:r>
            <a:b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</a:br>
            <a:endParaRPr lang="ru-RU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630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12968" cy="706090"/>
          </a:xfrm>
        </p:spPr>
        <p:txBody>
          <a:bodyPr/>
          <a:lstStyle/>
          <a:p>
            <a:r>
              <a:rPr lang="ru-RU" sz="3200" b="1" u="sng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 В </a:t>
            </a:r>
            <a:r>
              <a:rPr lang="ru-RU" sz="3200" b="1" u="sng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сфере интеллектуальной одаренности</a:t>
            </a:r>
            <a:r>
              <a:rPr lang="ru-RU" sz="3200" u="sng" dirty="0">
                <a:solidFill>
                  <a:srgbClr val="548DD4"/>
                </a:solidFill>
                <a:latin typeface="Times New Roman"/>
                <a:ea typeface="Times New Roman"/>
              </a:rPr>
              <a:t> 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980728"/>
            <a:ext cx="8568952" cy="576064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- х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орошо рассуждает, ясно мыслит, понимает недосказанное, улавливает причины и мотивы поступков других людей;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- о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бладает хорошей памятью;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- л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егко и быстро схватывает новый «учебный» материал;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- з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адает очень много продуманных и оправданных ситуацией вопросов;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- л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юбит читать книги, причем по своей собственной «программе»;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- о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бгоняет своих сверстников по учебе, причем не обязательно является «отличником», часто жалуется, что на официальных занятиях ему скучно;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- г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ораздо лучше и шире многих своих сверстников информирован о событиях и проблемах, не касающихся его непосредственно (о мировой политике, экономике, науке и т.д.);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- о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бладает чувством собственного достоинства и здравого смысла, рассудителен не по годам, даже расчетлив;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- о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чень восприимчив, наблюдателен, быстро, но не обязательно остро, реагирует на все новое и неожиданное в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жизни.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692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16632"/>
            <a:ext cx="8496944" cy="6624736"/>
          </a:xfrm>
        </p:spPr>
        <p:txBody>
          <a:bodyPr>
            <a:normAutofit fontScale="92500"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Используя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диагностику, классный руководитель должен помнить о нравственных аспектах всех своих исследований и руководствоваться определенными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правилами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.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/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                                                                                                                     </a:t>
            </a:r>
            <a:r>
              <a:rPr lang="ru-RU" b="1" u="sng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Правило </a:t>
            </a:r>
            <a:r>
              <a:rPr lang="ru-RU" b="1" u="sng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1</a:t>
            </a:r>
            <a:r>
              <a:rPr lang="ru-RU" u="sng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. 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Если родители поделились информацией со своим классным руководителем, она не должна стать доступной всем.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</a:br>
            <a:r>
              <a:rPr lang="ru-RU" b="1" u="sng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Правило 2.</a:t>
            </a:r>
            <a:r>
              <a:rPr lang="ru-RU" u="sng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 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Диагностика проблемы предполагает коррекционные действия классного руководителя по изученной проблеме.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</a:br>
            <a:r>
              <a:rPr lang="ru-RU" b="1" u="sng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Правило 3</a:t>
            </a:r>
            <a:r>
              <a:rPr lang="ru-RU" u="sng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. 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Диагностическое исследование не должно ставить своей целью навешивание ярлыков.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</a:br>
            <a:r>
              <a:rPr lang="ru-RU" b="1" u="sng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Правило 4. 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Диагностическое исследование должно проводиться корректно и располагать к дальнейшему общению с классным руководителем.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</a:br>
            <a:r>
              <a:rPr lang="ru-RU" b="1" u="sng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Правило 5.</a:t>
            </a:r>
            <a:r>
              <a:rPr lang="ru-RU" u="sng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 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Для детального изучения проблемы одного диагностического исследования мало, необходимо использовать различные виды диагностик, чтобы получить достоверный материал.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433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6600" b="1" i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sz="7200" b="1" i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Помните</a:t>
            </a:r>
            <a:r>
              <a:rPr lang="ru-RU" sz="7200" b="1" i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: каждый ребёнок – талантлив!</a:t>
            </a:r>
            <a:endParaRPr lang="ru-RU" sz="7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897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88640"/>
            <a:ext cx="8568952" cy="6552728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rgbClr val="5D4B00"/>
                </a:solidFill>
                <a:latin typeface="Times New Roman"/>
                <a:ea typeface="Times New Roman"/>
              </a:rPr>
              <a:t>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Как правило, в семьях одаренных детей отчетливо прослеживается высокая ценность образования, причем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, нередко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, и сами родители заняты в сфере интеллектуальных профессий и имеют разного рода интеллектуальные увлечения. Это обстоятельство является весьма благоприятным для развития повышенных способностей ребенка. Ведь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одаренность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ребенка во многом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зависит от того, какими способностями обладают сами родители, и как они будут развивать природные задатки ребенка.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Именно на родителей в первую очередь ориентируется ребенок, сначала бессознательно, а потом достаточно осознанно, перенимая их манеру поведения, отношение к людям, работе, событиям и вещам. Именно в силах семьи создать условия для творческого развития ребенка в доме и вне его (обеспечение необходимыми материалами, местом для творчества; организацией посещения ребенком кружков, студий; приглашение специалистов для индивидуальных занятий и пр.).</a:t>
            </a:r>
            <a:r>
              <a:rPr lang="ru-RU" dirty="0">
                <a:solidFill>
                  <a:srgbClr val="5D4B00"/>
                </a:solidFill>
                <a:latin typeface="Times New Roman"/>
                <a:ea typeface="Times New Roman"/>
              </a:rPr>
              <a:t/>
            </a:r>
            <a:br>
              <a:rPr lang="ru-RU" dirty="0">
                <a:solidFill>
                  <a:srgbClr val="5D4B00"/>
                </a:solidFill>
                <a:latin typeface="Times New Roman"/>
                <a:ea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4194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16632"/>
            <a:ext cx="8424936" cy="674136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 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Нередко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, даже внешне, казалось бы, неблагоприятные условия развития (недостаточная материальная обеспеченность, плохие бытовые условия, неполная семья) оказываются безразличны для развития одаренности, а вот особенно важным, практически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обязательным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, для семьи любого одаренного ребенка является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любовь и повышенное внимание к ребенку, вера в его силы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. Ведь если не верить в талант, не понимать своей роли в развитии ребенка, бессмысленно мечтать о раскрытии его творческого потенциала. Нередко у особо одаренных детей оказываются пожилые родители, для которых ребенок смысл жизни. Или ребенок является единственным в семье и все внимание направлено только на этого ребенка.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389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332656"/>
            <a:ext cx="8352928" cy="6141296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  В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общении с ребенком любящие родители сами активно включаются в совместную познавательную деятельность — общие игры и занятия, совместный досуг вне дома (посещение музеев, выставок, стадионов, библиотек и т.д.), вовлечение ребенка в процесс обсуждения и решения познавательных задач и проблем. Это нередко приводит к объединению общих познавательных и личностных интересов, на основе которых между ребенком и родителями возникают устойчивые дружеские отношения. В таких случаях родители сами начинают обучать своего ребенка и очень часто становятся подлинными наставниками на долгие годы.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877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16632"/>
            <a:ext cx="8496944" cy="6552728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   Огромную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роль в развитии одаренного ребенка имеет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эмоциональный климат семьи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. Доверительный стиль детско-родительских отношений, доброжелательная и свободная атмосфера в доме — создают благоприятную психологическую базу для развития творческой личности. Фанатичное желание родителей развить определенные способности ребенка в ряде случаев имеет и свои отрицательные стороны.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     На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развитии одаренного ребенка негативно сказываются и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конфликтные отношения между родителями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. В таких семьях одаренному ребенку уделяется меньше необходимого ему внимания и у него возникают глубокие внутренние переживания, которые перерастают во внутренний конфликт, изменения в поведении: покорность, боязливость, робость или склонность к агрессии.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0402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764704"/>
            <a:ext cx="8352928" cy="5709248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   Можно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сделать вывод, что </a:t>
            </a: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отношение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родителей к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детской          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одаренности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— это один из основных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факторов,  влияющих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на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реализацию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возможностей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ребенка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, и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только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семья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может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дать ребенку возможность развития </a:t>
            </a:r>
            <a:endParaRPr lang="ru-RU" sz="3200" dirty="0" smtClean="0">
              <a:solidFill>
                <a:schemeClr val="accent1">
                  <a:lumMod val="50000"/>
                </a:schemeClr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способностей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на самом важном и раннем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этапе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32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1751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496944" cy="634082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400" b="1" kern="1800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  Работа </a:t>
            </a:r>
            <a:r>
              <a:rPr lang="ru-RU" sz="3400" b="1" kern="1800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с родителями одаренных детей</a:t>
            </a:r>
            <a:endParaRPr lang="ru-RU" sz="3400" dirty="0">
              <a:solidFill>
                <a:schemeClr val="accent1">
                  <a:lumMod val="50000"/>
                </a:schemeClr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836712"/>
            <a:ext cx="8496944" cy="5832648"/>
          </a:xfrm>
        </p:spPr>
        <p:txBody>
          <a:bodyPr>
            <a:normAutofit fontScale="85000" lnSpcReduction="10000"/>
          </a:bodyPr>
          <a:lstStyle/>
          <a:p>
            <a:r>
              <a:rPr lang="ru-RU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В рамках работы с родителями предполагается проведение консультаций и просветительской работы с родителями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учащихся.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    Добиться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положительных результатов можно только при заинтересованности трех субъектов образовательного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процесса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– </a:t>
            </a:r>
            <a:r>
              <a:rPr lang="ru-RU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 </a:t>
            </a:r>
            <a:r>
              <a:rPr lang="ru-RU" b="1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учитель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– ученик – родитель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.</a:t>
            </a:r>
          </a:p>
          <a:p>
            <a:pPr marL="0" lvl="0" indent="0">
              <a:lnSpc>
                <a:spcPct val="115000"/>
              </a:lnSpc>
              <a:spcAft>
                <a:spcPts val="0"/>
              </a:spcAft>
              <a:buNone/>
              <a:tabLst>
                <a:tab pos="457200" algn="l"/>
              </a:tabLst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1.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           Просветительская работа – о роли родителей в образовательном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процессе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связи с введением ФГОС второго поколения (создание буклета, памятки для родителей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).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spcAft>
                <a:spcPts val="0"/>
              </a:spcAft>
              <a:buNone/>
              <a:tabLst>
                <a:tab pos="457200" algn="l"/>
              </a:tabLst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2.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  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         Анкета для родителей, с целью выявления способностей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ребенка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spcAft>
                <a:spcPts val="0"/>
              </a:spcAft>
              <a:buNone/>
              <a:tabLst>
                <a:tab pos="457200" algn="l"/>
              </a:tabLst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3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.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           Консультации родителей по вопросам: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−    организация работы учащихся над научно-исследовательскими проектами;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−    организация предметных и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межпредметных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олимпиад;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−    организация работы по дистанционным конкурсам и викторинам;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−    организация индивидуальных выставок работ учащихся.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229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131</TotalTime>
  <Words>1401</Words>
  <Application>Microsoft Office PowerPoint</Application>
  <PresentationFormat>Экран (4:3)</PresentationFormat>
  <Paragraphs>145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Эркер</vt:lpstr>
      <vt:lpstr>Роль семьи в развитии               одаренных детей.      Формы работы с родителями по  поддержке  одаренных детей.                         Выполнила  :  Асанова   Э.Л. , учитель началь     МКОУ «Бахчисарайская                                                        Выполнила  :  Асанова Э.Л. ,                                        учитель начальных классов                                        МКОУ                                      «Бахчисарайская СОШ №1»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Работа с родителями одаренных детей</vt:lpstr>
      <vt:lpstr>             СОВЕТЫ  РОДИТЕЛЯМ </vt:lpstr>
      <vt:lpstr> Анкета по выявлению одарённости ребенка</vt:lpstr>
      <vt:lpstr>                 Литературные способности </vt:lpstr>
      <vt:lpstr>   Способности к занятию научной работой </vt:lpstr>
      <vt:lpstr>               Музыкальные способности </vt:lpstr>
      <vt:lpstr>           Способности к спорту </vt:lpstr>
      <vt:lpstr>         Технические способности </vt:lpstr>
      <vt:lpstr>      Интеллектуальные способности </vt:lpstr>
      <vt:lpstr>Презентация PowerPoint</vt:lpstr>
      <vt:lpstr>      Артистические способности</vt:lpstr>
      <vt:lpstr>          Художественные способности </vt:lpstr>
      <vt:lpstr> Анкета по выявлению одарённости      Проявление специальных способностей      по А.И. Савенкову </vt:lpstr>
      <vt:lpstr>Презентация PowerPoint</vt:lpstr>
      <vt:lpstr>                В сфере изобразительно-             художественной одаренности</vt:lpstr>
      <vt:lpstr>         В сфере музыкальной одаренности</vt:lpstr>
      <vt:lpstr>          В сфере литературной одаренности</vt:lpstr>
      <vt:lpstr>        В сфере артистической одаренности</vt:lpstr>
      <vt:lpstr>         В сфере технической одаренности</vt:lpstr>
      <vt:lpstr>            В сфере лидерской одаренности</vt:lpstr>
      <vt:lpstr>          В сфере спортивной одаренности</vt:lpstr>
      <vt:lpstr>  В сфере интеллектуальной одаренности 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Роль семьи в развитии               одаренных детей.    Формы работы с родителями по  поддержке  одаренных детей</dc:title>
  <dc:creator>HT</dc:creator>
  <cp:lastModifiedBy>HT</cp:lastModifiedBy>
  <cp:revision>13</cp:revision>
  <dcterms:created xsi:type="dcterms:W3CDTF">2016-10-31T18:08:35Z</dcterms:created>
  <dcterms:modified xsi:type="dcterms:W3CDTF">2016-11-01T13:41:29Z</dcterms:modified>
</cp:coreProperties>
</file>