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0" r:id="rId1"/>
  </p:sldMasterIdLst>
  <p:notesMasterIdLst>
    <p:notesMasterId r:id="rId20"/>
  </p:notesMasterIdLst>
  <p:sldIdLst>
    <p:sldId id="256" r:id="rId2"/>
    <p:sldId id="257" r:id="rId3"/>
    <p:sldId id="281" r:id="rId4"/>
    <p:sldId id="282" r:id="rId5"/>
    <p:sldId id="293" r:id="rId6"/>
    <p:sldId id="296" r:id="rId7"/>
    <p:sldId id="298" r:id="rId8"/>
    <p:sldId id="299" r:id="rId9"/>
    <p:sldId id="300" r:id="rId10"/>
    <p:sldId id="271" r:id="rId11"/>
    <p:sldId id="272" r:id="rId12"/>
    <p:sldId id="277" r:id="rId13"/>
    <p:sldId id="278" r:id="rId14"/>
    <p:sldId id="288" r:id="rId15"/>
    <p:sldId id="290" r:id="rId16"/>
    <p:sldId id="280" r:id="rId17"/>
    <p:sldId id="303" r:id="rId18"/>
    <p:sldId id="30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F681E3-77BB-417B-B87C-C42919C48EC1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04DDB2-A7FB-4059-AAD4-D579BD5053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8595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1863" cy="3513138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1863" cy="3513138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513" y="503238"/>
            <a:ext cx="7785100" cy="11207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8286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  <p:sldLayoutId id="214748389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jpe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3.wav"/><Relationship Id="rId6" Type="http://schemas.openxmlformats.org/officeDocument/2006/relationships/image" Target="../media/image4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4565650" y="5791200"/>
            <a:ext cx="30638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822325" y="5040313"/>
            <a:ext cx="7816850" cy="123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ru-RU" sz="2600" dirty="0" smtClean="0">
                <a:solidFill>
                  <a:srgbClr val="000000"/>
                </a:solidFill>
              </a:rPr>
              <a:t>.</a:t>
            </a:r>
            <a:endParaRPr lang="ru-RU" sz="2600" dirty="0">
              <a:solidFill>
                <a:srgbClr val="000000"/>
              </a:solidFill>
            </a:endParaRPr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1260475" y="3314700"/>
            <a:ext cx="5219700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sz="8000" b="1" i="1" dirty="0">
                <a:solidFill>
                  <a:srgbClr val="B80047"/>
                </a:solidFill>
              </a:rPr>
              <a:t>3  класс</a:t>
            </a:r>
          </a:p>
        </p:txBody>
      </p:sp>
      <p:sp>
        <p:nvSpPr>
          <p:cNvPr id="4102" name="Text Box 5"/>
          <p:cNvSpPr txBox="1">
            <a:spLocks noChangeArrowheads="1"/>
          </p:cNvSpPr>
          <p:nvPr/>
        </p:nvSpPr>
        <p:spPr bwMode="auto">
          <a:xfrm>
            <a:off x="2123729" y="360363"/>
            <a:ext cx="6336060" cy="2276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sz="6000" b="1" i="1" dirty="0">
                <a:solidFill>
                  <a:srgbClr val="0000FF"/>
                </a:solidFill>
              </a:rPr>
              <a:t>Русский                 </a:t>
            </a:r>
          </a:p>
          <a:p>
            <a:pPr algn="ctr" eaLnBrk="1" hangingPunct="1">
              <a:buClrTx/>
              <a:buFontTx/>
              <a:buNone/>
            </a:pPr>
            <a:r>
              <a:rPr lang="ru-RU" sz="6000" b="1" i="1" dirty="0">
                <a:solidFill>
                  <a:srgbClr val="0000FF"/>
                </a:solidFill>
              </a:rPr>
              <a:t>           язык </a:t>
            </a:r>
          </a:p>
        </p:txBody>
      </p:sp>
    </p:spTree>
    <p:extLst>
      <p:ext uri="{BB962C8B-B14F-4D97-AF65-F5344CB8AC3E}">
        <p14:creationId xmlns:p14="http://schemas.microsoft.com/office/powerpoint/2010/main" xmlns="" val="13930935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3"/>
          <p:cNvSpPr>
            <a:spLocks noChangeAspect="1" noChangeArrowheads="1"/>
          </p:cNvSpPr>
          <p:nvPr/>
        </p:nvSpPr>
        <p:spPr bwMode="auto">
          <a:xfrm>
            <a:off x="665163" y="1017588"/>
            <a:ext cx="1476375" cy="1474787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" name="Oval 2"/>
          <p:cNvSpPr>
            <a:spLocks noChangeAspect="1" noChangeArrowheads="1"/>
          </p:cNvSpPr>
          <p:nvPr/>
        </p:nvSpPr>
        <p:spPr bwMode="auto">
          <a:xfrm>
            <a:off x="107950" y="4149725"/>
            <a:ext cx="2592388" cy="2505075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grpSp>
        <p:nvGrpSpPr>
          <p:cNvPr id="19" name="Группа 18"/>
          <p:cNvGrpSpPr>
            <a:grpSpLocks/>
          </p:cNvGrpSpPr>
          <p:nvPr/>
        </p:nvGrpSpPr>
        <p:grpSpPr bwMode="auto">
          <a:xfrm>
            <a:off x="1052513" y="87313"/>
            <a:ext cx="5175250" cy="4198937"/>
            <a:chOff x="908475" y="86552"/>
            <a:chExt cx="5175693" cy="4199523"/>
          </a:xfrm>
        </p:grpSpPr>
        <p:sp>
          <p:nvSpPr>
            <p:cNvPr id="11270" name="AutoShape 36"/>
            <p:cNvSpPr>
              <a:spLocks noChangeArrowheads="1"/>
            </p:cNvSpPr>
            <p:nvPr/>
          </p:nvSpPr>
          <p:spPr bwMode="auto">
            <a:xfrm rot="2333782" flipH="1" flipV="1">
              <a:off x="1610150" y="2468388"/>
              <a:ext cx="1173163" cy="1338262"/>
            </a:xfrm>
            <a:custGeom>
              <a:avLst/>
              <a:gdLst>
                <a:gd name="T0" fmla="*/ 2147483647 w 21600"/>
                <a:gd name="T1" fmla="*/ 0 h 21600"/>
                <a:gd name="T2" fmla="*/ 2084768440 w 21600"/>
                <a:gd name="T3" fmla="*/ 0 h 21600"/>
                <a:gd name="T4" fmla="*/ 0 w 21600"/>
                <a:gd name="T5" fmla="*/ 2147483647 h 21600"/>
                <a:gd name="T6" fmla="*/ 0 w 21600"/>
                <a:gd name="T7" fmla="*/ 2147483647 h 21600"/>
                <a:gd name="T8" fmla="*/ 0 w 21600"/>
                <a:gd name="T9" fmla="*/ 2147483647 h 21600"/>
                <a:gd name="T10" fmla="*/ 1434920323 w 21600"/>
                <a:gd name="T11" fmla="*/ 2147483647 h 21600"/>
                <a:gd name="T12" fmla="*/ 2147483647 w 21600"/>
                <a:gd name="T13" fmla="*/ 2129983375 h 21600"/>
                <a:gd name="T14" fmla="*/ 2147483647 w 21600"/>
                <a:gd name="T15" fmla="*/ 0 h 21600"/>
                <a:gd name="T16" fmla="*/ 17694720 60000 65536"/>
                <a:gd name="T17" fmla="*/ 11796480 60000 65536"/>
                <a:gd name="T18" fmla="*/ 17694720 60000 65536"/>
                <a:gd name="T19" fmla="*/ 11796480 60000 65536"/>
                <a:gd name="T20" fmla="*/ 5898240 60000 65536"/>
                <a:gd name="T21" fmla="*/ 5898240 60000 65536"/>
                <a:gd name="T22" fmla="*/ 0 60000 65536"/>
                <a:gd name="T23" fmla="*/ 0 60000 65536"/>
                <a:gd name="T24" fmla="*/ 0 w 21600"/>
                <a:gd name="T25" fmla="*/ 16700 h 21600"/>
                <a:gd name="T26" fmla="*/ 17912 w 21600"/>
                <a:gd name="T27" fmla="*/ 17912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17306" y="0"/>
                  </a:moveTo>
                  <a:lnTo>
                    <a:pt x="13012" y="0"/>
                  </a:lnTo>
                  <a:lnTo>
                    <a:pt x="16700" y="0"/>
                  </a:lnTo>
                  <a:lnTo>
                    <a:pt x="16700" y="16700"/>
                  </a:lnTo>
                  <a:lnTo>
                    <a:pt x="0" y="16700"/>
                  </a:lnTo>
                  <a:lnTo>
                    <a:pt x="0" y="13012"/>
                  </a:lnTo>
                  <a:lnTo>
                    <a:pt x="0" y="17306"/>
                  </a:lnTo>
                  <a:lnTo>
                    <a:pt x="0" y="21600"/>
                  </a:lnTo>
                  <a:lnTo>
                    <a:pt x="0" y="17912"/>
                  </a:lnTo>
                  <a:lnTo>
                    <a:pt x="17912" y="17912"/>
                  </a:lnTo>
                  <a:lnTo>
                    <a:pt x="17912" y="0"/>
                  </a:lnTo>
                  <a:lnTo>
                    <a:pt x="21600" y="0"/>
                  </a:lnTo>
                  <a:lnTo>
                    <a:pt x="17306" y="0"/>
                  </a:lnTo>
                  <a:close/>
                </a:path>
              </a:pathLst>
            </a:custGeom>
            <a:solidFill>
              <a:srgbClr val="66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1271" name="Picture 33" descr="varezki2_resize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3933"/>
            <a:stretch>
              <a:fillRect/>
            </a:stretch>
          </p:blipFill>
          <p:spPr bwMode="auto">
            <a:xfrm rot="-8340417">
              <a:off x="908475" y="2777950"/>
              <a:ext cx="993775" cy="150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2" name="AutoShape 37"/>
            <p:cNvSpPr>
              <a:spLocks noChangeArrowheads="1"/>
            </p:cNvSpPr>
            <p:nvPr/>
          </p:nvSpPr>
          <p:spPr bwMode="auto">
            <a:xfrm rot="1261379">
              <a:off x="4253781" y="2281046"/>
              <a:ext cx="1058862" cy="1254125"/>
            </a:xfrm>
            <a:custGeom>
              <a:avLst/>
              <a:gdLst>
                <a:gd name="T0" fmla="*/ 2038700639 w 21600"/>
                <a:gd name="T1" fmla="*/ 0 h 21600"/>
                <a:gd name="T2" fmla="*/ 1532853584 w 21600"/>
                <a:gd name="T3" fmla="*/ 0 h 21600"/>
                <a:gd name="T4" fmla="*/ 0 w 21600"/>
                <a:gd name="T5" fmla="*/ 2147483647 h 21600"/>
                <a:gd name="T6" fmla="*/ 0 w 21600"/>
                <a:gd name="T7" fmla="*/ 2147483647 h 21600"/>
                <a:gd name="T8" fmla="*/ 0 w 21600"/>
                <a:gd name="T9" fmla="*/ 2147483647 h 21600"/>
                <a:gd name="T10" fmla="*/ 1055045881 w 21600"/>
                <a:gd name="T11" fmla="*/ 2147483647 h 21600"/>
                <a:gd name="T12" fmla="*/ 2110089409 w 21600"/>
                <a:gd name="T13" fmla="*/ 1752972031 h 21600"/>
                <a:gd name="T14" fmla="*/ 2147483647 w 21600"/>
                <a:gd name="T15" fmla="*/ 0 h 21600"/>
                <a:gd name="T16" fmla="*/ 17694720 60000 65536"/>
                <a:gd name="T17" fmla="*/ 11796480 60000 65536"/>
                <a:gd name="T18" fmla="*/ 17694720 60000 65536"/>
                <a:gd name="T19" fmla="*/ 11796480 60000 65536"/>
                <a:gd name="T20" fmla="*/ 5898240 60000 65536"/>
                <a:gd name="T21" fmla="*/ 5898240 60000 65536"/>
                <a:gd name="T22" fmla="*/ 0 60000 65536"/>
                <a:gd name="T23" fmla="*/ 0 60000 65536"/>
                <a:gd name="T24" fmla="*/ 0 w 21600"/>
                <a:gd name="T25" fmla="*/ 16700 h 21600"/>
                <a:gd name="T26" fmla="*/ 17912 w 21600"/>
                <a:gd name="T27" fmla="*/ 17912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17306" y="0"/>
                  </a:moveTo>
                  <a:lnTo>
                    <a:pt x="13012" y="0"/>
                  </a:lnTo>
                  <a:lnTo>
                    <a:pt x="16700" y="0"/>
                  </a:lnTo>
                  <a:lnTo>
                    <a:pt x="16700" y="16700"/>
                  </a:lnTo>
                  <a:lnTo>
                    <a:pt x="0" y="16700"/>
                  </a:lnTo>
                  <a:lnTo>
                    <a:pt x="0" y="13012"/>
                  </a:lnTo>
                  <a:lnTo>
                    <a:pt x="0" y="17306"/>
                  </a:lnTo>
                  <a:lnTo>
                    <a:pt x="0" y="21600"/>
                  </a:lnTo>
                  <a:lnTo>
                    <a:pt x="0" y="17912"/>
                  </a:lnTo>
                  <a:lnTo>
                    <a:pt x="17912" y="17912"/>
                  </a:lnTo>
                  <a:lnTo>
                    <a:pt x="17912" y="0"/>
                  </a:lnTo>
                  <a:lnTo>
                    <a:pt x="21600" y="0"/>
                  </a:lnTo>
                  <a:lnTo>
                    <a:pt x="17306" y="0"/>
                  </a:lnTo>
                  <a:close/>
                </a:path>
              </a:pathLst>
            </a:custGeom>
            <a:solidFill>
              <a:srgbClr val="66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1273" name="Picture 34" descr="varezki2_resize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48599"/>
            <a:stretch>
              <a:fillRect/>
            </a:stretch>
          </p:blipFill>
          <p:spPr bwMode="auto">
            <a:xfrm rot="1798119">
              <a:off x="5039593" y="1490471"/>
              <a:ext cx="1044575" cy="151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4" name="Picture 27" descr="1198423906_0lik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6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27179" r="54167" b="36531"/>
            <a:stretch>
              <a:fillRect/>
            </a:stretch>
          </p:blipFill>
          <p:spPr bwMode="auto">
            <a:xfrm rot="-1316221">
              <a:off x="2021342" y="86552"/>
              <a:ext cx="2039698" cy="1409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5" name="AutoShape 42"/>
            <p:cNvSpPr>
              <a:spLocks noChangeArrowheads="1"/>
            </p:cNvSpPr>
            <p:nvPr/>
          </p:nvSpPr>
          <p:spPr bwMode="auto">
            <a:xfrm rot="4163096">
              <a:off x="3836445" y="1221997"/>
              <a:ext cx="193529" cy="976164"/>
            </a:xfrm>
            <a:prstGeom prst="triangle">
              <a:avLst>
                <a:gd name="adj" fmla="val 100000"/>
              </a:avLst>
            </a:prstGeom>
            <a:gradFill rotWithShape="1">
              <a:gsLst>
                <a:gs pos="0">
                  <a:srgbClr val="FF6600"/>
                </a:gs>
                <a:gs pos="100000">
                  <a:srgbClr val="FF993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altLang="ru-RU"/>
            </a:p>
          </p:txBody>
        </p:sp>
        <p:grpSp>
          <p:nvGrpSpPr>
            <p:cNvPr id="11276" name="Группа 12"/>
            <p:cNvGrpSpPr>
              <a:grpSpLocks/>
            </p:cNvGrpSpPr>
            <p:nvPr/>
          </p:nvGrpSpPr>
          <p:grpSpPr bwMode="auto">
            <a:xfrm rot="-715061">
              <a:off x="3055956" y="1413470"/>
              <a:ext cx="935410" cy="287338"/>
              <a:chOff x="3851920" y="3068960"/>
              <a:chExt cx="935410" cy="287338"/>
            </a:xfrm>
          </p:grpSpPr>
          <p:sp>
            <p:nvSpPr>
              <p:cNvPr id="11278" name="Oval 41"/>
              <p:cNvSpPr>
                <a:spLocks noChangeArrowheads="1"/>
              </p:cNvSpPr>
              <p:nvPr/>
            </p:nvSpPr>
            <p:spPr bwMode="auto">
              <a:xfrm>
                <a:off x="4499992" y="3068960"/>
                <a:ext cx="287338" cy="28733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/>
              </a:p>
            </p:txBody>
          </p:sp>
          <p:sp>
            <p:nvSpPr>
              <p:cNvPr id="11279" name="Oval 41"/>
              <p:cNvSpPr>
                <a:spLocks noChangeArrowheads="1"/>
              </p:cNvSpPr>
              <p:nvPr/>
            </p:nvSpPr>
            <p:spPr bwMode="auto">
              <a:xfrm>
                <a:off x="3851920" y="3068960"/>
                <a:ext cx="287338" cy="28733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/>
              </a:p>
            </p:txBody>
          </p:sp>
        </p:grpSp>
        <p:sp>
          <p:nvSpPr>
            <p:cNvPr id="11277" name="AutoShape 43"/>
            <p:cNvSpPr>
              <a:spLocks noChangeArrowheads="1"/>
            </p:cNvSpPr>
            <p:nvPr/>
          </p:nvSpPr>
          <p:spPr bwMode="auto">
            <a:xfrm rot="-5759440">
              <a:off x="3429175" y="1866974"/>
              <a:ext cx="209550" cy="504825"/>
            </a:xfrm>
            <a:prstGeom prst="moon">
              <a:avLst>
                <a:gd name="adj" fmla="val 38810"/>
              </a:avLst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altLang="ru-RU"/>
            </a:p>
          </p:txBody>
        </p:sp>
      </p:grpSp>
      <p:sp>
        <p:nvSpPr>
          <p:cNvPr id="5" name="Oval 3"/>
          <p:cNvSpPr>
            <a:spLocks noChangeAspect="1" noChangeArrowheads="1"/>
          </p:cNvSpPr>
          <p:nvPr/>
        </p:nvSpPr>
        <p:spPr bwMode="auto">
          <a:xfrm>
            <a:off x="485775" y="2476500"/>
            <a:ext cx="1836738" cy="1744663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61145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50289E-6 L 0.25191 -1.50289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0" y="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2948E-6 L 0.2441 0.0025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0" y="10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4" grpId="0" animBg="1"/>
      <p:bldP spid="4" grpId="1" animBg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7" name="AutoShape 37"/>
          <p:cNvSpPr>
            <a:spLocks noChangeArrowheads="1"/>
          </p:cNvSpPr>
          <p:nvPr/>
        </p:nvSpPr>
        <p:spPr bwMode="auto">
          <a:xfrm rot="1261379">
            <a:off x="5364163" y="3357563"/>
            <a:ext cx="1058862" cy="1254125"/>
          </a:xfrm>
          <a:custGeom>
            <a:avLst/>
            <a:gdLst>
              <a:gd name="T0" fmla="*/ 2038700639 w 21600"/>
              <a:gd name="T1" fmla="*/ 0 h 21600"/>
              <a:gd name="T2" fmla="*/ 1532853584 w 21600"/>
              <a:gd name="T3" fmla="*/ 0 h 21600"/>
              <a:gd name="T4" fmla="*/ 0 w 21600"/>
              <a:gd name="T5" fmla="*/ 2147483647 h 21600"/>
              <a:gd name="T6" fmla="*/ 0 w 21600"/>
              <a:gd name="T7" fmla="*/ 2147483647 h 21600"/>
              <a:gd name="T8" fmla="*/ 0 w 21600"/>
              <a:gd name="T9" fmla="*/ 2147483647 h 21600"/>
              <a:gd name="T10" fmla="*/ 1055045881 w 21600"/>
              <a:gd name="T11" fmla="*/ 2147483647 h 21600"/>
              <a:gd name="T12" fmla="*/ 2110089409 w 21600"/>
              <a:gd name="T13" fmla="*/ 1752972031 h 21600"/>
              <a:gd name="T14" fmla="*/ 2147483647 w 21600"/>
              <a:gd name="T15" fmla="*/ 0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0 w 21600"/>
              <a:gd name="T25" fmla="*/ 16700 h 21600"/>
              <a:gd name="T26" fmla="*/ 17912 w 21600"/>
              <a:gd name="T27" fmla="*/ 17912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7306" y="0"/>
                </a:moveTo>
                <a:lnTo>
                  <a:pt x="13012" y="0"/>
                </a:lnTo>
                <a:lnTo>
                  <a:pt x="16700" y="0"/>
                </a:lnTo>
                <a:lnTo>
                  <a:pt x="16700" y="16700"/>
                </a:lnTo>
                <a:lnTo>
                  <a:pt x="0" y="16700"/>
                </a:lnTo>
                <a:lnTo>
                  <a:pt x="0" y="13012"/>
                </a:lnTo>
                <a:lnTo>
                  <a:pt x="0" y="17306"/>
                </a:lnTo>
                <a:lnTo>
                  <a:pt x="0" y="21600"/>
                </a:lnTo>
                <a:lnTo>
                  <a:pt x="0" y="17912"/>
                </a:lnTo>
                <a:lnTo>
                  <a:pt x="17912" y="17912"/>
                </a:lnTo>
                <a:lnTo>
                  <a:pt x="17912" y="0"/>
                </a:lnTo>
                <a:lnTo>
                  <a:pt x="21600" y="0"/>
                </a:lnTo>
                <a:lnTo>
                  <a:pt x="17306" y="0"/>
                </a:lnTo>
                <a:close/>
              </a:path>
            </a:pathLst>
          </a:cu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76" name="AutoShape 36"/>
          <p:cNvSpPr>
            <a:spLocks noChangeArrowheads="1"/>
          </p:cNvSpPr>
          <p:nvPr/>
        </p:nvSpPr>
        <p:spPr bwMode="auto">
          <a:xfrm rot="2333782" flipH="1" flipV="1">
            <a:off x="2051050" y="3141663"/>
            <a:ext cx="1173163" cy="1338262"/>
          </a:xfrm>
          <a:custGeom>
            <a:avLst/>
            <a:gdLst>
              <a:gd name="T0" fmla="*/ 2147483647 w 21600"/>
              <a:gd name="T1" fmla="*/ 0 h 21600"/>
              <a:gd name="T2" fmla="*/ 2084768440 w 21600"/>
              <a:gd name="T3" fmla="*/ 0 h 21600"/>
              <a:gd name="T4" fmla="*/ 0 w 21600"/>
              <a:gd name="T5" fmla="*/ 2147483647 h 21600"/>
              <a:gd name="T6" fmla="*/ 0 w 21600"/>
              <a:gd name="T7" fmla="*/ 2147483647 h 21600"/>
              <a:gd name="T8" fmla="*/ 0 w 21600"/>
              <a:gd name="T9" fmla="*/ 2147483647 h 21600"/>
              <a:gd name="T10" fmla="*/ 1434920323 w 21600"/>
              <a:gd name="T11" fmla="*/ 2147483647 h 21600"/>
              <a:gd name="T12" fmla="*/ 2147483647 w 21600"/>
              <a:gd name="T13" fmla="*/ 2129983375 h 21600"/>
              <a:gd name="T14" fmla="*/ 2147483647 w 21600"/>
              <a:gd name="T15" fmla="*/ 0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0 w 21600"/>
              <a:gd name="T25" fmla="*/ 16700 h 21600"/>
              <a:gd name="T26" fmla="*/ 17912 w 21600"/>
              <a:gd name="T27" fmla="*/ 17912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7306" y="0"/>
                </a:moveTo>
                <a:lnTo>
                  <a:pt x="13012" y="0"/>
                </a:lnTo>
                <a:lnTo>
                  <a:pt x="16700" y="0"/>
                </a:lnTo>
                <a:lnTo>
                  <a:pt x="16700" y="16700"/>
                </a:lnTo>
                <a:lnTo>
                  <a:pt x="0" y="16700"/>
                </a:lnTo>
                <a:lnTo>
                  <a:pt x="0" y="13012"/>
                </a:lnTo>
                <a:lnTo>
                  <a:pt x="0" y="17306"/>
                </a:lnTo>
                <a:lnTo>
                  <a:pt x="0" y="21600"/>
                </a:lnTo>
                <a:lnTo>
                  <a:pt x="0" y="17912"/>
                </a:lnTo>
                <a:lnTo>
                  <a:pt x="17912" y="17912"/>
                </a:lnTo>
                <a:lnTo>
                  <a:pt x="17912" y="0"/>
                </a:lnTo>
                <a:lnTo>
                  <a:pt x="21600" y="0"/>
                </a:lnTo>
                <a:lnTo>
                  <a:pt x="17306" y="0"/>
                </a:lnTo>
                <a:close/>
              </a:path>
            </a:pathLst>
          </a:cu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2" name="Oval 2"/>
          <p:cNvSpPr>
            <a:spLocks noChangeArrowheads="1"/>
          </p:cNvSpPr>
          <p:nvPr/>
        </p:nvSpPr>
        <p:spPr bwMode="auto">
          <a:xfrm>
            <a:off x="2987675" y="3284538"/>
            <a:ext cx="2736850" cy="2160587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0243" name="Oval 3"/>
          <p:cNvSpPr>
            <a:spLocks noChangeArrowheads="1"/>
          </p:cNvSpPr>
          <p:nvPr/>
        </p:nvSpPr>
        <p:spPr bwMode="auto">
          <a:xfrm>
            <a:off x="3492500" y="2060575"/>
            <a:ext cx="1727200" cy="1368425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pic>
        <p:nvPicPr>
          <p:cNvPr id="10248" name="Picture 8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5516563"/>
            <a:ext cx="10414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9" name="Picture 19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5113" y="5445125"/>
            <a:ext cx="1068387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0" name="Picture 20" descr="sne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734050"/>
            <a:ext cx="79057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1" name="Picture 21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638" y="5445125"/>
            <a:ext cx="1068387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2" name="Picture 22" descr="sne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513" y="5734050"/>
            <a:ext cx="8540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3" name="Picture 33" descr="varezki2_resize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933"/>
          <a:stretch>
            <a:fillRect/>
          </a:stretch>
        </p:blipFill>
        <p:spPr bwMode="auto">
          <a:xfrm rot="-8340417">
            <a:off x="1349375" y="3451225"/>
            <a:ext cx="993775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4" name="Picture 34" descr="varezki2_resize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8599"/>
          <a:stretch>
            <a:fillRect/>
          </a:stretch>
        </p:blipFill>
        <p:spPr bwMode="auto">
          <a:xfrm rot="1798119">
            <a:off x="6149975" y="2566988"/>
            <a:ext cx="1044575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8" name="Oval 38"/>
          <p:cNvSpPr>
            <a:spLocks noChangeArrowheads="1"/>
          </p:cNvSpPr>
          <p:nvPr/>
        </p:nvSpPr>
        <p:spPr bwMode="auto">
          <a:xfrm rot="830955">
            <a:off x="2913063" y="5183188"/>
            <a:ext cx="1150937" cy="503237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0279" name="Oval 39"/>
          <p:cNvSpPr>
            <a:spLocks noChangeArrowheads="1"/>
          </p:cNvSpPr>
          <p:nvPr/>
        </p:nvSpPr>
        <p:spPr bwMode="auto">
          <a:xfrm rot="-665123">
            <a:off x="4795838" y="5176838"/>
            <a:ext cx="1146175" cy="504825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0280" name="Oval 40"/>
          <p:cNvSpPr>
            <a:spLocks noChangeArrowheads="1"/>
          </p:cNvSpPr>
          <p:nvPr/>
        </p:nvSpPr>
        <p:spPr bwMode="auto">
          <a:xfrm>
            <a:off x="3995738" y="2420938"/>
            <a:ext cx="287337" cy="2873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0281" name="Oval 41"/>
          <p:cNvSpPr>
            <a:spLocks noChangeArrowheads="1"/>
          </p:cNvSpPr>
          <p:nvPr/>
        </p:nvSpPr>
        <p:spPr bwMode="auto">
          <a:xfrm>
            <a:off x="4572000" y="2349500"/>
            <a:ext cx="287338" cy="2873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0283" name="AutoShape 43"/>
          <p:cNvSpPr>
            <a:spLocks noChangeArrowheads="1"/>
          </p:cNvSpPr>
          <p:nvPr/>
        </p:nvSpPr>
        <p:spPr bwMode="auto">
          <a:xfrm rot="-5759440">
            <a:off x="4432301" y="2776537"/>
            <a:ext cx="209550" cy="504825"/>
          </a:xfrm>
          <a:prstGeom prst="moon">
            <a:avLst>
              <a:gd name="adj" fmla="val 3881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pic>
        <p:nvPicPr>
          <p:cNvPr id="10267" name="Picture 27" descr="1198423906_0lik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179" r="54167" b="36531"/>
          <a:stretch>
            <a:fillRect/>
          </a:stretch>
        </p:blipFill>
        <p:spPr bwMode="auto">
          <a:xfrm rot="-745644">
            <a:off x="2840038" y="812800"/>
            <a:ext cx="2519362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2" name="AutoShape 42"/>
          <p:cNvSpPr>
            <a:spLocks noChangeArrowheads="1"/>
          </p:cNvSpPr>
          <p:nvPr/>
        </p:nvSpPr>
        <p:spPr bwMode="auto">
          <a:xfrm rot="4163096">
            <a:off x="4739481" y="2097882"/>
            <a:ext cx="288925" cy="1081088"/>
          </a:xfrm>
          <a:prstGeom prst="triangle">
            <a:avLst>
              <a:gd name="adj" fmla="val 100000"/>
            </a:avLst>
          </a:prstGeom>
          <a:gradFill rotWithShape="1">
            <a:gsLst>
              <a:gs pos="0">
                <a:srgbClr val="FF6600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pic>
        <p:nvPicPr>
          <p:cNvPr id="10292" name="спор2805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спорт.wav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2372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1540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2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0" presetClass="entr" presetSubtype="0" repeatCount="4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3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1" presetClass="path" presetSubtype="0" repeatCount="300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1042 C 0.10816 -0.01042 0.19687 0.10231 0.19687 0.2412 C 0.19687 0.38009 0.10816 0.49352 -0.00035 0.49352 C -0.10868 0.49352 -0.19688 0.38009 -0.19688 0.2412 C -0.19688 0.10231 -0.10868 -0.01042 -0.00035 -0.01042 Z " pathEditMode="relative" rAng="0" ptsTypes="fffff">
                                      <p:cBhvr>
                                        <p:cTn id="66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68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73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77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8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32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11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116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128" presetID="8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9" dur="1000" fill="hold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1" dur="2000" fill="hold"/>
                                        <p:tgtEl>
                                          <p:spTgt spid="1028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3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92"/>
                </p:tgtEl>
              </p:cMediaNode>
            </p:audio>
          </p:childTnLst>
        </p:cTn>
      </p:par>
    </p:tnLst>
    <p:bldLst>
      <p:bldP spid="10277" grpId="0" animBg="1"/>
      <p:bldP spid="10276" grpId="0" animBg="1"/>
      <p:bldP spid="10242" grpId="0" animBg="1"/>
      <p:bldP spid="10242" grpId="1" animBg="1"/>
      <p:bldP spid="10242" grpId="2" animBg="1"/>
      <p:bldP spid="10243" grpId="0" animBg="1"/>
      <p:bldP spid="10243" grpId="1" animBg="1"/>
      <p:bldP spid="10243" grpId="2" animBg="1"/>
      <p:bldP spid="10278" grpId="0" animBg="1"/>
      <p:bldP spid="10279" grpId="0" animBg="1"/>
      <p:bldP spid="10280" grpId="0" animBg="1"/>
      <p:bldP spid="10281" grpId="0" animBg="1"/>
      <p:bldP spid="10283" grpId="0" animBg="1"/>
      <p:bldP spid="10283" grpId="1" animBg="1"/>
      <p:bldP spid="1028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971800"/>
            <a:ext cx="8458200" cy="3001963"/>
          </a:xfrm>
        </p:spPr>
        <p:txBody>
          <a:bodyPr/>
          <a:lstStyle/>
          <a:p>
            <a:pPr>
              <a:buFontTx/>
              <a:buNone/>
            </a:pPr>
            <a:r>
              <a:rPr lang="ru-RU" sz="4400" b="1" dirty="0"/>
              <a:t>      </a:t>
            </a:r>
          </a:p>
          <a:p>
            <a:pPr>
              <a:buFontTx/>
              <a:buNone/>
            </a:pPr>
            <a:r>
              <a:rPr lang="ru-RU" sz="4400" b="1" dirty="0"/>
              <a:t>       Мёд, молоко, лень, соль, молодёжь, железо, золото, ловкость, трусость.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609600" y="457200"/>
            <a:ext cx="82296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Поставьте имена существительные в форму множественного числа.</a:t>
            </a:r>
          </a:p>
        </p:txBody>
      </p:sp>
    </p:spTree>
    <p:extLst>
      <p:ext uri="{BB962C8B-B14F-4D97-AF65-F5344CB8AC3E}">
        <p14:creationId xmlns:p14="http://schemas.microsoft.com/office/powerpoint/2010/main" xmlns="" val="359676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276600"/>
            <a:ext cx="8229600" cy="2849563"/>
          </a:xfrm>
        </p:spPr>
        <p:txBody>
          <a:bodyPr/>
          <a:lstStyle/>
          <a:p>
            <a:pPr>
              <a:buFontTx/>
              <a:buNone/>
            </a:pPr>
            <a:r>
              <a:rPr lang="ru-RU" sz="4400" b="1" dirty="0"/>
              <a:t>      Сутки, брюки, грабли, ножницы, каникулы, санки, щипцы, шахматы, сливки.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609600" y="457200"/>
            <a:ext cx="82296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Поставьте имена существительные в форму единственного числа.</a:t>
            </a:r>
          </a:p>
        </p:txBody>
      </p:sp>
    </p:spTree>
    <p:extLst>
      <p:ext uri="{BB962C8B-B14F-4D97-AF65-F5344CB8AC3E}">
        <p14:creationId xmlns:p14="http://schemas.microsoft.com/office/powerpoint/2010/main" xmlns="" val="213395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ru-RU" altLang="ru-RU" sz="4800" smtClean="0">
                <a:solidFill>
                  <a:srgbClr val="0000FF"/>
                </a:solidFill>
                <a:latin typeface="Arial" charset="0"/>
              </a:rPr>
              <a:t>салазки</a:t>
            </a:r>
          </a:p>
          <a:p>
            <a:pPr algn="ctr"/>
            <a:r>
              <a:rPr lang="ru-RU" altLang="ru-RU" sz="4800" smtClean="0">
                <a:solidFill>
                  <a:srgbClr val="0000FF"/>
                </a:solidFill>
                <a:latin typeface="Arial" charset="0"/>
              </a:rPr>
              <a:t>санки</a:t>
            </a:r>
          </a:p>
          <a:p>
            <a:pPr algn="ctr"/>
            <a:r>
              <a:rPr lang="ru-RU" altLang="ru-RU" sz="4800" smtClean="0">
                <a:solidFill>
                  <a:srgbClr val="0000FF"/>
                </a:solidFill>
                <a:latin typeface="Arial" charset="0"/>
              </a:rPr>
              <a:t>сутки</a:t>
            </a:r>
          </a:p>
          <a:p>
            <a:pPr algn="ctr"/>
            <a:r>
              <a:rPr lang="ru-RU" altLang="ru-RU" sz="4800" smtClean="0">
                <a:solidFill>
                  <a:srgbClr val="0000FF"/>
                </a:solidFill>
                <a:latin typeface="Arial" charset="0"/>
              </a:rPr>
              <a:t>ножницы</a:t>
            </a:r>
          </a:p>
          <a:p>
            <a:pPr algn="ctr"/>
            <a:r>
              <a:rPr lang="ru-RU" altLang="ru-RU" sz="4800" smtClean="0">
                <a:solidFill>
                  <a:srgbClr val="0000FF"/>
                </a:solidFill>
                <a:latin typeface="Arial" charset="0"/>
              </a:rPr>
              <a:t>брюки</a:t>
            </a:r>
          </a:p>
          <a:p>
            <a:pPr algn="ctr"/>
            <a:r>
              <a:rPr lang="ru-RU" altLang="ru-RU" sz="4800" smtClean="0">
                <a:solidFill>
                  <a:srgbClr val="0000FF"/>
                </a:solidFill>
                <a:latin typeface="Arial" charset="0"/>
              </a:rPr>
              <a:t>очки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4000" smtClean="0">
                <a:solidFill>
                  <a:srgbClr val="99178A"/>
                </a:solidFill>
                <a:latin typeface="Arial" charset="0"/>
              </a:rPr>
              <a:t>Употребляются только в форме множественного числа</a:t>
            </a:r>
          </a:p>
        </p:txBody>
      </p:sp>
      <p:pic>
        <p:nvPicPr>
          <p:cNvPr id="20484" name="Picture 5" descr="de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52600"/>
            <a:ext cx="1981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6494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altLang="ru-RU" sz="5400" smtClean="0">
                <a:solidFill>
                  <a:schemeClr val="accent2"/>
                </a:solidFill>
                <a:latin typeface="Arial" charset="0"/>
              </a:rPr>
              <a:t>мёд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altLang="ru-RU" sz="5400" smtClean="0">
                <a:solidFill>
                  <a:schemeClr val="accent2"/>
                </a:solidFill>
                <a:latin typeface="Arial" charset="0"/>
              </a:rPr>
              <a:t>молоко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altLang="ru-RU" sz="5400" smtClean="0">
                <a:solidFill>
                  <a:schemeClr val="accent2"/>
                </a:solidFill>
                <a:latin typeface="Arial" charset="0"/>
              </a:rPr>
              <a:t>творог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altLang="ru-RU" sz="5400" smtClean="0">
                <a:solidFill>
                  <a:schemeClr val="accent2"/>
                </a:solidFill>
                <a:latin typeface="Arial" charset="0"/>
              </a:rPr>
              <a:t>соль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altLang="ru-RU" sz="5400" smtClean="0">
                <a:solidFill>
                  <a:schemeClr val="accent2"/>
                </a:solidFill>
                <a:latin typeface="Arial" charset="0"/>
              </a:rPr>
              <a:t>щавель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4000" smtClean="0">
                <a:solidFill>
                  <a:srgbClr val="99178A"/>
                </a:solidFill>
                <a:latin typeface="Arial" charset="0"/>
              </a:rPr>
              <a:t>Употребляются только в форме единственного числа</a:t>
            </a:r>
          </a:p>
        </p:txBody>
      </p:sp>
      <p:pic>
        <p:nvPicPr>
          <p:cNvPr id="22532" name="Picture 5" descr="de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00200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4544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133600"/>
            <a:ext cx="8229600" cy="4525963"/>
          </a:xfrm>
        </p:spPr>
        <p:txBody>
          <a:bodyPr/>
          <a:lstStyle/>
          <a:p>
            <a:r>
              <a:rPr lang="ru-RU" sz="4400" dirty="0" smtClean="0"/>
              <a:t> Упражнение 30, с. 21</a:t>
            </a:r>
            <a:endParaRPr lang="ru-RU" sz="4400" dirty="0"/>
          </a:p>
          <a:p>
            <a:endParaRPr lang="ru-RU" sz="4400" b="1" dirty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848600" cy="914400"/>
          </a:xfrm>
        </p:spPr>
        <p:txBody>
          <a:bodyPr/>
          <a:lstStyle/>
          <a:p>
            <a:r>
              <a:rPr lang="ru-RU" sz="4800" b="1" i="1" u="sng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Домашнее задание</a:t>
            </a:r>
          </a:p>
        </p:txBody>
      </p:sp>
    </p:spTree>
    <p:extLst>
      <p:ext uri="{BB962C8B-B14F-4D97-AF65-F5344CB8AC3E}">
        <p14:creationId xmlns:p14="http://schemas.microsoft.com/office/powerpoint/2010/main" xmlns="" val="222631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90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1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Oval 8"/>
          <p:cNvSpPr>
            <a:spLocks noChangeArrowheads="1"/>
          </p:cNvSpPr>
          <p:nvPr/>
        </p:nvSpPr>
        <p:spPr bwMode="auto">
          <a:xfrm>
            <a:off x="857224" y="2928934"/>
            <a:ext cx="266700" cy="698500"/>
          </a:xfrm>
          <a:prstGeom prst="ellipse">
            <a:avLst/>
          </a:prstGeom>
          <a:solidFill>
            <a:srgbClr val="FFFF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7" name="Oval 9"/>
          <p:cNvSpPr>
            <a:spLocks noChangeArrowheads="1"/>
          </p:cNvSpPr>
          <p:nvPr/>
        </p:nvSpPr>
        <p:spPr bwMode="auto">
          <a:xfrm>
            <a:off x="3714744" y="2786058"/>
            <a:ext cx="266700" cy="69850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5" name="Oval 7"/>
          <p:cNvSpPr>
            <a:spLocks noChangeArrowheads="1"/>
          </p:cNvSpPr>
          <p:nvPr/>
        </p:nvSpPr>
        <p:spPr bwMode="auto">
          <a:xfrm>
            <a:off x="5214942" y="2786058"/>
            <a:ext cx="266700" cy="69850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Oval 6"/>
          <p:cNvSpPr>
            <a:spLocks noChangeArrowheads="1"/>
          </p:cNvSpPr>
          <p:nvPr/>
        </p:nvSpPr>
        <p:spPr bwMode="auto">
          <a:xfrm>
            <a:off x="8072462" y="2714620"/>
            <a:ext cx="266700" cy="69850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0" name="Oval 2"/>
          <p:cNvSpPr>
            <a:spLocks noChangeArrowheads="1"/>
          </p:cNvSpPr>
          <p:nvPr/>
        </p:nvSpPr>
        <p:spPr bwMode="auto">
          <a:xfrm>
            <a:off x="1000100" y="2000240"/>
            <a:ext cx="2857500" cy="265430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1" name="Oval 3"/>
          <p:cNvSpPr>
            <a:spLocks noChangeArrowheads="1"/>
          </p:cNvSpPr>
          <p:nvPr/>
        </p:nvSpPr>
        <p:spPr bwMode="auto">
          <a:xfrm>
            <a:off x="5357818" y="1928802"/>
            <a:ext cx="2857500" cy="265430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Freeform 4"/>
          <p:cNvSpPr>
            <a:spLocks/>
          </p:cNvSpPr>
          <p:nvPr/>
        </p:nvSpPr>
        <p:spPr bwMode="auto">
          <a:xfrm>
            <a:off x="1714480" y="2143116"/>
            <a:ext cx="1258888" cy="242888"/>
          </a:xfrm>
          <a:custGeom>
            <a:avLst/>
            <a:gdLst/>
            <a:ahLst/>
            <a:cxnLst>
              <a:cxn ang="0">
                <a:pos x="0" y="160"/>
              </a:cxn>
              <a:cxn ang="0">
                <a:pos x="180" y="380"/>
              </a:cxn>
              <a:cxn ang="0">
                <a:pos x="280" y="140"/>
              </a:cxn>
              <a:cxn ang="0">
                <a:pos x="500" y="320"/>
              </a:cxn>
              <a:cxn ang="0">
                <a:pos x="800" y="140"/>
              </a:cxn>
              <a:cxn ang="0">
                <a:pos x="1140" y="340"/>
              </a:cxn>
              <a:cxn ang="0">
                <a:pos x="1400" y="100"/>
              </a:cxn>
              <a:cxn ang="0">
                <a:pos x="1660" y="360"/>
              </a:cxn>
              <a:cxn ang="0">
                <a:pos x="1820" y="140"/>
              </a:cxn>
              <a:cxn ang="0">
                <a:pos x="1960" y="360"/>
              </a:cxn>
              <a:cxn ang="0">
                <a:pos x="1960" y="0"/>
              </a:cxn>
            </a:cxnLst>
            <a:rect l="0" t="0" r="r" b="b"/>
            <a:pathLst>
              <a:path w="1983" h="383">
                <a:moveTo>
                  <a:pt x="0" y="160"/>
                </a:moveTo>
                <a:cubicBezTo>
                  <a:pt x="66" y="271"/>
                  <a:pt x="133" y="383"/>
                  <a:pt x="180" y="380"/>
                </a:cubicBezTo>
                <a:cubicBezTo>
                  <a:pt x="227" y="377"/>
                  <a:pt x="227" y="150"/>
                  <a:pt x="280" y="140"/>
                </a:cubicBezTo>
                <a:cubicBezTo>
                  <a:pt x="333" y="130"/>
                  <a:pt x="413" y="320"/>
                  <a:pt x="500" y="320"/>
                </a:cubicBezTo>
                <a:cubicBezTo>
                  <a:pt x="587" y="320"/>
                  <a:pt x="693" y="137"/>
                  <a:pt x="800" y="140"/>
                </a:cubicBezTo>
                <a:cubicBezTo>
                  <a:pt x="907" y="143"/>
                  <a:pt x="1040" y="347"/>
                  <a:pt x="1140" y="340"/>
                </a:cubicBezTo>
                <a:cubicBezTo>
                  <a:pt x="1240" y="333"/>
                  <a:pt x="1313" y="97"/>
                  <a:pt x="1400" y="100"/>
                </a:cubicBezTo>
                <a:cubicBezTo>
                  <a:pt x="1487" y="103"/>
                  <a:pt x="1590" y="353"/>
                  <a:pt x="1660" y="360"/>
                </a:cubicBezTo>
                <a:cubicBezTo>
                  <a:pt x="1730" y="367"/>
                  <a:pt x="1770" y="140"/>
                  <a:pt x="1820" y="140"/>
                </a:cubicBezTo>
                <a:cubicBezTo>
                  <a:pt x="1870" y="140"/>
                  <a:pt x="1937" y="383"/>
                  <a:pt x="1960" y="360"/>
                </a:cubicBezTo>
                <a:cubicBezTo>
                  <a:pt x="1983" y="337"/>
                  <a:pt x="1960" y="60"/>
                  <a:pt x="1960" y="0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3" name="Freeform 5"/>
          <p:cNvSpPr>
            <a:spLocks/>
          </p:cNvSpPr>
          <p:nvPr/>
        </p:nvSpPr>
        <p:spPr bwMode="auto">
          <a:xfrm>
            <a:off x="6072198" y="2071678"/>
            <a:ext cx="1258888" cy="242888"/>
          </a:xfrm>
          <a:custGeom>
            <a:avLst/>
            <a:gdLst/>
            <a:ahLst/>
            <a:cxnLst>
              <a:cxn ang="0">
                <a:pos x="0" y="160"/>
              </a:cxn>
              <a:cxn ang="0">
                <a:pos x="180" y="380"/>
              </a:cxn>
              <a:cxn ang="0">
                <a:pos x="280" y="140"/>
              </a:cxn>
              <a:cxn ang="0">
                <a:pos x="500" y="320"/>
              </a:cxn>
              <a:cxn ang="0">
                <a:pos x="800" y="140"/>
              </a:cxn>
              <a:cxn ang="0">
                <a:pos x="1140" y="340"/>
              </a:cxn>
              <a:cxn ang="0">
                <a:pos x="1400" y="100"/>
              </a:cxn>
              <a:cxn ang="0">
                <a:pos x="1660" y="360"/>
              </a:cxn>
              <a:cxn ang="0">
                <a:pos x="1820" y="140"/>
              </a:cxn>
              <a:cxn ang="0">
                <a:pos x="1960" y="360"/>
              </a:cxn>
              <a:cxn ang="0">
                <a:pos x="1960" y="0"/>
              </a:cxn>
            </a:cxnLst>
            <a:rect l="0" t="0" r="r" b="b"/>
            <a:pathLst>
              <a:path w="1983" h="383">
                <a:moveTo>
                  <a:pt x="0" y="160"/>
                </a:moveTo>
                <a:cubicBezTo>
                  <a:pt x="66" y="271"/>
                  <a:pt x="133" y="383"/>
                  <a:pt x="180" y="380"/>
                </a:cubicBezTo>
                <a:cubicBezTo>
                  <a:pt x="227" y="377"/>
                  <a:pt x="227" y="150"/>
                  <a:pt x="280" y="140"/>
                </a:cubicBezTo>
                <a:cubicBezTo>
                  <a:pt x="333" y="130"/>
                  <a:pt x="413" y="320"/>
                  <a:pt x="500" y="320"/>
                </a:cubicBezTo>
                <a:cubicBezTo>
                  <a:pt x="587" y="320"/>
                  <a:pt x="693" y="137"/>
                  <a:pt x="800" y="140"/>
                </a:cubicBezTo>
                <a:cubicBezTo>
                  <a:pt x="907" y="143"/>
                  <a:pt x="1040" y="347"/>
                  <a:pt x="1140" y="340"/>
                </a:cubicBezTo>
                <a:cubicBezTo>
                  <a:pt x="1240" y="333"/>
                  <a:pt x="1313" y="97"/>
                  <a:pt x="1400" y="100"/>
                </a:cubicBezTo>
                <a:cubicBezTo>
                  <a:pt x="1487" y="103"/>
                  <a:pt x="1590" y="353"/>
                  <a:pt x="1660" y="360"/>
                </a:cubicBezTo>
                <a:cubicBezTo>
                  <a:pt x="1730" y="367"/>
                  <a:pt x="1770" y="140"/>
                  <a:pt x="1820" y="140"/>
                </a:cubicBezTo>
                <a:cubicBezTo>
                  <a:pt x="1870" y="140"/>
                  <a:pt x="1937" y="383"/>
                  <a:pt x="1960" y="360"/>
                </a:cubicBezTo>
                <a:cubicBezTo>
                  <a:pt x="1983" y="337"/>
                  <a:pt x="1960" y="60"/>
                  <a:pt x="1960" y="0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Oval 10"/>
          <p:cNvSpPr>
            <a:spLocks noChangeArrowheads="1"/>
          </p:cNvSpPr>
          <p:nvPr/>
        </p:nvSpPr>
        <p:spPr bwMode="auto">
          <a:xfrm>
            <a:off x="1785918" y="2714620"/>
            <a:ext cx="317500" cy="31750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9" name="Oval 11"/>
          <p:cNvSpPr>
            <a:spLocks noChangeArrowheads="1"/>
          </p:cNvSpPr>
          <p:nvPr/>
        </p:nvSpPr>
        <p:spPr bwMode="auto">
          <a:xfrm>
            <a:off x="2786050" y="2714620"/>
            <a:ext cx="317500" cy="31750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0" name="Oval 12"/>
          <p:cNvSpPr>
            <a:spLocks noChangeArrowheads="1"/>
          </p:cNvSpPr>
          <p:nvPr/>
        </p:nvSpPr>
        <p:spPr bwMode="auto">
          <a:xfrm>
            <a:off x="6000760" y="2714620"/>
            <a:ext cx="317500" cy="31750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1" name="Oval 13"/>
          <p:cNvSpPr>
            <a:spLocks noChangeArrowheads="1"/>
          </p:cNvSpPr>
          <p:nvPr/>
        </p:nvSpPr>
        <p:spPr bwMode="auto">
          <a:xfrm>
            <a:off x="7143768" y="2714620"/>
            <a:ext cx="317500" cy="31750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2" name="WordArt 14"/>
          <p:cNvSpPr>
            <a:spLocks noChangeArrowheads="1" noChangeShapeType="1" noTextEdit="1"/>
          </p:cNvSpPr>
          <p:nvPr/>
        </p:nvSpPr>
        <p:spPr bwMode="auto">
          <a:xfrm>
            <a:off x="2357422" y="3000372"/>
            <a:ext cx="214314" cy="8064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Times New Roman"/>
                <a:cs typeface="Times New Roman"/>
              </a:rPr>
              <a:t>!</a:t>
            </a:r>
            <a:endParaRPr lang="ru-RU" sz="36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2063" name="WordArt 15"/>
          <p:cNvSpPr>
            <a:spLocks noChangeArrowheads="1" noChangeShapeType="1" noTextEdit="1"/>
          </p:cNvSpPr>
          <p:nvPr/>
        </p:nvSpPr>
        <p:spPr bwMode="auto">
          <a:xfrm>
            <a:off x="6572264" y="2928934"/>
            <a:ext cx="452438" cy="78581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Times New Roman"/>
                <a:cs typeface="Times New Roman"/>
              </a:rPr>
              <a:t>?</a:t>
            </a:r>
            <a:endParaRPr lang="ru-RU" sz="36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2064" name="AutoShape 16"/>
          <p:cNvSpPr>
            <a:spLocks noChangeArrowheads="1"/>
          </p:cNvSpPr>
          <p:nvPr/>
        </p:nvSpPr>
        <p:spPr bwMode="auto">
          <a:xfrm rot="15994649">
            <a:off x="2278550" y="3482437"/>
            <a:ext cx="457200" cy="1131435"/>
          </a:xfrm>
          <a:prstGeom prst="moon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066" name="AutoShape 18"/>
          <p:cNvSpPr>
            <a:spLocks noChangeArrowheads="1"/>
          </p:cNvSpPr>
          <p:nvPr/>
        </p:nvSpPr>
        <p:spPr bwMode="auto">
          <a:xfrm rot="16200000">
            <a:off x="6688937" y="3312327"/>
            <a:ext cx="203208" cy="1293810"/>
          </a:xfrm>
          <a:prstGeom prst="moon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144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2" grpId="0"/>
      <p:bldP spid="2063" grpId="0"/>
      <p:bldP spid="2064" grpId="0" animBg="1"/>
      <p:bldP spid="206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Молодцы!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по запросу снегови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009775"/>
            <a:ext cx="4572000" cy="4848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7702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470025"/>
          </a:xfrm>
        </p:spPr>
        <p:txBody>
          <a:bodyPr lIns="90000" tIns="46800" rIns="90000" bIns="46800"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5400" i="1" u="sng" smtClean="0">
                <a:solidFill>
                  <a:srgbClr val="2300D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ТЕМА  УРОКА: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1979613"/>
            <a:ext cx="8820150" cy="3322637"/>
          </a:xfrm>
        </p:spPr>
        <p:txBody>
          <a:bodyPr lIns="90000" tIns="46800" rIns="90000" bIns="46800"/>
          <a:lstStyle/>
          <a:p>
            <a:pPr marL="0" indent="0" algn="ctr" eaLnBrk="1" hangingPunct="1">
              <a:lnSpc>
                <a:spcPct val="100000"/>
              </a:lnSpc>
              <a:spcBef>
                <a:spcPts val="12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  <a:defRPr/>
            </a:pP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</a:rPr>
              <a:t>«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</a:rPr>
              <a:t>Изменение  имен </a:t>
            </a:r>
          </a:p>
          <a:p>
            <a:pPr marL="0" indent="0" algn="ctr" eaLnBrk="1" hangingPunct="1">
              <a:lnSpc>
                <a:spcPct val="100000"/>
              </a:lnSpc>
              <a:spcBef>
                <a:spcPts val="12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  <a:defRPr/>
            </a:pP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</a:rPr>
              <a:t> СУЩЕСТВИТЕЛЬНЫХ по числам»</a:t>
            </a:r>
          </a:p>
        </p:txBody>
      </p:sp>
    </p:spTree>
    <p:extLst>
      <p:ext uri="{BB962C8B-B14F-4D97-AF65-F5344CB8AC3E}">
        <p14:creationId xmlns:p14="http://schemas.microsoft.com/office/powerpoint/2010/main" xmlns="" val="1317567575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768" decel="100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  <p:animScale>
                                      <p:cBhvr additive="repl">
                                        <p:cTn id="8" dur="768" decel="100000" fill="hold"/>
                                        <p:tgtEl>
                                          <p:spTgt spid="614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 additive="repl">
                                        <p:cTn id="9" dur="123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 additive="repl">
                                        <p:cTn id="10" dur="768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 additive="repl">
                                        <p:cTn id="11" dur="123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 additive="repl">
                                        <p:cTn id="12" dur="768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 additive="repl">
                                        <p:cTn id="13" dur="123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0" dur="5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685800"/>
          </a:xfrm>
        </p:spPr>
        <p:txBody>
          <a:bodyPr>
            <a:normAutofit fontScale="90000"/>
          </a:bodyPr>
          <a:lstStyle/>
          <a:p>
            <a:endParaRPr lang="ru-RU" altLang="ru-RU" smtClean="0"/>
          </a:p>
        </p:txBody>
      </p:sp>
      <p:sp>
        <p:nvSpPr>
          <p:cNvPr id="51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04800"/>
            <a:ext cx="7848600" cy="6324600"/>
          </a:xfrm>
        </p:spPr>
        <p:txBody>
          <a:bodyPr/>
          <a:lstStyle/>
          <a:p>
            <a:endParaRPr lang="ru-RU" altLang="ru-RU" sz="8000" b="1" smtClean="0">
              <a:solidFill>
                <a:srgbClr val="00B050"/>
              </a:solidFill>
            </a:endParaRPr>
          </a:p>
        </p:txBody>
      </p:sp>
      <p:pic>
        <p:nvPicPr>
          <p:cNvPr id="5124" name="Рисунок 3" descr="Winter_forest[1]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8"/>
          <p:cNvSpPr>
            <a:spLocks noChangeArrowheads="1"/>
          </p:cNvSpPr>
          <p:nvPr/>
        </p:nvSpPr>
        <p:spPr bwMode="auto">
          <a:xfrm>
            <a:off x="457200" y="381000"/>
            <a:ext cx="82296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ru-RU" altLang="ru-RU" sz="4400">
                <a:latin typeface="Century Gothic" pitchFamily="34" charset="0"/>
              </a:rPr>
              <a:t> </a:t>
            </a:r>
          </a:p>
        </p:txBody>
      </p:sp>
      <p:sp>
        <p:nvSpPr>
          <p:cNvPr id="5126" name="Rectangle 8"/>
          <p:cNvSpPr>
            <a:spLocks noChangeArrowheads="1"/>
          </p:cNvSpPr>
          <p:nvPr/>
        </p:nvSpPr>
        <p:spPr bwMode="auto">
          <a:xfrm>
            <a:off x="609600" y="533400"/>
            <a:ext cx="82296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ru-RU" altLang="ru-RU" sz="4400">
                <a:latin typeface="Century Gothic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01799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altLang="ru-RU" sz="6000" dirty="0" smtClean="0">
                <a:solidFill>
                  <a:srgbClr val="FF0000"/>
                </a:solidFill>
                <a:latin typeface="Arial" charset="0"/>
              </a:rPr>
              <a:t>Игра</a:t>
            </a:r>
            <a:r>
              <a:rPr lang="ru-RU" altLang="ru-RU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ru-RU" altLang="ru-RU" sz="6000" dirty="0" smtClean="0">
                <a:solidFill>
                  <a:srgbClr val="FF0000"/>
                </a:solidFill>
                <a:latin typeface="Arial" charset="0"/>
              </a:rPr>
              <a:t>«Ассоциации»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Tx/>
              <a:buNone/>
            </a:pPr>
            <a:r>
              <a:rPr lang="ru-RU" altLang="ru-RU" sz="4000" dirty="0" smtClean="0">
                <a:solidFill>
                  <a:schemeClr val="bg1"/>
                </a:solidFill>
                <a:latin typeface="Arial" charset="0"/>
              </a:rPr>
              <a:t>Снег, лыжи, коньки, снежки, снеговик, горка, мороз, лед, коньки, санки, каток, хоккей и т.д.</a:t>
            </a:r>
            <a:r>
              <a:rPr lang="ru-RU" altLang="ru-RU" sz="6000" dirty="0" smtClean="0">
                <a:solidFill>
                  <a:schemeClr val="bg1"/>
                </a:solidFill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21865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Картинки по запросу снегови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285860"/>
            <a:ext cx="4572000" cy="4848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6983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 </a:t>
            </a:r>
            <a:r>
              <a:rPr lang="ru-RU" sz="6000" dirty="0" err="1" smtClean="0"/>
              <a:t>Вв</a:t>
            </a:r>
            <a:r>
              <a:rPr lang="ru-RU" sz="6000" dirty="0" smtClean="0"/>
              <a:t>  </a:t>
            </a:r>
            <a:r>
              <a:rPr lang="ru-RU" sz="6000" dirty="0" err="1" smtClean="0"/>
              <a:t>Вв</a:t>
            </a:r>
            <a:r>
              <a:rPr lang="ru-RU" sz="6000" dirty="0"/>
              <a:t> </a:t>
            </a:r>
            <a:r>
              <a:rPr lang="ru-RU" sz="6000" dirty="0" smtClean="0"/>
              <a:t> </a:t>
            </a:r>
            <a:r>
              <a:rPr lang="ru-RU" sz="6000" dirty="0" err="1" smtClean="0"/>
              <a:t>ВВвв</a:t>
            </a:r>
            <a:endParaRPr lang="ru-RU" sz="6000" dirty="0" smtClean="0"/>
          </a:p>
          <a:p>
            <a:r>
              <a:rPr lang="ru-RU" sz="6000" dirty="0" err="1" smtClean="0"/>
              <a:t>ВВВввв</a:t>
            </a:r>
            <a:endParaRPr lang="ru-RU" sz="6000" dirty="0" smtClean="0"/>
          </a:p>
          <a:p>
            <a:r>
              <a:rPr lang="ru-RU" sz="4400" dirty="0" smtClean="0"/>
              <a:t>Привет, здравствуйте, до свидания</a:t>
            </a:r>
            <a:endParaRPr lang="ru-RU" sz="4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Чистописание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285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Вежливость открывает все двери.</a:t>
            </a:r>
            <a:endParaRPr lang="ru-RU" sz="6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Пословица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569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Слова снеговика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</a:rPr>
              <a:t>снег, мороз,  снежинки, санки, солнце, варежки, оттепель, коньки, метель, сосульки</a:t>
            </a:r>
            <a:endParaRPr lang="ru-RU" dirty="0"/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Картинки по запросу снегови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0" y="1928802"/>
            <a:ext cx="4432275" cy="47000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1564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е</a:t>
            </a:r>
            <a:r>
              <a:rPr lang="ru-RU" dirty="0" smtClean="0">
                <a:solidFill>
                  <a:srgbClr val="FF0000"/>
                </a:solidFill>
              </a:rPr>
              <a:t>д. ч                         </a:t>
            </a:r>
            <a:r>
              <a:rPr lang="ru-RU" dirty="0" err="1" smtClean="0">
                <a:solidFill>
                  <a:srgbClr val="FF0000"/>
                </a:solidFill>
              </a:rPr>
              <a:t>мн.ч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с</a:t>
            </a:r>
            <a:r>
              <a:rPr lang="ru-RU" dirty="0" smtClean="0"/>
              <a:t>нег</a:t>
            </a:r>
          </a:p>
          <a:p>
            <a:r>
              <a:rPr lang="ru-RU" dirty="0"/>
              <a:t>м</a:t>
            </a:r>
            <a:r>
              <a:rPr lang="ru-RU" dirty="0" smtClean="0"/>
              <a:t>ороз</a:t>
            </a:r>
          </a:p>
          <a:p>
            <a:r>
              <a:rPr lang="ru-RU" dirty="0"/>
              <a:t>с</a:t>
            </a:r>
            <a:r>
              <a:rPr lang="ru-RU" dirty="0" smtClean="0"/>
              <a:t>олнце</a:t>
            </a:r>
          </a:p>
          <a:p>
            <a:r>
              <a:rPr lang="ru-RU" dirty="0"/>
              <a:t>м</a:t>
            </a:r>
            <a:r>
              <a:rPr lang="ru-RU" dirty="0" smtClean="0"/>
              <a:t>етель</a:t>
            </a:r>
          </a:p>
          <a:p>
            <a:r>
              <a:rPr lang="ru-RU" dirty="0" smtClean="0"/>
              <a:t>оттепель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dirty="0"/>
              <a:t>с</a:t>
            </a:r>
            <a:r>
              <a:rPr lang="ru-RU" dirty="0" smtClean="0"/>
              <a:t>нежки</a:t>
            </a:r>
          </a:p>
          <a:p>
            <a:r>
              <a:rPr lang="ru-RU" dirty="0"/>
              <a:t>в</a:t>
            </a:r>
            <a:r>
              <a:rPr lang="ru-RU" dirty="0" smtClean="0"/>
              <a:t>арежки</a:t>
            </a:r>
          </a:p>
          <a:p>
            <a:r>
              <a:rPr lang="ru-RU" dirty="0"/>
              <a:t>к</a:t>
            </a:r>
            <a:r>
              <a:rPr lang="ru-RU" dirty="0" smtClean="0"/>
              <a:t>оньки</a:t>
            </a:r>
          </a:p>
          <a:p>
            <a:r>
              <a:rPr lang="ru-RU" dirty="0"/>
              <a:t>с</a:t>
            </a:r>
            <a:r>
              <a:rPr lang="ru-RU" dirty="0" smtClean="0"/>
              <a:t>осульки</a:t>
            </a:r>
          </a:p>
          <a:p>
            <a:r>
              <a:rPr lang="ru-RU" dirty="0" smtClean="0"/>
              <a:t>санки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5615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436</TotalTime>
  <Words>194</Words>
  <Application>Microsoft Office PowerPoint</Application>
  <PresentationFormat>Экран (4:3)</PresentationFormat>
  <Paragraphs>53</Paragraphs>
  <Slides>18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Волна</vt:lpstr>
      <vt:lpstr>Слайд 1</vt:lpstr>
      <vt:lpstr>ТЕМА  УРОКА:</vt:lpstr>
      <vt:lpstr>Слайд 3</vt:lpstr>
      <vt:lpstr>Игра «Ассоциации»</vt:lpstr>
      <vt:lpstr>Слайд 5</vt:lpstr>
      <vt:lpstr>Чистописание</vt:lpstr>
      <vt:lpstr>Пословица</vt:lpstr>
      <vt:lpstr>Слова снеговика</vt:lpstr>
      <vt:lpstr>ед. ч                         мн.ч.</vt:lpstr>
      <vt:lpstr>Слайд 10</vt:lpstr>
      <vt:lpstr>Слайд 11</vt:lpstr>
      <vt:lpstr>Слайд 12</vt:lpstr>
      <vt:lpstr>Слайд 13</vt:lpstr>
      <vt:lpstr>Употребляются только в форме множественного числа</vt:lpstr>
      <vt:lpstr>Употребляются только в форме единственного числа</vt:lpstr>
      <vt:lpstr>Домашнее задание</vt:lpstr>
      <vt:lpstr>Слайд 17</vt:lpstr>
      <vt:lpstr>Молодцы!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«Изменение имен существительных по числам» </dc:title>
  <dc:creator>Светлана</dc:creator>
  <cp:lastModifiedBy>User</cp:lastModifiedBy>
  <cp:revision>30</cp:revision>
  <dcterms:created xsi:type="dcterms:W3CDTF">2015-02-19T15:00:59Z</dcterms:created>
  <dcterms:modified xsi:type="dcterms:W3CDTF">2018-01-27T12:23:48Z</dcterms:modified>
</cp:coreProperties>
</file>