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83" r:id="rId4"/>
    <p:sldId id="284" r:id="rId5"/>
    <p:sldId id="270" r:id="rId6"/>
    <p:sldId id="285" r:id="rId7"/>
    <p:sldId id="268" r:id="rId8"/>
    <p:sldId id="257" r:id="rId9"/>
    <p:sldId id="263" r:id="rId10"/>
    <p:sldId id="266" r:id="rId11"/>
    <p:sldId id="262" r:id="rId12"/>
    <p:sldId id="269"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A506D0CC-0677-4656-9AF6-8F8A62722566}" type="datetimeFigureOut">
              <a:rPr lang="ru-RU"/>
              <a:pPr>
                <a:defRPr/>
              </a:pPr>
              <a:t>13.03.2017</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FED0578A-7F82-4FAB-8914-FCFA7C69B66F}" type="slidenum">
              <a:rPr lang="ru-RU"/>
              <a:pPr>
                <a:defRPr/>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83420BB1-290E-49DF-A204-BC1E1E5782A8}" type="datetimeFigureOut">
              <a:rPr lang="ru-RU"/>
              <a:pPr>
                <a:defRPr/>
              </a:pPr>
              <a:t>13.03.2017</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1BA0B501-783E-47C0-BE77-E33BC1D6F940}" type="slidenum">
              <a:rPr lang="ru-RU"/>
              <a:pPr>
                <a:defRPr/>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B0ECC63F-DB7A-4311-9E5B-A95BD756D640}" type="datetimeFigureOut">
              <a:rPr lang="ru-RU"/>
              <a:pPr>
                <a:defRPr/>
              </a:pPr>
              <a:t>13.03.2017</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40F3E77E-1908-419B-8636-57CDA21C6335}" type="slidenum">
              <a:rPr lang="ru-RU"/>
              <a:pPr>
                <a:defRPr/>
              </a:pPr>
              <a:t>‹#›</a:t>
            </a:fld>
            <a:endParaRPr 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A506D0CC-0677-4656-9AF6-8F8A62722566}" type="datetimeFigureOut">
              <a:rPr lang="ru-RU">
                <a:solidFill>
                  <a:srgbClr val="92D050">
                    <a:tint val="75000"/>
                  </a:srgbClr>
                </a:solidFill>
              </a:rPr>
              <a:pPr>
                <a:defRPr/>
              </a:pPr>
              <a:t>13.03.2017</a:t>
            </a:fld>
            <a:endParaRPr lang="ru-RU" dirty="0">
              <a:solidFill>
                <a:srgbClr val="92D050">
                  <a:tint val="75000"/>
                </a:srgb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dirty="0">
              <a:solidFill>
                <a:srgbClr val="92D050">
                  <a:tint val="75000"/>
                </a:srgbClr>
              </a:solidFill>
            </a:endParaRPr>
          </a:p>
        </p:txBody>
      </p:sp>
      <p:sp>
        <p:nvSpPr>
          <p:cNvPr id="6" name="Номер слайда 5"/>
          <p:cNvSpPr>
            <a:spLocks noGrp="1"/>
          </p:cNvSpPr>
          <p:nvPr>
            <p:ph type="sldNum" sz="quarter" idx="12"/>
          </p:nvPr>
        </p:nvSpPr>
        <p:spPr/>
        <p:txBody>
          <a:bodyPr/>
          <a:lstStyle>
            <a:lvl1pPr>
              <a:defRPr/>
            </a:lvl1pPr>
          </a:lstStyle>
          <a:p>
            <a:pPr>
              <a:defRPr/>
            </a:pPr>
            <a:fld id="{FED0578A-7F82-4FAB-8914-FCFA7C69B66F}" type="slidenum">
              <a:rPr lang="ru-RU">
                <a:solidFill>
                  <a:srgbClr val="92D050">
                    <a:tint val="75000"/>
                  </a:srgbClr>
                </a:solidFill>
              </a:rPr>
              <a:pPr>
                <a:defRPr/>
              </a:pPr>
              <a:t>‹#›</a:t>
            </a:fld>
            <a:endParaRPr lang="ru-RU" dirty="0">
              <a:solidFill>
                <a:srgbClr val="92D050">
                  <a:tint val="75000"/>
                </a:srgb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63160A47-6470-4A1F-8D48-FB60E5630ED9}" type="datetimeFigureOut">
              <a:rPr lang="ru-RU">
                <a:solidFill>
                  <a:srgbClr val="92D050">
                    <a:tint val="75000"/>
                  </a:srgbClr>
                </a:solidFill>
              </a:rPr>
              <a:pPr>
                <a:defRPr/>
              </a:pPr>
              <a:t>13.03.2017</a:t>
            </a:fld>
            <a:endParaRPr lang="ru-RU" dirty="0">
              <a:solidFill>
                <a:srgbClr val="92D050">
                  <a:tint val="75000"/>
                </a:srgb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dirty="0">
              <a:solidFill>
                <a:srgbClr val="92D050">
                  <a:tint val="75000"/>
                </a:srgbClr>
              </a:solidFill>
            </a:endParaRPr>
          </a:p>
        </p:txBody>
      </p:sp>
      <p:sp>
        <p:nvSpPr>
          <p:cNvPr id="6" name="Номер слайда 5"/>
          <p:cNvSpPr>
            <a:spLocks noGrp="1"/>
          </p:cNvSpPr>
          <p:nvPr>
            <p:ph type="sldNum" sz="quarter" idx="12"/>
          </p:nvPr>
        </p:nvSpPr>
        <p:spPr/>
        <p:txBody>
          <a:bodyPr/>
          <a:lstStyle>
            <a:lvl1pPr>
              <a:defRPr/>
            </a:lvl1pPr>
          </a:lstStyle>
          <a:p>
            <a:pPr>
              <a:defRPr/>
            </a:pPr>
            <a:fld id="{32C8ED0A-45B5-4F50-BF4B-9A510F3A6940}" type="slidenum">
              <a:rPr lang="ru-RU">
                <a:solidFill>
                  <a:srgbClr val="92D050">
                    <a:tint val="75000"/>
                  </a:srgbClr>
                </a:solidFill>
              </a:rPr>
              <a:pPr>
                <a:defRPr/>
              </a:pPr>
              <a:t>‹#›</a:t>
            </a:fld>
            <a:endParaRPr lang="ru-RU" dirty="0">
              <a:solidFill>
                <a:srgbClr val="92D050">
                  <a:tint val="75000"/>
                </a:srgb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FEB4432B-825D-4F3B-AB8E-974650866BFF}" type="datetimeFigureOut">
              <a:rPr lang="ru-RU">
                <a:solidFill>
                  <a:srgbClr val="92D050">
                    <a:tint val="75000"/>
                  </a:srgbClr>
                </a:solidFill>
              </a:rPr>
              <a:pPr>
                <a:defRPr/>
              </a:pPr>
              <a:t>13.03.2017</a:t>
            </a:fld>
            <a:endParaRPr lang="ru-RU" dirty="0">
              <a:solidFill>
                <a:srgbClr val="92D050">
                  <a:tint val="75000"/>
                </a:srgb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dirty="0">
              <a:solidFill>
                <a:srgbClr val="92D050">
                  <a:tint val="75000"/>
                </a:srgbClr>
              </a:solidFill>
            </a:endParaRPr>
          </a:p>
        </p:txBody>
      </p:sp>
      <p:sp>
        <p:nvSpPr>
          <p:cNvPr id="6" name="Номер слайда 5"/>
          <p:cNvSpPr>
            <a:spLocks noGrp="1"/>
          </p:cNvSpPr>
          <p:nvPr>
            <p:ph type="sldNum" sz="quarter" idx="12"/>
          </p:nvPr>
        </p:nvSpPr>
        <p:spPr/>
        <p:txBody>
          <a:bodyPr/>
          <a:lstStyle>
            <a:lvl1pPr>
              <a:defRPr/>
            </a:lvl1pPr>
          </a:lstStyle>
          <a:p>
            <a:pPr>
              <a:defRPr/>
            </a:pPr>
            <a:fld id="{8B81EA6C-EBBA-44E7-B08D-D2B61BF000CE}" type="slidenum">
              <a:rPr lang="ru-RU">
                <a:solidFill>
                  <a:srgbClr val="92D050">
                    <a:tint val="75000"/>
                  </a:srgbClr>
                </a:solidFill>
              </a:rPr>
              <a:pPr>
                <a:defRPr/>
              </a:pPr>
              <a:t>‹#›</a:t>
            </a:fld>
            <a:endParaRPr lang="ru-RU" dirty="0">
              <a:solidFill>
                <a:srgbClr val="92D050">
                  <a:tint val="75000"/>
                </a:srgb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7E0E649B-CAEE-481E-86BB-D0786FC947D5}" type="datetimeFigureOut">
              <a:rPr lang="ru-RU">
                <a:solidFill>
                  <a:srgbClr val="92D050">
                    <a:tint val="75000"/>
                  </a:srgbClr>
                </a:solidFill>
              </a:rPr>
              <a:pPr>
                <a:defRPr/>
              </a:pPr>
              <a:t>13.03.2017</a:t>
            </a:fld>
            <a:endParaRPr lang="ru-RU" dirty="0">
              <a:solidFill>
                <a:srgbClr val="92D050">
                  <a:tint val="75000"/>
                </a:srgbClr>
              </a:solidFill>
            </a:endParaRPr>
          </a:p>
        </p:txBody>
      </p:sp>
      <p:sp>
        <p:nvSpPr>
          <p:cNvPr id="6" name="Нижний колонтитул 4"/>
          <p:cNvSpPr>
            <a:spLocks noGrp="1"/>
          </p:cNvSpPr>
          <p:nvPr>
            <p:ph type="ftr" sz="quarter" idx="11"/>
          </p:nvPr>
        </p:nvSpPr>
        <p:spPr/>
        <p:txBody>
          <a:bodyPr/>
          <a:lstStyle>
            <a:lvl1pPr>
              <a:defRPr/>
            </a:lvl1pPr>
          </a:lstStyle>
          <a:p>
            <a:pPr>
              <a:defRPr/>
            </a:pPr>
            <a:endParaRPr lang="ru-RU" dirty="0">
              <a:solidFill>
                <a:srgbClr val="92D050">
                  <a:tint val="75000"/>
                </a:srgbClr>
              </a:solidFill>
            </a:endParaRPr>
          </a:p>
        </p:txBody>
      </p:sp>
      <p:sp>
        <p:nvSpPr>
          <p:cNvPr id="7" name="Номер слайда 5"/>
          <p:cNvSpPr>
            <a:spLocks noGrp="1"/>
          </p:cNvSpPr>
          <p:nvPr>
            <p:ph type="sldNum" sz="quarter" idx="12"/>
          </p:nvPr>
        </p:nvSpPr>
        <p:spPr/>
        <p:txBody>
          <a:bodyPr/>
          <a:lstStyle>
            <a:lvl1pPr>
              <a:defRPr/>
            </a:lvl1pPr>
          </a:lstStyle>
          <a:p>
            <a:pPr>
              <a:defRPr/>
            </a:pPr>
            <a:fld id="{41C148A2-D4ED-4DE4-A760-F35E0316D871}" type="slidenum">
              <a:rPr lang="ru-RU">
                <a:solidFill>
                  <a:srgbClr val="92D050">
                    <a:tint val="75000"/>
                  </a:srgbClr>
                </a:solidFill>
              </a:rPr>
              <a:pPr>
                <a:defRPr/>
              </a:pPr>
              <a:t>‹#›</a:t>
            </a:fld>
            <a:endParaRPr lang="ru-RU" dirty="0">
              <a:solidFill>
                <a:srgbClr val="92D050">
                  <a:tint val="75000"/>
                </a:srgb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819098A7-6769-4106-AE05-D7A9E74A4048}" type="datetimeFigureOut">
              <a:rPr lang="ru-RU">
                <a:solidFill>
                  <a:srgbClr val="92D050">
                    <a:tint val="75000"/>
                  </a:srgbClr>
                </a:solidFill>
              </a:rPr>
              <a:pPr>
                <a:defRPr/>
              </a:pPr>
              <a:t>13.03.2017</a:t>
            </a:fld>
            <a:endParaRPr lang="ru-RU" dirty="0">
              <a:solidFill>
                <a:srgbClr val="92D050">
                  <a:tint val="75000"/>
                </a:srgbClr>
              </a:solidFill>
            </a:endParaRPr>
          </a:p>
        </p:txBody>
      </p:sp>
      <p:sp>
        <p:nvSpPr>
          <p:cNvPr id="8" name="Нижний колонтитул 4"/>
          <p:cNvSpPr>
            <a:spLocks noGrp="1"/>
          </p:cNvSpPr>
          <p:nvPr>
            <p:ph type="ftr" sz="quarter" idx="11"/>
          </p:nvPr>
        </p:nvSpPr>
        <p:spPr/>
        <p:txBody>
          <a:bodyPr/>
          <a:lstStyle>
            <a:lvl1pPr>
              <a:defRPr/>
            </a:lvl1pPr>
          </a:lstStyle>
          <a:p>
            <a:pPr>
              <a:defRPr/>
            </a:pPr>
            <a:endParaRPr lang="ru-RU" dirty="0">
              <a:solidFill>
                <a:srgbClr val="92D050">
                  <a:tint val="75000"/>
                </a:srgbClr>
              </a:solidFill>
            </a:endParaRPr>
          </a:p>
        </p:txBody>
      </p:sp>
      <p:sp>
        <p:nvSpPr>
          <p:cNvPr id="9" name="Номер слайда 5"/>
          <p:cNvSpPr>
            <a:spLocks noGrp="1"/>
          </p:cNvSpPr>
          <p:nvPr>
            <p:ph type="sldNum" sz="quarter" idx="12"/>
          </p:nvPr>
        </p:nvSpPr>
        <p:spPr/>
        <p:txBody>
          <a:bodyPr/>
          <a:lstStyle>
            <a:lvl1pPr>
              <a:defRPr/>
            </a:lvl1pPr>
          </a:lstStyle>
          <a:p>
            <a:pPr>
              <a:defRPr/>
            </a:pPr>
            <a:fld id="{8D336AE7-A38E-4854-AD45-C144BB86FCEB}" type="slidenum">
              <a:rPr lang="ru-RU">
                <a:solidFill>
                  <a:srgbClr val="92D050">
                    <a:tint val="75000"/>
                  </a:srgbClr>
                </a:solidFill>
              </a:rPr>
              <a:pPr>
                <a:defRPr/>
              </a:pPr>
              <a:t>‹#›</a:t>
            </a:fld>
            <a:endParaRPr lang="ru-RU" dirty="0">
              <a:solidFill>
                <a:srgbClr val="92D050">
                  <a:tint val="75000"/>
                </a:srgb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875C717E-E3FD-4AF1-9B21-6373AE0A8B0A}" type="datetimeFigureOut">
              <a:rPr lang="ru-RU">
                <a:solidFill>
                  <a:srgbClr val="92D050">
                    <a:tint val="75000"/>
                  </a:srgbClr>
                </a:solidFill>
              </a:rPr>
              <a:pPr>
                <a:defRPr/>
              </a:pPr>
              <a:t>13.03.2017</a:t>
            </a:fld>
            <a:endParaRPr lang="ru-RU" dirty="0">
              <a:solidFill>
                <a:srgbClr val="92D050">
                  <a:tint val="75000"/>
                </a:srgbClr>
              </a:solidFill>
            </a:endParaRPr>
          </a:p>
        </p:txBody>
      </p:sp>
      <p:sp>
        <p:nvSpPr>
          <p:cNvPr id="4" name="Нижний колонтитул 4"/>
          <p:cNvSpPr>
            <a:spLocks noGrp="1"/>
          </p:cNvSpPr>
          <p:nvPr>
            <p:ph type="ftr" sz="quarter" idx="11"/>
          </p:nvPr>
        </p:nvSpPr>
        <p:spPr/>
        <p:txBody>
          <a:bodyPr/>
          <a:lstStyle>
            <a:lvl1pPr>
              <a:defRPr/>
            </a:lvl1pPr>
          </a:lstStyle>
          <a:p>
            <a:pPr>
              <a:defRPr/>
            </a:pPr>
            <a:endParaRPr lang="ru-RU" dirty="0">
              <a:solidFill>
                <a:srgbClr val="92D050">
                  <a:tint val="75000"/>
                </a:srgbClr>
              </a:solidFill>
            </a:endParaRPr>
          </a:p>
        </p:txBody>
      </p:sp>
      <p:sp>
        <p:nvSpPr>
          <p:cNvPr id="5" name="Номер слайда 5"/>
          <p:cNvSpPr>
            <a:spLocks noGrp="1"/>
          </p:cNvSpPr>
          <p:nvPr>
            <p:ph type="sldNum" sz="quarter" idx="12"/>
          </p:nvPr>
        </p:nvSpPr>
        <p:spPr/>
        <p:txBody>
          <a:bodyPr/>
          <a:lstStyle>
            <a:lvl1pPr>
              <a:defRPr/>
            </a:lvl1pPr>
          </a:lstStyle>
          <a:p>
            <a:pPr>
              <a:defRPr/>
            </a:pPr>
            <a:fld id="{01B63424-CDDF-45EC-B55E-D03A8C248728}" type="slidenum">
              <a:rPr lang="ru-RU">
                <a:solidFill>
                  <a:srgbClr val="92D050">
                    <a:tint val="75000"/>
                  </a:srgbClr>
                </a:solidFill>
              </a:rPr>
              <a:pPr>
                <a:defRPr/>
              </a:pPr>
              <a:t>‹#›</a:t>
            </a:fld>
            <a:endParaRPr lang="ru-RU" dirty="0">
              <a:solidFill>
                <a:srgbClr val="92D050">
                  <a:tint val="75000"/>
                </a:srgb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0D4AD88D-8550-4442-A8CF-3419D3EFC480}" type="datetimeFigureOut">
              <a:rPr lang="ru-RU">
                <a:solidFill>
                  <a:srgbClr val="92D050">
                    <a:tint val="75000"/>
                  </a:srgbClr>
                </a:solidFill>
              </a:rPr>
              <a:pPr>
                <a:defRPr/>
              </a:pPr>
              <a:t>13.03.2017</a:t>
            </a:fld>
            <a:endParaRPr lang="ru-RU" dirty="0">
              <a:solidFill>
                <a:srgbClr val="92D050">
                  <a:tint val="75000"/>
                </a:srgbClr>
              </a:solidFill>
            </a:endParaRPr>
          </a:p>
        </p:txBody>
      </p:sp>
      <p:sp>
        <p:nvSpPr>
          <p:cNvPr id="3" name="Нижний колонтитул 4"/>
          <p:cNvSpPr>
            <a:spLocks noGrp="1"/>
          </p:cNvSpPr>
          <p:nvPr>
            <p:ph type="ftr" sz="quarter" idx="11"/>
          </p:nvPr>
        </p:nvSpPr>
        <p:spPr/>
        <p:txBody>
          <a:bodyPr/>
          <a:lstStyle>
            <a:lvl1pPr>
              <a:defRPr/>
            </a:lvl1pPr>
          </a:lstStyle>
          <a:p>
            <a:pPr>
              <a:defRPr/>
            </a:pPr>
            <a:endParaRPr lang="ru-RU" dirty="0">
              <a:solidFill>
                <a:srgbClr val="92D050">
                  <a:tint val="75000"/>
                </a:srgbClr>
              </a:solidFill>
            </a:endParaRPr>
          </a:p>
        </p:txBody>
      </p:sp>
      <p:sp>
        <p:nvSpPr>
          <p:cNvPr id="4" name="Номер слайда 5"/>
          <p:cNvSpPr>
            <a:spLocks noGrp="1"/>
          </p:cNvSpPr>
          <p:nvPr>
            <p:ph type="sldNum" sz="quarter" idx="12"/>
          </p:nvPr>
        </p:nvSpPr>
        <p:spPr/>
        <p:txBody>
          <a:bodyPr/>
          <a:lstStyle>
            <a:lvl1pPr>
              <a:defRPr/>
            </a:lvl1pPr>
          </a:lstStyle>
          <a:p>
            <a:pPr>
              <a:defRPr/>
            </a:pPr>
            <a:fld id="{F3AD36ED-E161-4372-A576-C8E4D8A91424}" type="slidenum">
              <a:rPr lang="ru-RU">
                <a:solidFill>
                  <a:srgbClr val="92D050">
                    <a:tint val="75000"/>
                  </a:srgbClr>
                </a:solidFill>
              </a:rPr>
              <a:pPr>
                <a:defRPr/>
              </a:pPr>
              <a:t>‹#›</a:t>
            </a:fld>
            <a:endParaRPr lang="ru-RU" dirty="0">
              <a:solidFill>
                <a:srgbClr val="92D050">
                  <a:tint val="75000"/>
                </a:srgb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101FA0D2-5199-4205-B3D1-45B51112C7F4}" type="datetimeFigureOut">
              <a:rPr lang="ru-RU">
                <a:solidFill>
                  <a:srgbClr val="92D050">
                    <a:tint val="75000"/>
                  </a:srgbClr>
                </a:solidFill>
              </a:rPr>
              <a:pPr>
                <a:defRPr/>
              </a:pPr>
              <a:t>13.03.2017</a:t>
            </a:fld>
            <a:endParaRPr lang="ru-RU" dirty="0">
              <a:solidFill>
                <a:srgbClr val="92D050">
                  <a:tint val="75000"/>
                </a:srgbClr>
              </a:solidFill>
            </a:endParaRPr>
          </a:p>
        </p:txBody>
      </p:sp>
      <p:sp>
        <p:nvSpPr>
          <p:cNvPr id="6" name="Нижний колонтитул 4"/>
          <p:cNvSpPr>
            <a:spLocks noGrp="1"/>
          </p:cNvSpPr>
          <p:nvPr>
            <p:ph type="ftr" sz="quarter" idx="11"/>
          </p:nvPr>
        </p:nvSpPr>
        <p:spPr/>
        <p:txBody>
          <a:bodyPr/>
          <a:lstStyle>
            <a:lvl1pPr>
              <a:defRPr/>
            </a:lvl1pPr>
          </a:lstStyle>
          <a:p>
            <a:pPr>
              <a:defRPr/>
            </a:pPr>
            <a:endParaRPr lang="ru-RU" dirty="0">
              <a:solidFill>
                <a:srgbClr val="92D050">
                  <a:tint val="75000"/>
                </a:srgbClr>
              </a:solidFill>
            </a:endParaRPr>
          </a:p>
        </p:txBody>
      </p:sp>
      <p:sp>
        <p:nvSpPr>
          <p:cNvPr id="7" name="Номер слайда 5"/>
          <p:cNvSpPr>
            <a:spLocks noGrp="1"/>
          </p:cNvSpPr>
          <p:nvPr>
            <p:ph type="sldNum" sz="quarter" idx="12"/>
          </p:nvPr>
        </p:nvSpPr>
        <p:spPr/>
        <p:txBody>
          <a:bodyPr/>
          <a:lstStyle>
            <a:lvl1pPr>
              <a:defRPr/>
            </a:lvl1pPr>
          </a:lstStyle>
          <a:p>
            <a:pPr>
              <a:defRPr/>
            </a:pPr>
            <a:fld id="{6412AADE-83C5-494B-916B-D3217D027360}" type="slidenum">
              <a:rPr lang="ru-RU">
                <a:solidFill>
                  <a:srgbClr val="92D050">
                    <a:tint val="75000"/>
                  </a:srgbClr>
                </a:solidFill>
              </a:rPr>
              <a:pPr>
                <a:defRPr/>
              </a:pPr>
              <a:t>‹#›</a:t>
            </a:fld>
            <a:endParaRPr lang="ru-RU" dirty="0">
              <a:solidFill>
                <a:srgbClr val="92D050">
                  <a:tint val="75000"/>
                </a:srgb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63160A47-6470-4A1F-8D48-FB60E5630ED9}" type="datetimeFigureOut">
              <a:rPr lang="ru-RU"/>
              <a:pPr>
                <a:defRPr/>
              </a:pPr>
              <a:t>13.03.2017</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32C8ED0A-45B5-4F50-BF4B-9A510F3A6940}" type="slidenum">
              <a:rPr lang="ru-RU"/>
              <a:pPr>
                <a:defRPr/>
              </a:pPr>
              <a:t>‹#›</a:t>
            </a:fld>
            <a:endParaRPr lang="ru-RU"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dirty="0" smtClean="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D51E9479-6919-43A1-94AD-952BDBB573A2}" type="datetimeFigureOut">
              <a:rPr lang="ru-RU">
                <a:solidFill>
                  <a:srgbClr val="92D050">
                    <a:tint val="75000"/>
                  </a:srgbClr>
                </a:solidFill>
              </a:rPr>
              <a:pPr>
                <a:defRPr/>
              </a:pPr>
              <a:t>13.03.2017</a:t>
            </a:fld>
            <a:endParaRPr lang="ru-RU" dirty="0">
              <a:solidFill>
                <a:srgbClr val="92D050">
                  <a:tint val="75000"/>
                </a:srgbClr>
              </a:solidFill>
            </a:endParaRPr>
          </a:p>
        </p:txBody>
      </p:sp>
      <p:sp>
        <p:nvSpPr>
          <p:cNvPr id="6" name="Нижний колонтитул 4"/>
          <p:cNvSpPr>
            <a:spLocks noGrp="1"/>
          </p:cNvSpPr>
          <p:nvPr>
            <p:ph type="ftr" sz="quarter" idx="11"/>
          </p:nvPr>
        </p:nvSpPr>
        <p:spPr/>
        <p:txBody>
          <a:bodyPr/>
          <a:lstStyle>
            <a:lvl1pPr>
              <a:defRPr/>
            </a:lvl1pPr>
          </a:lstStyle>
          <a:p>
            <a:pPr>
              <a:defRPr/>
            </a:pPr>
            <a:endParaRPr lang="ru-RU" dirty="0">
              <a:solidFill>
                <a:srgbClr val="92D050">
                  <a:tint val="75000"/>
                </a:srgbClr>
              </a:solidFill>
            </a:endParaRPr>
          </a:p>
        </p:txBody>
      </p:sp>
      <p:sp>
        <p:nvSpPr>
          <p:cNvPr id="7" name="Номер слайда 5"/>
          <p:cNvSpPr>
            <a:spLocks noGrp="1"/>
          </p:cNvSpPr>
          <p:nvPr>
            <p:ph type="sldNum" sz="quarter" idx="12"/>
          </p:nvPr>
        </p:nvSpPr>
        <p:spPr/>
        <p:txBody>
          <a:bodyPr/>
          <a:lstStyle>
            <a:lvl1pPr>
              <a:defRPr/>
            </a:lvl1pPr>
          </a:lstStyle>
          <a:p>
            <a:pPr>
              <a:defRPr/>
            </a:pPr>
            <a:fld id="{93A293A7-87E9-4D34-8111-3A4A48D1B995}" type="slidenum">
              <a:rPr lang="ru-RU">
                <a:solidFill>
                  <a:srgbClr val="92D050">
                    <a:tint val="75000"/>
                  </a:srgbClr>
                </a:solidFill>
              </a:rPr>
              <a:pPr>
                <a:defRPr/>
              </a:pPr>
              <a:t>‹#›</a:t>
            </a:fld>
            <a:endParaRPr lang="ru-RU" dirty="0">
              <a:solidFill>
                <a:srgbClr val="92D050">
                  <a:tint val="75000"/>
                </a:srgb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83420BB1-290E-49DF-A204-BC1E1E5782A8}" type="datetimeFigureOut">
              <a:rPr lang="ru-RU">
                <a:solidFill>
                  <a:srgbClr val="92D050">
                    <a:tint val="75000"/>
                  </a:srgbClr>
                </a:solidFill>
              </a:rPr>
              <a:pPr>
                <a:defRPr/>
              </a:pPr>
              <a:t>13.03.2017</a:t>
            </a:fld>
            <a:endParaRPr lang="ru-RU" dirty="0">
              <a:solidFill>
                <a:srgbClr val="92D050">
                  <a:tint val="75000"/>
                </a:srgb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dirty="0">
              <a:solidFill>
                <a:srgbClr val="92D050">
                  <a:tint val="75000"/>
                </a:srgbClr>
              </a:solidFill>
            </a:endParaRPr>
          </a:p>
        </p:txBody>
      </p:sp>
      <p:sp>
        <p:nvSpPr>
          <p:cNvPr id="6" name="Номер слайда 5"/>
          <p:cNvSpPr>
            <a:spLocks noGrp="1"/>
          </p:cNvSpPr>
          <p:nvPr>
            <p:ph type="sldNum" sz="quarter" idx="12"/>
          </p:nvPr>
        </p:nvSpPr>
        <p:spPr/>
        <p:txBody>
          <a:bodyPr/>
          <a:lstStyle>
            <a:lvl1pPr>
              <a:defRPr/>
            </a:lvl1pPr>
          </a:lstStyle>
          <a:p>
            <a:pPr>
              <a:defRPr/>
            </a:pPr>
            <a:fld id="{1BA0B501-783E-47C0-BE77-E33BC1D6F940}" type="slidenum">
              <a:rPr lang="ru-RU">
                <a:solidFill>
                  <a:srgbClr val="92D050">
                    <a:tint val="75000"/>
                  </a:srgbClr>
                </a:solidFill>
              </a:rPr>
              <a:pPr>
                <a:defRPr/>
              </a:pPr>
              <a:t>‹#›</a:t>
            </a:fld>
            <a:endParaRPr lang="ru-RU" dirty="0">
              <a:solidFill>
                <a:srgbClr val="92D050">
                  <a:tint val="75000"/>
                </a:srgb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B0ECC63F-DB7A-4311-9E5B-A95BD756D640}" type="datetimeFigureOut">
              <a:rPr lang="ru-RU">
                <a:solidFill>
                  <a:srgbClr val="92D050">
                    <a:tint val="75000"/>
                  </a:srgbClr>
                </a:solidFill>
              </a:rPr>
              <a:pPr>
                <a:defRPr/>
              </a:pPr>
              <a:t>13.03.2017</a:t>
            </a:fld>
            <a:endParaRPr lang="ru-RU" dirty="0">
              <a:solidFill>
                <a:srgbClr val="92D050">
                  <a:tint val="75000"/>
                </a:srgb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dirty="0">
              <a:solidFill>
                <a:srgbClr val="92D050">
                  <a:tint val="75000"/>
                </a:srgbClr>
              </a:solidFill>
            </a:endParaRPr>
          </a:p>
        </p:txBody>
      </p:sp>
      <p:sp>
        <p:nvSpPr>
          <p:cNvPr id="6" name="Номер слайда 5"/>
          <p:cNvSpPr>
            <a:spLocks noGrp="1"/>
          </p:cNvSpPr>
          <p:nvPr>
            <p:ph type="sldNum" sz="quarter" idx="12"/>
          </p:nvPr>
        </p:nvSpPr>
        <p:spPr/>
        <p:txBody>
          <a:bodyPr/>
          <a:lstStyle>
            <a:lvl1pPr>
              <a:defRPr/>
            </a:lvl1pPr>
          </a:lstStyle>
          <a:p>
            <a:pPr>
              <a:defRPr/>
            </a:pPr>
            <a:fld id="{40F3E77E-1908-419B-8636-57CDA21C6335}" type="slidenum">
              <a:rPr lang="ru-RU">
                <a:solidFill>
                  <a:srgbClr val="92D050">
                    <a:tint val="75000"/>
                  </a:srgbClr>
                </a:solidFill>
              </a:rPr>
              <a:pPr>
                <a:defRPr/>
              </a:pPr>
              <a:t>‹#›</a:t>
            </a:fld>
            <a:endParaRPr lang="ru-RU" dirty="0">
              <a:solidFill>
                <a:srgbClr val="92D050">
                  <a:tint val="75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FEB4432B-825D-4F3B-AB8E-974650866BFF}" type="datetimeFigureOut">
              <a:rPr lang="ru-RU"/>
              <a:pPr>
                <a:defRPr/>
              </a:pPr>
              <a:t>13.03.2017</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8B81EA6C-EBBA-44E7-B08D-D2B61BF000CE}" type="slidenum">
              <a:rPr lang="ru-RU"/>
              <a:pPr>
                <a:defRPr/>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7E0E649B-CAEE-481E-86BB-D0786FC947D5}" type="datetimeFigureOut">
              <a:rPr lang="ru-RU"/>
              <a:pPr>
                <a:defRPr/>
              </a:pPr>
              <a:t>13.03.2017</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dirty="0"/>
          </a:p>
        </p:txBody>
      </p:sp>
      <p:sp>
        <p:nvSpPr>
          <p:cNvPr id="7" name="Номер слайда 5"/>
          <p:cNvSpPr>
            <a:spLocks noGrp="1"/>
          </p:cNvSpPr>
          <p:nvPr>
            <p:ph type="sldNum" sz="quarter" idx="12"/>
          </p:nvPr>
        </p:nvSpPr>
        <p:spPr/>
        <p:txBody>
          <a:bodyPr/>
          <a:lstStyle>
            <a:lvl1pPr>
              <a:defRPr/>
            </a:lvl1pPr>
          </a:lstStyle>
          <a:p>
            <a:pPr>
              <a:defRPr/>
            </a:pPr>
            <a:fld id="{41C148A2-D4ED-4DE4-A760-F35E0316D871}" type="slidenum">
              <a:rPr lang="ru-RU"/>
              <a:pPr>
                <a:defRPr/>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819098A7-6769-4106-AE05-D7A9E74A4048}" type="datetimeFigureOut">
              <a:rPr lang="ru-RU"/>
              <a:pPr>
                <a:defRPr/>
              </a:pPr>
              <a:t>13.03.2017</a:t>
            </a:fld>
            <a:endParaRPr lang="ru-RU" dirty="0"/>
          </a:p>
        </p:txBody>
      </p:sp>
      <p:sp>
        <p:nvSpPr>
          <p:cNvPr id="8" name="Нижний колонтитул 4"/>
          <p:cNvSpPr>
            <a:spLocks noGrp="1"/>
          </p:cNvSpPr>
          <p:nvPr>
            <p:ph type="ftr" sz="quarter" idx="11"/>
          </p:nvPr>
        </p:nvSpPr>
        <p:spPr/>
        <p:txBody>
          <a:bodyPr/>
          <a:lstStyle>
            <a:lvl1pPr>
              <a:defRPr/>
            </a:lvl1pPr>
          </a:lstStyle>
          <a:p>
            <a:pPr>
              <a:defRPr/>
            </a:pPr>
            <a:endParaRPr lang="ru-RU" dirty="0"/>
          </a:p>
        </p:txBody>
      </p:sp>
      <p:sp>
        <p:nvSpPr>
          <p:cNvPr id="9" name="Номер слайда 5"/>
          <p:cNvSpPr>
            <a:spLocks noGrp="1"/>
          </p:cNvSpPr>
          <p:nvPr>
            <p:ph type="sldNum" sz="quarter" idx="12"/>
          </p:nvPr>
        </p:nvSpPr>
        <p:spPr/>
        <p:txBody>
          <a:bodyPr/>
          <a:lstStyle>
            <a:lvl1pPr>
              <a:defRPr/>
            </a:lvl1pPr>
          </a:lstStyle>
          <a:p>
            <a:pPr>
              <a:defRPr/>
            </a:pPr>
            <a:fld id="{8D336AE7-A38E-4854-AD45-C144BB86FCEB}" type="slidenum">
              <a:rPr lang="ru-RU"/>
              <a:pPr>
                <a:defRPr/>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875C717E-E3FD-4AF1-9B21-6373AE0A8B0A}" type="datetimeFigureOut">
              <a:rPr lang="ru-RU"/>
              <a:pPr>
                <a:defRPr/>
              </a:pPr>
              <a:t>13.03.2017</a:t>
            </a:fld>
            <a:endParaRPr lang="ru-RU" dirty="0"/>
          </a:p>
        </p:txBody>
      </p:sp>
      <p:sp>
        <p:nvSpPr>
          <p:cNvPr id="4" name="Нижний колонтитул 4"/>
          <p:cNvSpPr>
            <a:spLocks noGrp="1"/>
          </p:cNvSpPr>
          <p:nvPr>
            <p:ph type="ftr" sz="quarter" idx="11"/>
          </p:nvPr>
        </p:nvSpPr>
        <p:spPr/>
        <p:txBody>
          <a:bodyPr/>
          <a:lstStyle>
            <a:lvl1pPr>
              <a:defRPr/>
            </a:lvl1pPr>
          </a:lstStyle>
          <a:p>
            <a:pPr>
              <a:defRPr/>
            </a:pPr>
            <a:endParaRPr lang="ru-RU" dirty="0"/>
          </a:p>
        </p:txBody>
      </p:sp>
      <p:sp>
        <p:nvSpPr>
          <p:cNvPr id="5" name="Номер слайда 5"/>
          <p:cNvSpPr>
            <a:spLocks noGrp="1"/>
          </p:cNvSpPr>
          <p:nvPr>
            <p:ph type="sldNum" sz="quarter" idx="12"/>
          </p:nvPr>
        </p:nvSpPr>
        <p:spPr/>
        <p:txBody>
          <a:bodyPr/>
          <a:lstStyle>
            <a:lvl1pPr>
              <a:defRPr/>
            </a:lvl1pPr>
          </a:lstStyle>
          <a:p>
            <a:pPr>
              <a:defRPr/>
            </a:pPr>
            <a:fld id="{01B63424-CDDF-45EC-B55E-D03A8C248728}" type="slidenum">
              <a:rPr lang="ru-RU"/>
              <a:pPr>
                <a:defRPr/>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0D4AD88D-8550-4442-A8CF-3419D3EFC480}" type="datetimeFigureOut">
              <a:rPr lang="ru-RU"/>
              <a:pPr>
                <a:defRPr/>
              </a:pPr>
              <a:t>13.03.2017</a:t>
            </a:fld>
            <a:endParaRPr lang="ru-RU" dirty="0"/>
          </a:p>
        </p:txBody>
      </p:sp>
      <p:sp>
        <p:nvSpPr>
          <p:cNvPr id="3" name="Нижний колонтитул 4"/>
          <p:cNvSpPr>
            <a:spLocks noGrp="1"/>
          </p:cNvSpPr>
          <p:nvPr>
            <p:ph type="ftr" sz="quarter" idx="11"/>
          </p:nvPr>
        </p:nvSpPr>
        <p:spPr/>
        <p:txBody>
          <a:bodyPr/>
          <a:lstStyle>
            <a:lvl1pPr>
              <a:defRPr/>
            </a:lvl1pPr>
          </a:lstStyle>
          <a:p>
            <a:pPr>
              <a:defRPr/>
            </a:pPr>
            <a:endParaRPr lang="ru-RU" dirty="0"/>
          </a:p>
        </p:txBody>
      </p:sp>
      <p:sp>
        <p:nvSpPr>
          <p:cNvPr id="4" name="Номер слайда 5"/>
          <p:cNvSpPr>
            <a:spLocks noGrp="1"/>
          </p:cNvSpPr>
          <p:nvPr>
            <p:ph type="sldNum" sz="quarter" idx="12"/>
          </p:nvPr>
        </p:nvSpPr>
        <p:spPr/>
        <p:txBody>
          <a:bodyPr/>
          <a:lstStyle>
            <a:lvl1pPr>
              <a:defRPr/>
            </a:lvl1pPr>
          </a:lstStyle>
          <a:p>
            <a:pPr>
              <a:defRPr/>
            </a:pPr>
            <a:fld id="{F3AD36ED-E161-4372-A576-C8E4D8A91424}" type="slidenum">
              <a:rPr lang="ru-RU"/>
              <a:pPr>
                <a:defRPr/>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101FA0D2-5199-4205-B3D1-45B51112C7F4}" type="datetimeFigureOut">
              <a:rPr lang="ru-RU"/>
              <a:pPr>
                <a:defRPr/>
              </a:pPr>
              <a:t>13.03.2017</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dirty="0"/>
          </a:p>
        </p:txBody>
      </p:sp>
      <p:sp>
        <p:nvSpPr>
          <p:cNvPr id="7" name="Номер слайда 5"/>
          <p:cNvSpPr>
            <a:spLocks noGrp="1"/>
          </p:cNvSpPr>
          <p:nvPr>
            <p:ph type="sldNum" sz="quarter" idx="12"/>
          </p:nvPr>
        </p:nvSpPr>
        <p:spPr/>
        <p:txBody>
          <a:bodyPr/>
          <a:lstStyle>
            <a:lvl1pPr>
              <a:defRPr/>
            </a:lvl1pPr>
          </a:lstStyle>
          <a:p>
            <a:pPr>
              <a:defRPr/>
            </a:pPr>
            <a:fld id="{6412AADE-83C5-494B-916B-D3217D027360}" type="slidenum">
              <a:rPr lang="ru-RU"/>
              <a:pPr>
                <a:defRPr/>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dirty="0" smtClean="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D51E9479-6919-43A1-94AD-952BDBB573A2}" type="datetimeFigureOut">
              <a:rPr lang="ru-RU"/>
              <a:pPr>
                <a:defRPr/>
              </a:pPr>
              <a:t>13.03.2017</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dirty="0"/>
          </a:p>
        </p:txBody>
      </p:sp>
      <p:sp>
        <p:nvSpPr>
          <p:cNvPr id="7" name="Номер слайда 5"/>
          <p:cNvSpPr>
            <a:spLocks noGrp="1"/>
          </p:cNvSpPr>
          <p:nvPr>
            <p:ph type="sldNum" sz="quarter" idx="12"/>
          </p:nvPr>
        </p:nvSpPr>
        <p:spPr/>
        <p:txBody>
          <a:bodyPr/>
          <a:lstStyle>
            <a:lvl1pPr>
              <a:defRPr/>
            </a:lvl1pPr>
          </a:lstStyle>
          <a:p>
            <a:pPr>
              <a:defRPr/>
            </a:pPr>
            <a:fld id="{93A293A7-87E9-4D34-8111-3A4A48D1B995}" type="slidenum">
              <a:rPr lang="ru-RU"/>
              <a:pPr>
                <a:defRPr/>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AE69CFDA-A66A-4E56-BAC9-864EE9541362}" type="datetimeFigureOut">
              <a:rPr lang="ru-RU"/>
              <a:pPr>
                <a:defRPr/>
              </a:pPr>
              <a:t>13.03.2017</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3C2A092-1522-46D4-9D1A-61034546DB35}" type="slidenum">
              <a:rPr lang="ru-RU"/>
              <a:pPr>
                <a:defRPr/>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AE69CFDA-A66A-4E56-BAC9-864EE9541362}" type="datetimeFigureOut">
              <a:rPr lang="ru-RU">
                <a:solidFill>
                  <a:srgbClr val="92D050">
                    <a:tint val="75000"/>
                  </a:srgbClr>
                </a:solidFill>
              </a:rPr>
              <a:pPr>
                <a:defRPr/>
              </a:pPr>
              <a:t>13.03.2017</a:t>
            </a:fld>
            <a:endParaRPr lang="ru-RU" dirty="0">
              <a:solidFill>
                <a:srgbClr val="92D050">
                  <a:tint val="75000"/>
                </a:srgbClr>
              </a:solidFill>
            </a:endParaRPr>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ru-RU" dirty="0">
              <a:solidFill>
                <a:srgbClr val="92D050">
                  <a:tint val="75000"/>
                </a:srgbClr>
              </a:solidFill>
            </a:endParaRP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3C2A092-1522-46D4-9D1A-61034546DB35}" type="slidenum">
              <a:rPr lang="ru-RU">
                <a:solidFill>
                  <a:srgbClr val="92D050">
                    <a:tint val="75000"/>
                  </a:srgbClr>
                </a:solidFill>
              </a:rPr>
              <a:pPr>
                <a:defRPr/>
              </a:pPr>
              <a:t>‹#›</a:t>
            </a:fld>
            <a:endParaRPr lang="ru-RU" dirty="0">
              <a:solidFill>
                <a:srgbClr val="92D050">
                  <a:tint val="75000"/>
                </a:srgb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076825" y="4581128"/>
            <a:ext cx="4067175" cy="2276872"/>
          </a:xfrm>
          <a:solidFill>
            <a:schemeClr val="accent3">
              <a:lumMod val="20000"/>
              <a:lumOff val="80000"/>
            </a:schemeClr>
          </a:solidFill>
        </p:spPr>
        <p:txBody>
          <a:bodyPr rtlCol="0">
            <a:noAutofit/>
          </a:bodyPr>
          <a:lstStyle/>
          <a:p>
            <a:pPr algn="just">
              <a:spcBef>
                <a:spcPts val="0"/>
              </a:spcBef>
            </a:pPr>
            <a:r>
              <a:rPr lang="ru-RU" sz="1600" dirty="0" smtClean="0">
                <a:solidFill>
                  <a:srgbClr val="000000"/>
                </a:solidFill>
              </a:rPr>
              <a:t>Работу выполнила: </a:t>
            </a:r>
          </a:p>
          <a:p>
            <a:pPr algn="just">
              <a:spcBef>
                <a:spcPts val="0"/>
              </a:spcBef>
            </a:pPr>
            <a:r>
              <a:rPr lang="ru-RU" sz="1600" b="1" dirty="0" smtClean="0">
                <a:solidFill>
                  <a:srgbClr val="000000"/>
                </a:solidFill>
              </a:rPr>
              <a:t> </a:t>
            </a:r>
            <a:r>
              <a:rPr lang="ru-RU" sz="1600" b="1" dirty="0" err="1" smtClean="0">
                <a:solidFill>
                  <a:srgbClr val="000000"/>
                </a:solidFill>
              </a:rPr>
              <a:t>Бортникова</a:t>
            </a:r>
            <a:r>
              <a:rPr lang="ru-RU" sz="1600" b="1" dirty="0" smtClean="0">
                <a:solidFill>
                  <a:srgbClr val="000000"/>
                </a:solidFill>
              </a:rPr>
              <a:t> </a:t>
            </a:r>
            <a:r>
              <a:rPr lang="ru-RU" sz="1600" b="1" dirty="0" err="1" smtClean="0">
                <a:solidFill>
                  <a:srgbClr val="000000"/>
                </a:solidFill>
              </a:rPr>
              <a:t>Даяна</a:t>
            </a:r>
            <a:r>
              <a:rPr lang="ru-RU" sz="1600" b="1" dirty="0" smtClean="0">
                <a:solidFill>
                  <a:srgbClr val="000000"/>
                </a:solidFill>
              </a:rPr>
              <a:t> Дмитриевна</a:t>
            </a:r>
          </a:p>
          <a:p>
            <a:pPr algn="just">
              <a:spcBef>
                <a:spcPts val="0"/>
              </a:spcBef>
            </a:pPr>
            <a:r>
              <a:rPr lang="ru-RU" sz="1600" dirty="0" smtClean="0">
                <a:solidFill>
                  <a:srgbClr val="000000"/>
                </a:solidFill>
              </a:rPr>
              <a:t>Ученица 8 класса </a:t>
            </a:r>
            <a:endParaRPr lang="en-US" sz="1600" dirty="0" smtClean="0">
              <a:solidFill>
                <a:srgbClr val="000000"/>
              </a:solidFill>
            </a:endParaRPr>
          </a:p>
          <a:p>
            <a:pPr algn="l">
              <a:spcBef>
                <a:spcPts val="0"/>
              </a:spcBef>
            </a:pPr>
            <a:r>
              <a:rPr lang="ru-RU" sz="1600" dirty="0" smtClean="0">
                <a:solidFill>
                  <a:srgbClr val="000000"/>
                </a:solidFill>
              </a:rPr>
              <a:t>Муниципального</a:t>
            </a:r>
            <a:r>
              <a:rPr lang="en-US" sz="1600" dirty="0" smtClean="0">
                <a:solidFill>
                  <a:srgbClr val="000000"/>
                </a:solidFill>
              </a:rPr>
              <a:t> </a:t>
            </a:r>
            <a:r>
              <a:rPr lang="ru-RU" sz="1600" dirty="0" smtClean="0">
                <a:solidFill>
                  <a:srgbClr val="000000"/>
                </a:solidFill>
              </a:rPr>
              <a:t>бюджетного общеобразовательного учреждения «Бахчисарайская средняя общеобразовательная школа № 1» муниципального образования городской округ Бахчисарай</a:t>
            </a:r>
          </a:p>
          <a:p>
            <a:pPr algn="r" fontAlgn="auto">
              <a:spcAft>
                <a:spcPts val="0"/>
              </a:spcAft>
              <a:buFont typeface="Arial" pitchFamily="34" charset="0"/>
              <a:buNone/>
              <a:defRPr/>
            </a:pPr>
            <a:endParaRPr lang="ru-RU" sz="1600" dirty="0" smtClean="0">
              <a:solidFill>
                <a:schemeClr val="accent3">
                  <a:lumMod val="75000"/>
                </a:schemeClr>
              </a:solidFill>
            </a:endParaRPr>
          </a:p>
        </p:txBody>
      </p:sp>
      <p:sp>
        <p:nvSpPr>
          <p:cNvPr id="12289" name="Rectangle 1"/>
          <p:cNvSpPr>
            <a:spLocks noGrp="1" noChangeArrowheads="1"/>
          </p:cNvSpPr>
          <p:nvPr>
            <p:ph type="ctrTitle"/>
          </p:nvPr>
        </p:nvSpPr>
        <p:spPr bwMode="auto">
          <a:xfrm>
            <a:off x="2283107" y="3007992"/>
            <a:ext cx="7636899"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C00000"/>
                </a:solidFill>
                <a:effectLst/>
                <a:latin typeface="Arial" pitchFamily="34" charset="0"/>
                <a:ea typeface="Times New Roman" pitchFamily="18" charset="0"/>
                <a:cs typeface="Arial" pitchFamily="34" charset="0"/>
              </a:rPr>
              <a:t>ИСПОЛЬЗОВАНИЕ ЭЛЕМЕНТОВ ЦВЕТООБОЗНАЧЕНИЯ ВО ФРАЗЕОЛОГИЧЕСКИХ ОБОРОТАХ</a:t>
            </a:r>
            <a:endParaRPr kumimoji="0" lang="ru-RU" sz="2800" b="0" i="0" u="none"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r>
              <a:rPr lang="ru-RU" b="1" dirty="0" smtClean="0">
                <a:ln>
                  <a:solidFill>
                    <a:schemeClr val="accent3">
                      <a:lumMod val="75000"/>
                    </a:schemeClr>
                  </a:solidFill>
                </a:ln>
                <a:solidFill>
                  <a:schemeClr val="bg1"/>
                </a:solidFill>
              </a:rPr>
              <a:t> </a:t>
            </a:r>
          </a:p>
        </p:txBody>
      </p:sp>
      <p:sp>
        <p:nvSpPr>
          <p:cNvPr id="4" name="Содержимое 3"/>
          <p:cNvSpPr>
            <a:spLocks noGrp="1"/>
          </p:cNvSpPr>
          <p:nvPr>
            <p:ph idx="1"/>
          </p:nvPr>
        </p:nvSpPr>
        <p:spPr/>
        <p:txBody>
          <a:bodyPr/>
          <a:lstStyle/>
          <a:p>
            <a:pPr algn="just">
              <a:spcBef>
                <a:spcPts val="1200"/>
              </a:spcBef>
              <a:buNone/>
            </a:pPr>
            <a:r>
              <a:rPr lang="ru-RU" sz="3600" dirty="0" smtClean="0">
                <a:solidFill>
                  <a:srgbClr val="000000"/>
                </a:solidFill>
              </a:rPr>
              <a:t>   </a:t>
            </a:r>
            <a:r>
              <a:rPr lang="en-US" dirty="0" smtClean="0">
                <a:solidFill>
                  <a:srgbClr val="000000"/>
                </a:solidFill>
              </a:rPr>
              <a:t>During historical and culture development of people</a:t>
            </a:r>
            <a:r>
              <a:rPr lang="uk-UA" dirty="0" smtClean="0">
                <a:solidFill>
                  <a:srgbClr val="000000"/>
                </a:solidFill>
              </a:rPr>
              <a:t>,</a:t>
            </a:r>
            <a:r>
              <a:rPr lang="en-US" dirty="0" smtClean="0">
                <a:solidFill>
                  <a:srgbClr val="000000"/>
                </a:solidFill>
              </a:rPr>
              <a:t> colors are often used in idioms</a:t>
            </a:r>
            <a:r>
              <a:rPr lang="uk-UA" dirty="0" smtClean="0">
                <a:solidFill>
                  <a:srgbClr val="000000"/>
                </a:solidFill>
              </a:rPr>
              <a:t>,</a:t>
            </a:r>
            <a:r>
              <a:rPr lang="en-US" dirty="0" smtClean="0">
                <a:solidFill>
                  <a:srgbClr val="000000"/>
                </a:solidFill>
              </a:rPr>
              <a:t> proverbs and sayings. Each color perceived differently and contains historical culture and intellectual function of expressing our thoughts.</a:t>
            </a:r>
            <a:endParaRPr lang="ru-RU" dirty="0" smtClean="0">
              <a:solidFill>
                <a:srgbClr val="000000"/>
              </a:solidFill>
            </a:endParaRPr>
          </a:p>
          <a:p>
            <a:pPr>
              <a:buNone/>
            </a:pPr>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r>
              <a:rPr lang="en-US" b="1" dirty="0" smtClean="0">
                <a:ln>
                  <a:solidFill>
                    <a:schemeClr val="accent3">
                      <a:lumMod val="75000"/>
                    </a:schemeClr>
                  </a:solidFill>
                </a:ln>
                <a:solidFill>
                  <a:schemeClr val="bg1"/>
                </a:solidFill>
              </a:rPr>
              <a:t> </a:t>
            </a:r>
            <a:endParaRPr lang="ru-RU" b="1" dirty="0" smtClean="0">
              <a:ln>
                <a:solidFill>
                  <a:schemeClr val="accent3">
                    <a:lumMod val="75000"/>
                  </a:schemeClr>
                </a:solidFill>
              </a:ln>
              <a:solidFill>
                <a:schemeClr val="bg1"/>
              </a:solidFill>
            </a:endParaRPr>
          </a:p>
        </p:txBody>
      </p:sp>
      <p:sp>
        <p:nvSpPr>
          <p:cNvPr id="3" name="Содержимое 2"/>
          <p:cNvSpPr>
            <a:spLocks noGrp="1"/>
          </p:cNvSpPr>
          <p:nvPr>
            <p:ph idx="1"/>
          </p:nvPr>
        </p:nvSpPr>
        <p:spPr/>
        <p:txBody>
          <a:bodyPr/>
          <a:lstStyle/>
          <a:p>
            <a:pPr algn="just">
              <a:spcBef>
                <a:spcPts val="0"/>
              </a:spcBef>
              <a:buNone/>
            </a:pPr>
            <a:r>
              <a:rPr lang="en-US" dirty="0" smtClean="0">
                <a:solidFill>
                  <a:srgbClr val="000000"/>
                </a:solidFill>
              </a:rPr>
              <a:t>    Idioms are very complicated in their structure, they have one value. They can be replaced in one word. They have a permanent structure. We cannot add new words. All idioms we can distribute for two groups: original English idioms and borrowing idioms. </a:t>
            </a:r>
            <a:endParaRPr lang="ru-RU" dirty="0" smtClean="0">
              <a:solidFill>
                <a:srgbClr val="000000"/>
              </a:solidFill>
            </a:endParaRPr>
          </a:p>
          <a:p>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r>
              <a:rPr lang="en-US" b="1" dirty="0" smtClean="0">
                <a:ln>
                  <a:solidFill>
                    <a:schemeClr val="accent3">
                      <a:lumMod val="75000"/>
                    </a:schemeClr>
                  </a:solidFill>
                </a:ln>
                <a:solidFill>
                  <a:schemeClr val="bg1"/>
                </a:solidFill>
              </a:rPr>
              <a:t> </a:t>
            </a:r>
            <a:endParaRPr lang="ru-RU" b="1" dirty="0" smtClean="0">
              <a:ln>
                <a:solidFill>
                  <a:schemeClr val="accent3">
                    <a:lumMod val="75000"/>
                  </a:schemeClr>
                </a:solidFill>
              </a:ln>
              <a:solidFill>
                <a:schemeClr val="bg1"/>
              </a:solidFill>
            </a:endParaRPr>
          </a:p>
        </p:txBody>
      </p:sp>
      <p:sp>
        <p:nvSpPr>
          <p:cNvPr id="3" name="Содержимое 2"/>
          <p:cNvSpPr>
            <a:spLocks noGrp="1"/>
          </p:cNvSpPr>
          <p:nvPr>
            <p:ph idx="1"/>
          </p:nvPr>
        </p:nvSpPr>
        <p:spPr/>
        <p:txBody>
          <a:bodyPr/>
          <a:lstStyle/>
          <a:p>
            <a:pPr algn="just">
              <a:buNone/>
            </a:pPr>
            <a:r>
              <a:rPr lang="en-US" dirty="0" smtClean="0"/>
              <a:t>   </a:t>
            </a:r>
            <a:r>
              <a:rPr lang="en-US" dirty="0" smtClean="0">
                <a:solidFill>
                  <a:srgbClr val="000000"/>
                </a:solidFill>
              </a:rPr>
              <a:t>The English idioms are originally English speech. Such idioms are associated with England culture and traditions </a:t>
            </a:r>
            <a:endParaRPr lang="ru-RU" dirty="0" smtClean="0">
              <a:solidFill>
                <a:srgbClr val="000000"/>
              </a:solidFill>
            </a:endParaRPr>
          </a:p>
          <a:p>
            <a:pPr algn="just">
              <a:buNone/>
            </a:pPr>
            <a:r>
              <a:rPr lang="en-US" dirty="0" smtClean="0">
                <a:solidFill>
                  <a:srgbClr val="000000"/>
                </a:solidFill>
              </a:rPr>
              <a:t>For example:</a:t>
            </a:r>
            <a:endParaRPr lang="ru-RU" dirty="0" smtClean="0">
              <a:solidFill>
                <a:srgbClr val="000000"/>
              </a:solidFill>
            </a:endParaRPr>
          </a:p>
          <a:p>
            <a:pPr algn="just"/>
            <a:r>
              <a:rPr lang="en-US" i="1" dirty="0" smtClean="0">
                <a:solidFill>
                  <a:srgbClr val="C00000"/>
                </a:solidFill>
              </a:rPr>
              <a:t>Blue stoking </a:t>
            </a:r>
            <a:r>
              <a:rPr lang="en-US" i="1" dirty="0" smtClean="0">
                <a:solidFill>
                  <a:srgbClr val="000000"/>
                </a:solidFill>
              </a:rPr>
              <a:t>-</a:t>
            </a:r>
            <a:r>
              <a:rPr lang="en-US" dirty="0" smtClean="0">
                <a:solidFill>
                  <a:srgbClr val="000000"/>
                </a:solidFill>
              </a:rPr>
              <a:t> blue stock (one of Literary Salons London 18 century; the reason was so: </a:t>
            </a:r>
            <a:r>
              <a:rPr lang="en-US" dirty="0" err="1" smtClean="0">
                <a:solidFill>
                  <a:srgbClr val="000000"/>
                </a:solidFill>
              </a:rPr>
              <a:t>Bendgamin</a:t>
            </a:r>
            <a:r>
              <a:rPr lang="en-US" dirty="0" smtClean="0">
                <a:solidFill>
                  <a:srgbClr val="000000"/>
                </a:solidFill>
              </a:rPr>
              <a:t> </a:t>
            </a:r>
            <a:r>
              <a:rPr lang="en-US" dirty="0" err="1" smtClean="0">
                <a:solidFill>
                  <a:srgbClr val="000000"/>
                </a:solidFill>
              </a:rPr>
              <a:t>Spellingphilt</a:t>
            </a:r>
            <a:r>
              <a:rPr lang="en-US" dirty="0" smtClean="0">
                <a:solidFill>
                  <a:srgbClr val="000000"/>
                </a:solidFill>
              </a:rPr>
              <a:t> visits this salon in blue stockings.</a:t>
            </a:r>
            <a:endParaRPr lang="ru-RU" dirty="0" smtClean="0">
              <a:solidFill>
                <a:srgbClr val="000000"/>
              </a:solidFill>
            </a:endParaRPr>
          </a:p>
          <a:p>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r>
              <a:rPr lang="en-US" b="1" dirty="0" smtClean="0">
                <a:ln>
                  <a:solidFill>
                    <a:schemeClr val="accent3">
                      <a:lumMod val="75000"/>
                    </a:schemeClr>
                  </a:solidFill>
                </a:ln>
                <a:solidFill>
                  <a:schemeClr val="bg1"/>
                </a:solidFill>
              </a:rPr>
              <a:t> </a:t>
            </a:r>
            <a:endParaRPr lang="ru-RU" b="1" dirty="0" smtClean="0">
              <a:ln>
                <a:solidFill>
                  <a:schemeClr val="accent3">
                    <a:lumMod val="75000"/>
                  </a:schemeClr>
                </a:solidFill>
              </a:ln>
              <a:solidFill>
                <a:schemeClr val="bg1"/>
              </a:solidFill>
            </a:endParaRPr>
          </a:p>
        </p:txBody>
      </p:sp>
      <p:sp>
        <p:nvSpPr>
          <p:cNvPr id="3" name="Содержимое 2"/>
          <p:cNvSpPr>
            <a:spLocks noGrp="1"/>
          </p:cNvSpPr>
          <p:nvPr>
            <p:ph idx="1"/>
          </p:nvPr>
        </p:nvSpPr>
        <p:spPr/>
        <p:txBody>
          <a:bodyPr/>
          <a:lstStyle/>
          <a:p>
            <a:pPr algn="just">
              <a:spcBef>
                <a:spcPts val="0"/>
              </a:spcBef>
            </a:pPr>
            <a:r>
              <a:rPr lang="en-US" dirty="0" smtClean="0">
                <a:solidFill>
                  <a:srgbClr val="C00000"/>
                </a:solidFill>
              </a:rPr>
              <a:t> </a:t>
            </a:r>
            <a:r>
              <a:rPr lang="en-US" i="1" dirty="0" smtClean="0">
                <a:solidFill>
                  <a:srgbClr val="C00000"/>
                </a:solidFill>
              </a:rPr>
              <a:t>A black sheep</a:t>
            </a:r>
            <a:r>
              <a:rPr lang="en-US" i="1" dirty="0" smtClean="0">
                <a:solidFill>
                  <a:srgbClr val="000000"/>
                </a:solidFill>
              </a:rPr>
              <a:t>-</a:t>
            </a:r>
            <a:r>
              <a:rPr lang="en-US" dirty="0" smtClean="0">
                <a:solidFill>
                  <a:srgbClr val="000000"/>
                </a:solidFill>
              </a:rPr>
              <a:t>  There is a black sheep in every flock. Black sheep is a devil.</a:t>
            </a:r>
            <a:endParaRPr lang="ru-RU" dirty="0" smtClean="0">
              <a:solidFill>
                <a:srgbClr val="000000"/>
              </a:solidFill>
            </a:endParaRPr>
          </a:p>
          <a:p>
            <a:pPr algn="just">
              <a:spcBef>
                <a:spcPts val="0"/>
              </a:spcBef>
            </a:pPr>
            <a:r>
              <a:rPr lang="en-US" i="1" dirty="0" smtClean="0">
                <a:solidFill>
                  <a:srgbClr val="C00000"/>
                </a:solidFill>
              </a:rPr>
              <a:t>A/the thin red line</a:t>
            </a:r>
            <a:r>
              <a:rPr lang="en-US" i="1" dirty="0" smtClean="0">
                <a:solidFill>
                  <a:srgbClr val="000000"/>
                </a:solidFill>
              </a:rPr>
              <a:t>-</a:t>
            </a:r>
            <a:r>
              <a:rPr lang="en-US" dirty="0" smtClean="0">
                <a:solidFill>
                  <a:srgbClr val="000000"/>
                </a:solidFill>
              </a:rPr>
              <a:t> is a not so big group of brave people which protect the countryside or the principles. This idiom firstly used in 1877 by V.Rassel. They had in mind British troops in Crimean war.</a:t>
            </a:r>
            <a:r>
              <a:rPr lang="en-US" i="1" dirty="0" smtClean="0"/>
              <a:t> </a:t>
            </a:r>
          </a:p>
          <a:p>
            <a:pPr algn="just">
              <a:spcBef>
                <a:spcPts val="0"/>
              </a:spcBef>
            </a:pPr>
            <a:r>
              <a:rPr lang="en-US" i="1" dirty="0" smtClean="0">
                <a:solidFill>
                  <a:srgbClr val="C00000"/>
                </a:solidFill>
              </a:rPr>
              <a:t>Red Book</a:t>
            </a:r>
            <a:r>
              <a:rPr lang="en-US" dirty="0" smtClean="0">
                <a:solidFill>
                  <a:srgbClr val="000000"/>
                </a:solidFill>
              </a:rPr>
              <a:t>- book which have information about English ruling. Binding of this book is red. </a:t>
            </a:r>
            <a:endParaRPr lang="ru-RU" dirty="0" smtClean="0">
              <a:solidFill>
                <a:srgbClr val="000000"/>
              </a:solidFill>
            </a:endParaRPr>
          </a:p>
          <a:p>
            <a:pPr algn="just">
              <a:buNone/>
            </a:pPr>
            <a:endParaRPr lang="ru-RU" dirty="0" smtClean="0">
              <a:solidFill>
                <a:srgbClr val="000000"/>
              </a:solidFill>
            </a:endParaRPr>
          </a:p>
          <a:p>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r>
              <a:rPr lang="en-US" b="1" dirty="0" smtClean="0">
                <a:ln>
                  <a:solidFill>
                    <a:schemeClr val="accent3">
                      <a:lumMod val="75000"/>
                    </a:schemeClr>
                  </a:solidFill>
                </a:ln>
                <a:solidFill>
                  <a:schemeClr val="bg1"/>
                </a:solidFill>
              </a:rPr>
              <a:t> </a:t>
            </a:r>
            <a:endParaRPr lang="ru-RU" b="1" dirty="0" smtClean="0">
              <a:ln>
                <a:solidFill>
                  <a:schemeClr val="accent3">
                    <a:lumMod val="75000"/>
                  </a:schemeClr>
                </a:solidFill>
              </a:ln>
              <a:solidFill>
                <a:schemeClr val="bg1"/>
              </a:solidFill>
            </a:endParaRPr>
          </a:p>
        </p:txBody>
      </p:sp>
      <p:sp>
        <p:nvSpPr>
          <p:cNvPr id="3" name="Содержимое 2"/>
          <p:cNvSpPr>
            <a:spLocks noGrp="1"/>
          </p:cNvSpPr>
          <p:nvPr>
            <p:ph idx="1"/>
          </p:nvPr>
        </p:nvSpPr>
        <p:spPr/>
        <p:txBody>
          <a:bodyPr/>
          <a:lstStyle/>
          <a:p>
            <a:pPr algn="just">
              <a:buNone/>
            </a:pPr>
            <a:r>
              <a:rPr lang="en-US" dirty="0" smtClean="0">
                <a:solidFill>
                  <a:srgbClr val="000000"/>
                </a:solidFill>
              </a:rPr>
              <a:t> Biblicism</a:t>
            </a:r>
            <a:endParaRPr lang="ru-RU" dirty="0" smtClean="0">
              <a:solidFill>
                <a:srgbClr val="000000"/>
              </a:solidFill>
            </a:endParaRPr>
          </a:p>
          <a:p>
            <a:pPr algn="just">
              <a:buNone/>
            </a:pPr>
            <a:r>
              <a:rPr lang="en-US" dirty="0" smtClean="0">
                <a:solidFill>
                  <a:srgbClr val="000000"/>
                </a:solidFill>
              </a:rPr>
              <a:t>    Bible is the most major literature source of </a:t>
            </a:r>
            <a:r>
              <a:rPr lang="en-US" dirty="0" err="1" smtClean="0">
                <a:solidFill>
                  <a:srgbClr val="000000"/>
                </a:solidFill>
              </a:rPr>
              <a:t>phraseologic</a:t>
            </a:r>
            <a:r>
              <a:rPr lang="en-US" dirty="0" smtClean="0">
                <a:solidFill>
                  <a:srgbClr val="000000"/>
                </a:solidFill>
              </a:rPr>
              <a:t> idioms. A big influence exerted for English language made a Bible translation. The number of biblical revolutions and expressions are very large.</a:t>
            </a:r>
            <a:endParaRPr lang="ru-RU" dirty="0" smtClean="0">
              <a:solidFill>
                <a:srgbClr val="000000"/>
              </a:solidFill>
            </a:endParaRPr>
          </a:p>
          <a:p>
            <a:pPr algn="just">
              <a:spcBef>
                <a:spcPts val="0"/>
              </a:spcBef>
            </a:pPr>
            <a:endParaRPr lang="ru-RU" dirty="0" smtClean="0">
              <a:solidFill>
                <a:srgbClr val="000000"/>
              </a:solidFill>
            </a:endParaRPr>
          </a:p>
          <a:p>
            <a:pPr algn="just">
              <a:buNone/>
            </a:pPr>
            <a:endParaRPr lang="ru-RU" dirty="0" smtClean="0">
              <a:solidFill>
                <a:srgbClr val="000000"/>
              </a:solidFill>
            </a:endParaRPr>
          </a:p>
          <a:p>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r>
              <a:rPr lang="en-US" b="1" dirty="0" smtClean="0">
                <a:ln>
                  <a:solidFill>
                    <a:schemeClr val="accent3">
                      <a:lumMod val="75000"/>
                    </a:schemeClr>
                  </a:solidFill>
                </a:ln>
                <a:solidFill>
                  <a:schemeClr val="bg1"/>
                </a:solidFill>
              </a:rPr>
              <a:t> </a:t>
            </a:r>
            <a:endParaRPr lang="ru-RU" b="1" dirty="0" smtClean="0">
              <a:ln>
                <a:solidFill>
                  <a:schemeClr val="accent3">
                    <a:lumMod val="75000"/>
                  </a:schemeClr>
                </a:solidFill>
              </a:ln>
              <a:solidFill>
                <a:schemeClr val="bg1"/>
              </a:solidFill>
            </a:endParaRPr>
          </a:p>
        </p:txBody>
      </p:sp>
      <p:sp>
        <p:nvSpPr>
          <p:cNvPr id="3" name="Содержимое 2"/>
          <p:cNvSpPr>
            <a:spLocks noGrp="1"/>
          </p:cNvSpPr>
          <p:nvPr>
            <p:ph idx="1"/>
          </p:nvPr>
        </p:nvSpPr>
        <p:spPr/>
        <p:txBody>
          <a:bodyPr/>
          <a:lstStyle/>
          <a:p>
            <a:pPr algn="just">
              <a:buNone/>
            </a:pPr>
            <a:r>
              <a:rPr lang="en-US" dirty="0" smtClean="0">
                <a:solidFill>
                  <a:srgbClr val="000000"/>
                </a:solidFill>
              </a:rPr>
              <a:t> </a:t>
            </a:r>
            <a:endParaRPr lang="ru-RU" dirty="0" smtClean="0">
              <a:solidFill>
                <a:srgbClr val="000000"/>
              </a:solidFill>
            </a:endParaRPr>
          </a:p>
          <a:p>
            <a:r>
              <a:rPr lang="en-US" i="1" dirty="0" smtClean="0">
                <a:solidFill>
                  <a:srgbClr val="C00000"/>
                </a:solidFill>
              </a:rPr>
              <a:t>A </a:t>
            </a:r>
            <a:r>
              <a:rPr lang="en-US" i="1" dirty="0" err="1" smtClean="0">
                <a:solidFill>
                  <a:srgbClr val="C00000"/>
                </a:solidFill>
              </a:rPr>
              <a:t>whited</a:t>
            </a:r>
            <a:r>
              <a:rPr lang="en-US" i="1" dirty="0" smtClean="0">
                <a:solidFill>
                  <a:srgbClr val="C00000"/>
                </a:solidFill>
              </a:rPr>
              <a:t> sepulcher    </a:t>
            </a:r>
            <a:r>
              <a:rPr lang="en-US" dirty="0" smtClean="0">
                <a:solidFill>
                  <a:srgbClr val="000000"/>
                </a:solidFill>
              </a:rPr>
              <a:t>it is a  </a:t>
            </a:r>
            <a:r>
              <a:rPr lang="en-US" dirty="0" err="1" smtClean="0">
                <a:solidFill>
                  <a:srgbClr val="000000"/>
                </a:solidFill>
              </a:rPr>
              <a:t>hypocritive</a:t>
            </a:r>
            <a:r>
              <a:rPr lang="en-US" dirty="0" smtClean="0">
                <a:solidFill>
                  <a:srgbClr val="000000"/>
                </a:solidFill>
              </a:rPr>
              <a:t> person.</a:t>
            </a:r>
            <a:endParaRPr lang="ru-RU" dirty="0" smtClean="0">
              <a:solidFill>
                <a:srgbClr val="000000"/>
              </a:solidFill>
            </a:endParaRPr>
          </a:p>
          <a:p>
            <a:r>
              <a:rPr lang="en-US" i="1" dirty="0" smtClean="0">
                <a:solidFill>
                  <a:srgbClr val="C00000"/>
                </a:solidFill>
              </a:rPr>
              <a:t>The golden rule</a:t>
            </a:r>
            <a:r>
              <a:rPr lang="en-US" dirty="0" smtClean="0">
                <a:solidFill>
                  <a:srgbClr val="C00000"/>
                </a:solidFill>
              </a:rPr>
              <a:t>  </a:t>
            </a:r>
            <a:r>
              <a:rPr lang="en-US" dirty="0" smtClean="0">
                <a:solidFill>
                  <a:srgbClr val="000000"/>
                </a:solidFill>
              </a:rPr>
              <a:t>it is wise rule which help all people .</a:t>
            </a:r>
            <a:endParaRPr lang="ru-RU" dirty="0" smtClean="0">
              <a:solidFill>
                <a:srgbClr val="000000"/>
              </a:solidFill>
            </a:endParaRPr>
          </a:p>
          <a:p>
            <a:pPr algn="just">
              <a:spcBef>
                <a:spcPts val="0"/>
              </a:spcBef>
              <a:buNone/>
            </a:pPr>
            <a:endParaRPr lang="ru-RU" dirty="0" smtClean="0">
              <a:solidFill>
                <a:srgbClr val="000000"/>
              </a:solidFill>
            </a:endParaRPr>
          </a:p>
          <a:p>
            <a:pPr algn="just">
              <a:buNone/>
            </a:pPr>
            <a:endParaRPr lang="ru-RU" dirty="0" smtClean="0">
              <a:solidFill>
                <a:srgbClr val="000000"/>
              </a:solidFill>
            </a:endParaRPr>
          </a:p>
          <a:p>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r>
              <a:rPr lang="en-US" b="1" dirty="0" smtClean="0">
                <a:ln>
                  <a:solidFill>
                    <a:schemeClr val="accent3">
                      <a:lumMod val="75000"/>
                    </a:schemeClr>
                  </a:solidFill>
                </a:ln>
                <a:solidFill>
                  <a:schemeClr val="bg1"/>
                </a:solidFill>
              </a:rPr>
              <a:t> </a:t>
            </a:r>
            <a:endParaRPr lang="ru-RU" b="1" dirty="0" smtClean="0">
              <a:ln>
                <a:solidFill>
                  <a:schemeClr val="accent3">
                    <a:lumMod val="75000"/>
                  </a:schemeClr>
                </a:solidFill>
              </a:ln>
              <a:solidFill>
                <a:schemeClr val="bg1"/>
              </a:solidFill>
            </a:endParaRPr>
          </a:p>
        </p:txBody>
      </p:sp>
      <p:sp>
        <p:nvSpPr>
          <p:cNvPr id="3" name="Содержимое 2"/>
          <p:cNvSpPr>
            <a:spLocks noGrp="1"/>
          </p:cNvSpPr>
          <p:nvPr>
            <p:ph idx="1"/>
          </p:nvPr>
        </p:nvSpPr>
        <p:spPr/>
        <p:txBody>
          <a:bodyPr/>
          <a:lstStyle/>
          <a:p>
            <a:pPr algn="just">
              <a:buNone/>
            </a:pPr>
            <a:r>
              <a:rPr lang="en-US" dirty="0" smtClean="0">
                <a:solidFill>
                  <a:srgbClr val="000000"/>
                </a:solidFill>
              </a:rPr>
              <a:t>    Most of  English </a:t>
            </a:r>
            <a:r>
              <a:rPr lang="en-US" dirty="0" err="1" smtClean="0">
                <a:solidFill>
                  <a:srgbClr val="000000"/>
                </a:solidFill>
              </a:rPr>
              <a:t>phraseologic</a:t>
            </a:r>
            <a:r>
              <a:rPr lang="en-US" dirty="0" smtClean="0">
                <a:solidFill>
                  <a:srgbClr val="000000"/>
                </a:solidFill>
              </a:rPr>
              <a:t> units are associated with the ancient culture. A lot of them have international character. For example:</a:t>
            </a:r>
            <a:endParaRPr lang="ru-RU" dirty="0" smtClean="0">
              <a:solidFill>
                <a:srgbClr val="000000"/>
              </a:solidFill>
            </a:endParaRPr>
          </a:p>
          <a:p>
            <a:pPr algn="just"/>
            <a:r>
              <a:rPr lang="en-US" i="1" dirty="0" smtClean="0">
                <a:solidFill>
                  <a:srgbClr val="C00000"/>
                </a:solidFill>
              </a:rPr>
              <a:t>The Golden age  -</a:t>
            </a:r>
            <a:r>
              <a:rPr lang="en-US" dirty="0" smtClean="0">
                <a:solidFill>
                  <a:srgbClr val="C00000"/>
                </a:solidFill>
              </a:rPr>
              <a:t> </a:t>
            </a:r>
            <a:r>
              <a:rPr lang="en-US" dirty="0" smtClean="0">
                <a:solidFill>
                  <a:srgbClr val="000000"/>
                </a:solidFill>
              </a:rPr>
              <a:t>The term Golden Age comes from Greek mythology and legend and refers to the first in a sequence of four or five (or more) Ages of Man.</a:t>
            </a:r>
            <a:endParaRPr lang="ru-RU" dirty="0" smtClean="0">
              <a:solidFill>
                <a:srgbClr val="000000"/>
              </a:solidFill>
            </a:endParaRPr>
          </a:p>
          <a:p>
            <a:endParaRPr lang="ru-RU" dirty="0" smtClean="0">
              <a:solidFill>
                <a:srgbClr val="000000"/>
              </a:solidFill>
            </a:endParaRPr>
          </a:p>
          <a:p>
            <a:pPr algn="just">
              <a:buNone/>
            </a:pPr>
            <a:endParaRPr lang="ru-RU" dirty="0" smtClean="0">
              <a:solidFill>
                <a:srgbClr val="000000"/>
              </a:solidFill>
            </a:endParaRPr>
          </a:p>
          <a:p>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r>
              <a:rPr lang="en-US" b="1" dirty="0" smtClean="0">
                <a:ln>
                  <a:solidFill>
                    <a:schemeClr val="accent3">
                      <a:lumMod val="75000"/>
                    </a:schemeClr>
                  </a:solidFill>
                </a:ln>
                <a:solidFill>
                  <a:schemeClr val="bg1"/>
                </a:solidFill>
              </a:rPr>
              <a:t> </a:t>
            </a:r>
            <a:endParaRPr lang="ru-RU" b="1" dirty="0" smtClean="0">
              <a:ln>
                <a:solidFill>
                  <a:schemeClr val="accent3">
                    <a:lumMod val="75000"/>
                  </a:schemeClr>
                </a:solidFill>
              </a:ln>
              <a:solidFill>
                <a:schemeClr val="bg1"/>
              </a:solidFill>
            </a:endParaRPr>
          </a:p>
        </p:txBody>
      </p:sp>
      <p:sp>
        <p:nvSpPr>
          <p:cNvPr id="3" name="Содержимое 2"/>
          <p:cNvSpPr>
            <a:spLocks noGrp="1"/>
          </p:cNvSpPr>
          <p:nvPr>
            <p:ph idx="1"/>
          </p:nvPr>
        </p:nvSpPr>
        <p:spPr/>
        <p:txBody>
          <a:bodyPr/>
          <a:lstStyle/>
          <a:p>
            <a:pPr algn="just">
              <a:buNone/>
            </a:pPr>
            <a:r>
              <a:rPr lang="en-US" dirty="0" smtClean="0">
                <a:solidFill>
                  <a:srgbClr val="000000"/>
                </a:solidFill>
              </a:rPr>
              <a:t> </a:t>
            </a:r>
          </a:p>
          <a:p>
            <a:pPr algn="just">
              <a:buNone/>
            </a:pPr>
            <a:r>
              <a:rPr lang="en-US" dirty="0" smtClean="0">
                <a:solidFill>
                  <a:srgbClr val="000000"/>
                </a:solidFill>
              </a:rPr>
              <a:t>    Some of idioms belong to the Aesop's fables or fairytales. For example:</a:t>
            </a:r>
            <a:endParaRPr lang="ru-RU" dirty="0" smtClean="0">
              <a:solidFill>
                <a:srgbClr val="000000"/>
              </a:solidFill>
            </a:endParaRPr>
          </a:p>
          <a:p>
            <a:pPr algn="just"/>
            <a:r>
              <a:rPr lang="en-US" i="1" dirty="0" smtClean="0">
                <a:solidFill>
                  <a:srgbClr val="C00000"/>
                </a:solidFill>
              </a:rPr>
              <a:t>Kill the goose that laid/lays the golden eggs </a:t>
            </a:r>
            <a:r>
              <a:rPr lang="en-US" dirty="0" smtClean="0">
                <a:solidFill>
                  <a:srgbClr val="000000"/>
                </a:solidFill>
              </a:rPr>
              <a:t>means, to kill a chicken which bear eggs. </a:t>
            </a:r>
            <a:endParaRPr lang="ru-RU" dirty="0" smtClean="0">
              <a:solidFill>
                <a:srgbClr val="000000"/>
              </a:solidFill>
            </a:endParaRPr>
          </a:p>
          <a:p>
            <a:pPr algn="just">
              <a:buNone/>
            </a:pPr>
            <a:r>
              <a:rPr lang="en-US" i="1" dirty="0" smtClean="0">
                <a:solidFill>
                  <a:srgbClr val="000000"/>
                </a:solidFill>
              </a:rPr>
              <a:t> </a:t>
            </a:r>
            <a:endParaRPr lang="ru-RU" dirty="0" smtClean="0">
              <a:solidFill>
                <a:srgbClr val="000000"/>
              </a:solidFill>
            </a:endParaRPr>
          </a:p>
          <a:p>
            <a:pPr algn="just">
              <a:spcBef>
                <a:spcPts val="0"/>
              </a:spcBef>
              <a:buNone/>
            </a:pPr>
            <a:endParaRPr lang="ru-RU" dirty="0" smtClean="0">
              <a:solidFill>
                <a:srgbClr val="000000"/>
              </a:solidFill>
            </a:endParaRPr>
          </a:p>
          <a:p>
            <a:pPr algn="just">
              <a:buNone/>
            </a:pPr>
            <a:endParaRPr lang="ru-RU" dirty="0" smtClean="0">
              <a:solidFill>
                <a:srgbClr val="000000"/>
              </a:solidFill>
            </a:endParaRPr>
          </a:p>
          <a:p>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r>
              <a:rPr lang="en-US" b="1" dirty="0" smtClean="0">
                <a:ln>
                  <a:solidFill>
                    <a:schemeClr val="accent3">
                      <a:lumMod val="75000"/>
                    </a:schemeClr>
                  </a:solidFill>
                </a:ln>
                <a:solidFill>
                  <a:schemeClr val="bg1"/>
                </a:solidFill>
              </a:rPr>
              <a:t> </a:t>
            </a:r>
            <a:endParaRPr lang="ru-RU" b="1" dirty="0" smtClean="0">
              <a:ln>
                <a:solidFill>
                  <a:schemeClr val="accent3">
                    <a:lumMod val="75000"/>
                  </a:schemeClr>
                </a:solidFill>
              </a:ln>
              <a:solidFill>
                <a:schemeClr val="bg1"/>
              </a:solidFill>
            </a:endParaRPr>
          </a:p>
        </p:txBody>
      </p:sp>
      <p:sp>
        <p:nvSpPr>
          <p:cNvPr id="3" name="Содержимое 2"/>
          <p:cNvSpPr>
            <a:spLocks noGrp="1"/>
          </p:cNvSpPr>
          <p:nvPr>
            <p:ph idx="1"/>
          </p:nvPr>
        </p:nvSpPr>
        <p:spPr/>
        <p:txBody>
          <a:bodyPr/>
          <a:lstStyle/>
          <a:p>
            <a:pPr algn="just">
              <a:buNone/>
            </a:pPr>
            <a:r>
              <a:rPr lang="en-US" dirty="0" smtClean="0">
                <a:solidFill>
                  <a:srgbClr val="000000"/>
                </a:solidFill>
              </a:rPr>
              <a:t>    Some idioms from Spanish language and culture:</a:t>
            </a:r>
            <a:endParaRPr lang="ru-RU" dirty="0" smtClean="0">
              <a:solidFill>
                <a:srgbClr val="000000"/>
              </a:solidFill>
            </a:endParaRPr>
          </a:p>
          <a:p>
            <a:pPr algn="just"/>
            <a:r>
              <a:rPr lang="en-US" i="1" dirty="0" smtClean="0">
                <a:solidFill>
                  <a:srgbClr val="C00000"/>
                </a:solidFill>
              </a:rPr>
              <a:t>Blue blood meaning </a:t>
            </a:r>
            <a:r>
              <a:rPr lang="en-US" dirty="0" smtClean="0">
                <a:solidFill>
                  <a:srgbClr val="000000"/>
                </a:solidFill>
              </a:rPr>
              <a:t>- The blood that which flows in the veins of old and aristocratic families. </a:t>
            </a:r>
          </a:p>
          <a:p>
            <a:pPr algn="just">
              <a:buNone/>
            </a:pPr>
            <a:r>
              <a:rPr lang="ru-RU" dirty="0" smtClean="0">
                <a:solidFill>
                  <a:srgbClr val="000000"/>
                </a:solidFill>
              </a:rPr>
              <a:t>    </a:t>
            </a:r>
            <a:r>
              <a:rPr lang="en-US" dirty="0" smtClean="0">
                <a:solidFill>
                  <a:srgbClr val="000000"/>
                </a:solidFill>
              </a:rPr>
              <a:t>Into other idioms includes some American words. For example</a:t>
            </a:r>
            <a:r>
              <a:rPr lang="ru-RU" dirty="0" smtClean="0">
                <a:solidFill>
                  <a:srgbClr val="000000"/>
                </a:solidFill>
              </a:rPr>
              <a:t>:</a:t>
            </a:r>
          </a:p>
          <a:p>
            <a:pPr algn="just"/>
            <a:r>
              <a:rPr lang="en-US" i="1" dirty="0" smtClean="0">
                <a:solidFill>
                  <a:srgbClr val="C00000"/>
                </a:solidFill>
              </a:rPr>
              <a:t>A red cent </a:t>
            </a:r>
            <a:r>
              <a:rPr lang="en-US" i="1" dirty="0" smtClean="0">
                <a:solidFill>
                  <a:srgbClr val="000000"/>
                </a:solidFill>
              </a:rPr>
              <a:t>- copper penny</a:t>
            </a:r>
            <a:endParaRPr lang="ru-RU" dirty="0" smtClean="0">
              <a:solidFill>
                <a:srgbClr val="000000"/>
              </a:solidFill>
            </a:endParaRPr>
          </a:p>
          <a:p>
            <a:pPr algn="just">
              <a:buNone/>
            </a:pPr>
            <a:endParaRPr lang="ru-RU" dirty="0" smtClean="0">
              <a:solidFill>
                <a:srgbClr val="000000"/>
              </a:solidFill>
            </a:endParaRPr>
          </a:p>
          <a:p>
            <a:pPr algn="just">
              <a:spcBef>
                <a:spcPts val="0"/>
              </a:spcBef>
              <a:buNone/>
            </a:pPr>
            <a:endParaRPr lang="ru-RU" dirty="0" smtClean="0">
              <a:solidFill>
                <a:srgbClr val="000000"/>
              </a:solidFill>
            </a:endParaRPr>
          </a:p>
          <a:p>
            <a:pPr algn="just">
              <a:buNone/>
            </a:pPr>
            <a:endParaRPr lang="ru-RU" dirty="0" smtClean="0">
              <a:solidFill>
                <a:srgbClr val="000000"/>
              </a:solidFill>
            </a:endParaRPr>
          </a:p>
          <a:p>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r>
              <a:rPr lang="ru-RU" b="1" dirty="0" smtClean="0">
                <a:ln>
                  <a:solidFill>
                    <a:schemeClr val="accent3">
                      <a:lumMod val="75000"/>
                    </a:schemeClr>
                  </a:solidFill>
                </a:ln>
                <a:solidFill>
                  <a:schemeClr val="bg1"/>
                </a:solidFill>
              </a:rPr>
              <a:t> </a:t>
            </a:r>
          </a:p>
        </p:txBody>
      </p:sp>
      <p:sp>
        <p:nvSpPr>
          <p:cNvPr id="3" name="Содержимое 2"/>
          <p:cNvSpPr>
            <a:spLocks noGrp="1"/>
          </p:cNvSpPr>
          <p:nvPr>
            <p:ph idx="1"/>
          </p:nvPr>
        </p:nvSpPr>
        <p:spPr/>
        <p:txBody>
          <a:bodyPr/>
          <a:lstStyle/>
          <a:p>
            <a:pPr algn="just">
              <a:buNone/>
            </a:pPr>
            <a:r>
              <a:rPr lang="ru-RU" dirty="0" smtClean="0">
                <a:solidFill>
                  <a:srgbClr val="000000"/>
                </a:solidFill>
              </a:rPr>
              <a:t>    </a:t>
            </a:r>
            <a:r>
              <a:rPr lang="en-US" dirty="0" smtClean="0">
                <a:solidFill>
                  <a:srgbClr val="000000"/>
                </a:solidFill>
              </a:rPr>
              <a:t>Form of American English idioms in the British version does not exclude the translation.</a:t>
            </a:r>
            <a:r>
              <a:rPr lang="ru-RU" dirty="0" smtClean="0">
                <a:solidFill>
                  <a:srgbClr val="000000"/>
                </a:solidFill>
              </a:rPr>
              <a:t> </a:t>
            </a:r>
            <a:r>
              <a:rPr lang="en-US" dirty="0" smtClean="0">
                <a:solidFill>
                  <a:srgbClr val="000000"/>
                </a:solidFill>
              </a:rPr>
              <a:t>American idioms differ by light imagery.</a:t>
            </a:r>
            <a:endParaRPr lang="ru-RU" dirty="0" smtClean="0">
              <a:solidFill>
                <a:srgbClr val="000000"/>
              </a:solidFill>
            </a:endParaRPr>
          </a:p>
          <a:p>
            <a:pPr algn="just"/>
            <a:r>
              <a:rPr lang="en-US" i="1" dirty="0" smtClean="0">
                <a:solidFill>
                  <a:srgbClr val="C00000"/>
                </a:solidFill>
              </a:rPr>
              <a:t>Red Dog</a:t>
            </a:r>
            <a:r>
              <a:rPr lang="en-US" dirty="0" smtClean="0">
                <a:solidFill>
                  <a:srgbClr val="C00000"/>
                </a:solidFill>
              </a:rPr>
              <a:t> </a:t>
            </a:r>
            <a:r>
              <a:rPr lang="en-US" dirty="0" smtClean="0">
                <a:solidFill>
                  <a:srgbClr val="000000"/>
                </a:solidFill>
              </a:rPr>
              <a:t>- bank note; bill.</a:t>
            </a:r>
            <a:endParaRPr lang="ru-RU" dirty="0" smtClean="0">
              <a:solidFill>
                <a:srgbClr val="000000"/>
              </a:solidFill>
            </a:endParaRPr>
          </a:p>
          <a:p>
            <a:pPr algn="just"/>
            <a:r>
              <a:rPr lang="en-US" i="1" dirty="0" smtClean="0">
                <a:solidFill>
                  <a:srgbClr val="C00000"/>
                </a:solidFill>
              </a:rPr>
              <a:t>Red-light district</a:t>
            </a:r>
            <a:r>
              <a:rPr lang="en-US" dirty="0" smtClean="0">
                <a:solidFill>
                  <a:srgbClr val="C00000"/>
                </a:solidFill>
              </a:rPr>
              <a:t> </a:t>
            </a:r>
            <a:r>
              <a:rPr lang="en-US" dirty="0" smtClean="0">
                <a:solidFill>
                  <a:srgbClr val="000000"/>
                </a:solidFill>
              </a:rPr>
              <a:t>– District of public houses</a:t>
            </a:r>
            <a:endParaRPr lang="ru-RU" dirty="0" smtClean="0">
              <a:solidFill>
                <a:srgbClr val="000000"/>
              </a:solidFill>
            </a:endParaRPr>
          </a:p>
          <a:p>
            <a:pPr algn="just"/>
            <a:r>
              <a:rPr lang="en-US" i="1" dirty="0" smtClean="0">
                <a:solidFill>
                  <a:srgbClr val="C00000"/>
                </a:solidFill>
              </a:rPr>
              <a:t>Black Belt</a:t>
            </a:r>
            <a:r>
              <a:rPr lang="en-US" dirty="0" smtClean="0">
                <a:solidFill>
                  <a:srgbClr val="C00000"/>
                </a:solidFill>
              </a:rPr>
              <a:t> </a:t>
            </a:r>
            <a:r>
              <a:rPr lang="en-US" dirty="0" smtClean="0">
                <a:solidFill>
                  <a:srgbClr val="000000"/>
                </a:solidFill>
              </a:rPr>
              <a:t>- The Black Belt is a region of the USA.</a:t>
            </a:r>
            <a:endParaRPr lang="ru-RU" dirty="0" smtClean="0">
              <a:solidFill>
                <a:srgbClr val="000000"/>
              </a:solidFill>
            </a:endParaRPr>
          </a:p>
          <a:p>
            <a:pPr algn="just">
              <a:buNone/>
            </a:pPr>
            <a:endParaRPr lang="ru-RU" dirty="0" smtClean="0">
              <a:solidFill>
                <a:srgbClr val="000000"/>
              </a:solidFill>
            </a:endParaRPr>
          </a:p>
          <a:p>
            <a:pPr algn="just">
              <a:buNone/>
            </a:pPr>
            <a:endParaRPr lang="ru-RU" dirty="0" smtClean="0">
              <a:solidFill>
                <a:srgbClr val="000000"/>
              </a:solidFill>
            </a:endParaRPr>
          </a:p>
          <a:p>
            <a:pPr algn="just">
              <a:spcBef>
                <a:spcPts val="0"/>
              </a:spcBef>
              <a:buNone/>
            </a:pPr>
            <a:endParaRPr lang="ru-RU" dirty="0" smtClean="0">
              <a:solidFill>
                <a:srgbClr val="000000"/>
              </a:solidFill>
            </a:endParaRPr>
          </a:p>
          <a:p>
            <a:pPr algn="just">
              <a:buNone/>
            </a:pPr>
            <a:endParaRPr lang="ru-RU" dirty="0" smtClean="0">
              <a:solidFill>
                <a:srgbClr val="000000"/>
              </a:solidFill>
            </a:endParaRPr>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64688" cy="850106"/>
          </a:xfrm>
          <a:solidFill>
            <a:srgbClr val="92D050"/>
          </a:solidFill>
        </p:spPr>
        <p:txBody>
          <a:bodyPr rtlCol="0">
            <a:normAutofit/>
          </a:bodyPr>
          <a:lstStyle/>
          <a:p>
            <a:pPr fontAlgn="auto">
              <a:spcAft>
                <a:spcPts val="0"/>
              </a:spcAft>
              <a:defRPr/>
            </a:pPr>
            <a:endParaRPr lang="ru-RU" b="1" dirty="0" smtClean="0">
              <a:ln>
                <a:solidFill>
                  <a:schemeClr val="accent3">
                    <a:lumMod val="75000"/>
                  </a:schemeClr>
                </a:solidFill>
              </a:ln>
              <a:solidFill>
                <a:schemeClr val="bg1"/>
              </a:solidFill>
            </a:endParaRPr>
          </a:p>
        </p:txBody>
      </p:sp>
      <p:sp>
        <p:nvSpPr>
          <p:cNvPr id="4" name="Прямоугольник 3"/>
          <p:cNvSpPr/>
          <p:nvPr/>
        </p:nvSpPr>
        <p:spPr>
          <a:xfrm>
            <a:off x="971600" y="1556792"/>
            <a:ext cx="7488832" cy="1938992"/>
          </a:xfrm>
          <a:prstGeom prst="rect">
            <a:avLst/>
          </a:prstGeom>
        </p:spPr>
        <p:txBody>
          <a:bodyPr wrap="square">
            <a:spAutoFit/>
          </a:bodyPr>
          <a:lstStyle/>
          <a:p>
            <a:pPr algn="ctr"/>
            <a:r>
              <a:rPr lang="ru-RU" sz="4000" dirty="0" smtClean="0">
                <a:solidFill>
                  <a:srgbClr val="000000"/>
                </a:solidFill>
                <a:latin typeface="+mj-lt"/>
                <a:cs typeface="Times New Roman" pitchFamily="18" charset="0"/>
              </a:rPr>
              <a:t> </a:t>
            </a:r>
            <a:r>
              <a:rPr lang="en-US" sz="6000" b="1" dirty="0" smtClean="0">
                <a:solidFill>
                  <a:srgbClr val="C00000"/>
                </a:solidFill>
                <a:latin typeface="+mj-lt"/>
                <a:cs typeface="Times New Roman" pitchFamily="18" charset="0"/>
              </a:rPr>
              <a:t>The element of color terms in idioms</a:t>
            </a:r>
            <a:endParaRPr lang="ru-RU" sz="6000" b="1" dirty="0">
              <a:solidFill>
                <a:srgbClr val="C00000"/>
              </a:solidFill>
              <a:latin typeface="+mj-lt"/>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r>
              <a:rPr lang="ru-RU" b="1" dirty="0" smtClean="0">
                <a:ln>
                  <a:solidFill>
                    <a:schemeClr val="accent3">
                      <a:lumMod val="75000"/>
                    </a:schemeClr>
                  </a:solidFill>
                </a:ln>
                <a:solidFill>
                  <a:schemeClr val="bg1"/>
                </a:solidFill>
              </a:rPr>
              <a:t> </a:t>
            </a:r>
          </a:p>
        </p:txBody>
      </p:sp>
      <p:sp>
        <p:nvSpPr>
          <p:cNvPr id="3" name="Содержимое 2"/>
          <p:cNvSpPr>
            <a:spLocks noGrp="1"/>
          </p:cNvSpPr>
          <p:nvPr>
            <p:ph idx="1"/>
          </p:nvPr>
        </p:nvSpPr>
        <p:spPr/>
        <p:txBody>
          <a:bodyPr/>
          <a:lstStyle/>
          <a:p>
            <a:pPr algn="just">
              <a:buNone/>
            </a:pPr>
            <a:r>
              <a:rPr lang="en-US" dirty="0" smtClean="0">
                <a:solidFill>
                  <a:srgbClr val="000000"/>
                </a:solidFill>
              </a:rPr>
              <a:t>    Some idioms from Spanish language and culture:</a:t>
            </a:r>
            <a:endParaRPr lang="ru-RU" dirty="0" smtClean="0">
              <a:solidFill>
                <a:srgbClr val="000000"/>
              </a:solidFill>
            </a:endParaRPr>
          </a:p>
          <a:p>
            <a:pPr algn="just"/>
            <a:r>
              <a:rPr lang="en-US" i="1" dirty="0" smtClean="0">
                <a:solidFill>
                  <a:srgbClr val="C00000"/>
                </a:solidFill>
              </a:rPr>
              <a:t>Blue blood meaning </a:t>
            </a:r>
            <a:r>
              <a:rPr lang="en-US" dirty="0" smtClean="0">
                <a:solidFill>
                  <a:srgbClr val="000000"/>
                </a:solidFill>
              </a:rPr>
              <a:t>- The blood that which flows in the veins of old and aristocratic families. </a:t>
            </a:r>
          </a:p>
          <a:p>
            <a:pPr algn="just">
              <a:buNone/>
            </a:pPr>
            <a:r>
              <a:rPr lang="ru-RU" dirty="0" smtClean="0">
                <a:solidFill>
                  <a:srgbClr val="000000"/>
                </a:solidFill>
              </a:rPr>
              <a:t>    </a:t>
            </a:r>
            <a:r>
              <a:rPr lang="en-US" dirty="0" smtClean="0">
                <a:solidFill>
                  <a:srgbClr val="000000"/>
                </a:solidFill>
              </a:rPr>
              <a:t>Into other idioms includes some American words. For example</a:t>
            </a:r>
            <a:r>
              <a:rPr lang="ru-RU" dirty="0" smtClean="0">
                <a:solidFill>
                  <a:srgbClr val="000000"/>
                </a:solidFill>
              </a:rPr>
              <a:t>:</a:t>
            </a:r>
          </a:p>
          <a:p>
            <a:pPr algn="just"/>
            <a:r>
              <a:rPr lang="en-US" i="1" dirty="0" smtClean="0">
                <a:solidFill>
                  <a:srgbClr val="C00000"/>
                </a:solidFill>
              </a:rPr>
              <a:t>A red cent </a:t>
            </a:r>
            <a:r>
              <a:rPr lang="en-US" i="1" dirty="0" smtClean="0">
                <a:solidFill>
                  <a:srgbClr val="000000"/>
                </a:solidFill>
              </a:rPr>
              <a:t>- copper penny</a:t>
            </a:r>
            <a:endParaRPr lang="ru-RU" dirty="0" smtClean="0">
              <a:solidFill>
                <a:srgbClr val="000000"/>
              </a:solidFill>
            </a:endParaRPr>
          </a:p>
          <a:p>
            <a:pPr algn="just">
              <a:buNone/>
            </a:pPr>
            <a:endParaRPr lang="ru-RU" dirty="0" smtClean="0">
              <a:solidFill>
                <a:srgbClr val="000000"/>
              </a:solidFill>
            </a:endParaRPr>
          </a:p>
          <a:p>
            <a:pPr algn="just">
              <a:spcBef>
                <a:spcPts val="0"/>
              </a:spcBef>
              <a:buNone/>
            </a:pPr>
            <a:endParaRPr lang="ru-RU" dirty="0" smtClean="0">
              <a:solidFill>
                <a:srgbClr val="000000"/>
              </a:solidFill>
            </a:endParaRPr>
          </a:p>
          <a:p>
            <a:pPr algn="just">
              <a:buNone/>
            </a:pPr>
            <a:endParaRPr lang="ru-RU" dirty="0" smtClean="0">
              <a:solidFill>
                <a:srgbClr val="000000"/>
              </a:solidFill>
            </a:endParaRPr>
          </a:p>
          <a:p>
            <a:endParaRPr lang="ru-R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r>
              <a:rPr lang="ru-RU" b="1" dirty="0" smtClean="0">
                <a:ln>
                  <a:solidFill>
                    <a:schemeClr val="accent3">
                      <a:lumMod val="75000"/>
                    </a:schemeClr>
                  </a:solidFill>
                </a:ln>
                <a:solidFill>
                  <a:schemeClr val="bg1"/>
                </a:solidFill>
              </a:rPr>
              <a:t> </a:t>
            </a:r>
          </a:p>
        </p:txBody>
      </p:sp>
      <p:sp>
        <p:nvSpPr>
          <p:cNvPr id="3" name="Содержимое 2"/>
          <p:cNvSpPr>
            <a:spLocks noGrp="1"/>
          </p:cNvSpPr>
          <p:nvPr>
            <p:ph idx="1"/>
          </p:nvPr>
        </p:nvSpPr>
        <p:spPr/>
        <p:txBody>
          <a:bodyPr/>
          <a:lstStyle/>
          <a:p>
            <a:pPr algn="just">
              <a:buNone/>
            </a:pPr>
            <a:r>
              <a:rPr lang="en-US" sz="2800" dirty="0" smtClean="0">
                <a:solidFill>
                  <a:srgbClr val="000000"/>
                </a:solidFill>
              </a:rPr>
              <a:t>    </a:t>
            </a:r>
            <a:r>
              <a:rPr lang="ru-RU" sz="2800" dirty="0" smtClean="0">
                <a:solidFill>
                  <a:srgbClr val="000000"/>
                </a:solidFill>
              </a:rPr>
              <a:t>   </a:t>
            </a:r>
            <a:r>
              <a:rPr lang="en-US" sz="2800" dirty="0" smtClean="0">
                <a:solidFill>
                  <a:srgbClr val="000000"/>
                </a:solidFill>
              </a:rPr>
              <a:t>Thinking about the information given above, we can sum up, that phraseology is a very interesting part of any language, because it deals with the set expressions that make it </a:t>
            </a:r>
            <a:r>
              <a:rPr lang="en-US" sz="2800" dirty="0" err="1" smtClean="0">
                <a:solidFill>
                  <a:srgbClr val="000000"/>
                </a:solidFill>
              </a:rPr>
              <a:t>colourful</a:t>
            </a:r>
            <a:r>
              <a:rPr lang="en-US" sz="2800" dirty="0" smtClean="0">
                <a:solidFill>
                  <a:srgbClr val="000000"/>
                </a:solidFill>
              </a:rPr>
              <a:t> and rich. But we should be aware in translating them into the other languages because it may be different from its original variant. Working with them I understood, that not all the </a:t>
            </a:r>
            <a:r>
              <a:rPr lang="en-US" sz="2800" dirty="0" err="1" smtClean="0">
                <a:solidFill>
                  <a:srgbClr val="000000"/>
                </a:solidFill>
              </a:rPr>
              <a:t>colour</a:t>
            </a:r>
            <a:r>
              <a:rPr lang="en-US" sz="2800" dirty="0" smtClean="0">
                <a:solidFill>
                  <a:srgbClr val="000000"/>
                </a:solidFill>
              </a:rPr>
              <a:t> terms can be used in </a:t>
            </a:r>
            <a:r>
              <a:rPr lang="en-US" sz="2800" dirty="0" err="1" smtClean="0">
                <a:solidFill>
                  <a:srgbClr val="000000"/>
                </a:solidFill>
              </a:rPr>
              <a:t>phraseological</a:t>
            </a:r>
            <a:r>
              <a:rPr lang="en-US" sz="2800" dirty="0" smtClean="0">
                <a:solidFill>
                  <a:srgbClr val="000000"/>
                </a:solidFill>
              </a:rPr>
              <a:t> units, and the same can be said about the other languages. </a:t>
            </a:r>
            <a:endParaRPr lang="ru-RU" sz="2800" dirty="0" smtClean="0">
              <a:solidFill>
                <a:srgbClr val="000000"/>
              </a:solidFill>
            </a:endParaRPr>
          </a:p>
          <a:p>
            <a:pPr algn="just">
              <a:buNone/>
            </a:pPr>
            <a:endParaRPr lang="ru-RU" dirty="0" smtClean="0">
              <a:solidFill>
                <a:srgbClr val="000000"/>
              </a:solidFill>
            </a:endParaRPr>
          </a:p>
          <a:p>
            <a:pPr algn="just">
              <a:spcBef>
                <a:spcPts val="0"/>
              </a:spcBef>
              <a:buNone/>
            </a:pPr>
            <a:endParaRPr lang="ru-RU" dirty="0" smtClean="0">
              <a:solidFill>
                <a:srgbClr val="000000"/>
              </a:solidFill>
            </a:endParaRPr>
          </a:p>
          <a:p>
            <a:pPr algn="just">
              <a:buNone/>
            </a:pPr>
            <a:endParaRPr lang="ru-RU" dirty="0" smtClean="0">
              <a:solidFill>
                <a:srgbClr val="000000"/>
              </a:solidFill>
            </a:endParaRPr>
          </a:p>
          <a:p>
            <a:endParaRPr lang="ru-RU"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r>
              <a:rPr lang="ru-RU" b="1" dirty="0" smtClean="0">
                <a:ln>
                  <a:solidFill>
                    <a:schemeClr val="accent3">
                      <a:lumMod val="75000"/>
                    </a:schemeClr>
                  </a:solidFill>
                </a:ln>
                <a:solidFill>
                  <a:schemeClr val="bg1"/>
                </a:solidFill>
              </a:rPr>
              <a:t> </a:t>
            </a:r>
          </a:p>
        </p:txBody>
      </p:sp>
      <p:sp>
        <p:nvSpPr>
          <p:cNvPr id="3" name="Содержимое 2"/>
          <p:cNvSpPr>
            <a:spLocks noGrp="1"/>
          </p:cNvSpPr>
          <p:nvPr>
            <p:ph idx="1"/>
          </p:nvPr>
        </p:nvSpPr>
        <p:spPr>
          <a:xfrm>
            <a:off x="539552" y="1556792"/>
            <a:ext cx="8229600" cy="4525963"/>
          </a:xfrm>
        </p:spPr>
        <p:txBody>
          <a:bodyPr/>
          <a:lstStyle/>
          <a:p>
            <a:pPr algn="just">
              <a:buNone/>
            </a:pPr>
            <a:r>
              <a:rPr lang="en-US" sz="2800" dirty="0" smtClean="0">
                <a:solidFill>
                  <a:srgbClr val="000000"/>
                </a:solidFill>
              </a:rPr>
              <a:t>    </a:t>
            </a:r>
            <a:r>
              <a:rPr lang="ru-RU" sz="2800" dirty="0" smtClean="0">
                <a:solidFill>
                  <a:srgbClr val="000000"/>
                </a:solidFill>
              </a:rPr>
              <a:t>  </a:t>
            </a:r>
            <a:r>
              <a:rPr lang="en-US" dirty="0" smtClean="0">
                <a:solidFill>
                  <a:srgbClr val="000000"/>
                </a:solidFill>
              </a:rPr>
              <a:t>I am going to continue my research of this part of English lexicology because it seems me very actual and interesting. May be I shall find the idioms, not mentioned in the Modern English before. And I think it is very useful if you want to improve your speech and make it more </a:t>
            </a:r>
            <a:r>
              <a:rPr lang="en-US" dirty="0" err="1" smtClean="0">
                <a:solidFill>
                  <a:srgbClr val="000000"/>
                </a:solidFill>
              </a:rPr>
              <a:t>colourful</a:t>
            </a:r>
            <a:r>
              <a:rPr lang="en-US" dirty="0" smtClean="0">
                <a:solidFill>
                  <a:srgbClr val="000000"/>
                </a:solidFill>
              </a:rPr>
              <a:t>.</a:t>
            </a:r>
            <a:endParaRPr lang="ru-RU" dirty="0" smtClean="0">
              <a:solidFill>
                <a:srgbClr val="000000"/>
              </a:solidFill>
            </a:endParaRPr>
          </a:p>
          <a:p>
            <a:pPr algn="just">
              <a:buNone/>
            </a:pPr>
            <a:r>
              <a:rPr lang="ru-RU" dirty="0" smtClean="0">
                <a:solidFill>
                  <a:srgbClr val="000000"/>
                </a:solidFill>
              </a:rPr>
              <a:t>  </a:t>
            </a:r>
          </a:p>
          <a:p>
            <a:pPr algn="just">
              <a:buNone/>
            </a:pPr>
            <a:endParaRPr lang="ru-RU" dirty="0" smtClean="0">
              <a:solidFill>
                <a:srgbClr val="000000"/>
              </a:solidFill>
            </a:endParaRPr>
          </a:p>
          <a:p>
            <a:pPr algn="just">
              <a:spcBef>
                <a:spcPts val="0"/>
              </a:spcBef>
              <a:buNone/>
            </a:pPr>
            <a:endParaRPr lang="ru-RU" dirty="0" smtClean="0">
              <a:solidFill>
                <a:srgbClr val="000000"/>
              </a:solidFill>
            </a:endParaRPr>
          </a:p>
          <a:p>
            <a:pPr algn="just">
              <a:buNone/>
            </a:pPr>
            <a:endParaRPr lang="ru-RU" dirty="0" smtClean="0">
              <a:solidFill>
                <a:srgbClr val="000000"/>
              </a:solidFill>
            </a:endParaRPr>
          </a:p>
          <a:p>
            <a:endParaRPr lang="ru-R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r>
              <a:rPr lang="ru-RU" b="1" dirty="0" smtClean="0">
                <a:ln>
                  <a:solidFill>
                    <a:schemeClr val="accent3">
                      <a:lumMod val="75000"/>
                    </a:schemeClr>
                  </a:solidFill>
                </a:ln>
                <a:solidFill>
                  <a:schemeClr val="bg1"/>
                </a:solidFill>
              </a:rPr>
              <a:t> </a:t>
            </a:r>
          </a:p>
        </p:txBody>
      </p:sp>
      <p:sp>
        <p:nvSpPr>
          <p:cNvPr id="3" name="Содержимое 2"/>
          <p:cNvSpPr>
            <a:spLocks noGrp="1"/>
          </p:cNvSpPr>
          <p:nvPr>
            <p:ph idx="1"/>
          </p:nvPr>
        </p:nvSpPr>
        <p:spPr>
          <a:xfrm>
            <a:off x="539552" y="1556792"/>
            <a:ext cx="8229600" cy="4525963"/>
          </a:xfrm>
        </p:spPr>
        <p:txBody>
          <a:bodyPr/>
          <a:lstStyle/>
          <a:p>
            <a:pPr algn="just">
              <a:buNone/>
            </a:pPr>
            <a:r>
              <a:rPr lang="en-US" sz="2800" dirty="0" smtClean="0">
                <a:solidFill>
                  <a:srgbClr val="000000"/>
                </a:solidFill>
              </a:rPr>
              <a:t>    </a:t>
            </a:r>
            <a:r>
              <a:rPr lang="ru-RU" sz="2800" dirty="0" smtClean="0">
                <a:solidFill>
                  <a:srgbClr val="000000"/>
                </a:solidFill>
              </a:rPr>
              <a:t>  </a:t>
            </a:r>
            <a:r>
              <a:rPr lang="ru-RU" dirty="0" smtClean="0">
                <a:solidFill>
                  <a:srgbClr val="000000"/>
                </a:solidFill>
              </a:rPr>
              <a:t> </a:t>
            </a:r>
            <a:endParaRPr lang="en-US" dirty="0" smtClean="0">
              <a:solidFill>
                <a:srgbClr val="000000"/>
              </a:solidFill>
            </a:endParaRPr>
          </a:p>
          <a:p>
            <a:pPr algn="just">
              <a:buNone/>
            </a:pPr>
            <a:endParaRPr lang="en-US" dirty="0" smtClean="0">
              <a:solidFill>
                <a:srgbClr val="000000"/>
              </a:solidFill>
            </a:endParaRPr>
          </a:p>
          <a:p>
            <a:pPr algn="just">
              <a:buNone/>
            </a:pPr>
            <a:endParaRPr lang="en-US" dirty="0" smtClean="0">
              <a:solidFill>
                <a:srgbClr val="000000"/>
              </a:solidFill>
            </a:endParaRPr>
          </a:p>
          <a:p>
            <a:pPr algn="just">
              <a:buNone/>
            </a:pPr>
            <a:r>
              <a:rPr lang="en-US" dirty="0" smtClean="0">
                <a:solidFill>
                  <a:srgbClr val="000000"/>
                </a:solidFill>
              </a:rPr>
              <a:t>          </a:t>
            </a:r>
            <a:r>
              <a:rPr lang="en-US" sz="4400" b="1" dirty="0" smtClean="0">
                <a:solidFill>
                  <a:srgbClr val="C00000"/>
                </a:solidFill>
              </a:rPr>
              <a:t>Thank you for </a:t>
            </a:r>
            <a:r>
              <a:rPr lang="en-US" sz="4400" b="1" smtClean="0">
                <a:solidFill>
                  <a:srgbClr val="C00000"/>
                </a:solidFill>
              </a:rPr>
              <a:t>your attention</a:t>
            </a:r>
            <a:endParaRPr lang="ru-RU" sz="4000" b="1" dirty="0" smtClean="0">
              <a:solidFill>
                <a:srgbClr val="C00000"/>
              </a:solidFill>
            </a:endParaRPr>
          </a:p>
          <a:p>
            <a:pPr algn="just">
              <a:buNone/>
            </a:pPr>
            <a:r>
              <a:rPr lang="ru-RU" dirty="0" smtClean="0">
                <a:solidFill>
                  <a:srgbClr val="000000"/>
                </a:solidFill>
              </a:rPr>
              <a:t>  </a:t>
            </a:r>
          </a:p>
          <a:p>
            <a:pPr algn="just">
              <a:buNone/>
            </a:pPr>
            <a:endParaRPr lang="ru-RU" dirty="0" smtClean="0">
              <a:solidFill>
                <a:srgbClr val="000000"/>
              </a:solidFill>
            </a:endParaRPr>
          </a:p>
          <a:p>
            <a:pPr algn="just">
              <a:spcBef>
                <a:spcPts val="0"/>
              </a:spcBef>
              <a:buNone/>
            </a:pPr>
            <a:endParaRPr lang="ru-RU" dirty="0" smtClean="0">
              <a:solidFill>
                <a:srgbClr val="000000"/>
              </a:solidFill>
            </a:endParaRPr>
          </a:p>
          <a:p>
            <a:pPr algn="just">
              <a:buNone/>
            </a:pPr>
            <a:endParaRPr lang="ru-RU" dirty="0" smtClean="0">
              <a:solidFill>
                <a:srgbClr val="000000"/>
              </a:solidFill>
            </a:endParaRPr>
          </a:p>
          <a:p>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endParaRPr lang="ru-RU"/>
          </a:p>
        </p:txBody>
      </p:sp>
      <p:sp>
        <p:nvSpPr>
          <p:cNvPr id="6" name="Содержимое 5"/>
          <p:cNvSpPr>
            <a:spLocks noGrp="1"/>
          </p:cNvSpPr>
          <p:nvPr>
            <p:ph idx="1"/>
          </p:nvPr>
        </p:nvSpPr>
        <p:spPr>
          <a:xfrm>
            <a:off x="457200" y="692696"/>
            <a:ext cx="8229600" cy="5433467"/>
          </a:xfrm>
        </p:spPr>
        <p:txBody>
          <a:bodyPr/>
          <a:lstStyle/>
          <a:p>
            <a:pPr algn="just">
              <a:buNone/>
            </a:pPr>
            <a:r>
              <a:rPr lang="ru-RU" sz="2400" dirty="0" smtClean="0">
                <a:solidFill>
                  <a:srgbClr val="000000"/>
                </a:solidFill>
              </a:rPr>
              <a:t>             </a:t>
            </a:r>
            <a:r>
              <a:rPr lang="en-US" sz="2800" dirty="0" smtClean="0">
                <a:solidFill>
                  <a:srgbClr val="000000"/>
                </a:solidFill>
              </a:rPr>
              <a:t>The actuality of my work is to explore the elements of color terms in idioms, to analyze them, to study their historical origins, translation features, compare the using of idioms in different languages. To review the experiments of different scientists and compare their findings. To study the history of color names and  their using to make our speech more colorful. To pay the attention of others to use them in their speech. In my work I would like to show how interesting to use  idioms with the element of color terms   in our speech and convey the meaning of some of them.</a:t>
            </a:r>
            <a:endParaRPr lang="ru-RU" sz="2800" dirty="0" smtClean="0">
              <a:solidFill>
                <a:srgbClr val="000000"/>
              </a:solidFill>
            </a:endParaRPr>
          </a:p>
          <a:p>
            <a:pPr algn="just"/>
            <a:endParaRPr lang="ru-RU" sz="2400" dirty="0">
              <a:solidFill>
                <a:srgbClr val="000000"/>
              </a:solidFill>
            </a:endParaRPr>
          </a:p>
        </p:txBody>
      </p:sp>
      <p:sp>
        <p:nvSpPr>
          <p:cNvPr id="4" name="Прямоугольник 3"/>
          <p:cNvSpPr/>
          <p:nvPr/>
        </p:nvSpPr>
        <p:spPr>
          <a:xfrm>
            <a:off x="971600" y="1556792"/>
            <a:ext cx="7488832" cy="707886"/>
          </a:xfrm>
          <a:prstGeom prst="rect">
            <a:avLst/>
          </a:prstGeom>
        </p:spPr>
        <p:txBody>
          <a:bodyPr wrap="square">
            <a:spAutoFit/>
          </a:bodyPr>
          <a:lstStyle/>
          <a:p>
            <a:pPr algn="just"/>
            <a:r>
              <a:rPr lang="ru-RU" sz="4000" dirty="0" smtClean="0">
                <a:solidFill>
                  <a:srgbClr val="000000"/>
                </a:solidFill>
                <a:latin typeface="+mj-lt"/>
                <a:cs typeface="Times New Roman" pitchFamily="18" charset="0"/>
              </a:rPr>
              <a:t> </a:t>
            </a:r>
            <a:endParaRPr lang="ru-RU" sz="4000" dirty="0">
              <a:solidFill>
                <a:srgbClr val="000000"/>
              </a:solidFill>
              <a:latin typeface="+mj-lt"/>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r>
              <a:rPr lang="en-US" b="1" dirty="0" smtClean="0">
                <a:ln>
                  <a:solidFill>
                    <a:schemeClr val="accent3">
                      <a:lumMod val="75000"/>
                    </a:schemeClr>
                  </a:solidFill>
                </a:ln>
                <a:solidFill>
                  <a:schemeClr val="bg1"/>
                </a:solidFill>
              </a:rPr>
              <a:t> </a:t>
            </a:r>
            <a:endParaRPr lang="ru-RU" b="1" dirty="0" smtClean="0">
              <a:ln>
                <a:solidFill>
                  <a:schemeClr val="accent3">
                    <a:lumMod val="75000"/>
                  </a:schemeClr>
                </a:solidFill>
              </a:ln>
              <a:solidFill>
                <a:schemeClr val="bg1"/>
              </a:solidFill>
            </a:endParaRPr>
          </a:p>
        </p:txBody>
      </p:sp>
      <p:sp>
        <p:nvSpPr>
          <p:cNvPr id="3" name="Содержимое 2"/>
          <p:cNvSpPr>
            <a:spLocks noGrp="1"/>
          </p:cNvSpPr>
          <p:nvPr>
            <p:ph idx="1"/>
          </p:nvPr>
        </p:nvSpPr>
        <p:spPr/>
        <p:txBody>
          <a:bodyPr/>
          <a:lstStyle/>
          <a:p>
            <a:pPr algn="just">
              <a:spcBef>
                <a:spcPts val="0"/>
              </a:spcBef>
            </a:pPr>
            <a:r>
              <a:rPr lang="en-US" sz="2800" dirty="0" smtClean="0">
                <a:solidFill>
                  <a:srgbClr val="000000"/>
                </a:solidFill>
              </a:rPr>
              <a:t>The main idea of my work was investigation of </a:t>
            </a:r>
            <a:r>
              <a:rPr lang="en-US" sz="2800" dirty="0" err="1" smtClean="0">
                <a:solidFill>
                  <a:srgbClr val="000000"/>
                </a:solidFill>
              </a:rPr>
              <a:t>phraseological</a:t>
            </a:r>
            <a:r>
              <a:rPr lang="en-US" sz="2800" dirty="0" smtClean="0">
                <a:solidFill>
                  <a:srgbClr val="000000"/>
                </a:solidFill>
              </a:rPr>
              <a:t> units which contain element of color terms. To achieve this</a:t>
            </a:r>
            <a:r>
              <a:rPr lang="uk-UA" sz="2800" dirty="0" smtClean="0">
                <a:solidFill>
                  <a:srgbClr val="000000"/>
                </a:solidFill>
              </a:rPr>
              <a:t>,</a:t>
            </a:r>
            <a:r>
              <a:rPr lang="en-US" sz="2800" dirty="0" smtClean="0">
                <a:solidFill>
                  <a:srgbClr val="000000"/>
                </a:solidFill>
              </a:rPr>
              <a:t> I identified a number of such  problems</a:t>
            </a:r>
            <a:r>
              <a:rPr lang="uk-UA" sz="2800" dirty="0" smtClean="0">
                <a:solidFill>
                  <a:srgbClr val="000000"/>
                </a:solidFill>
              </a:rPr>
              <a:t>:</a:t>
            </a:r>
            <a:endParaRPr lang="ru-RU" sz="2800" dirty="0" smtClean="0">
              <a:solidFill>
                <a:srgbClr val="000000"/>
              </a:solidFill>
            </a:endParaRPr>
          </a:p>
          <a:p>
            <a:pPr algn="just">
              <a:spcBef>
                <a:spcPts val="0"/>
              </a:spcBef>
            </a:pPr>
            <a:r>
              <a:rPr lang="en-US" sz="2800" dirty="0" smtClean="0">
                <a:solidFill>
                  <a:srgbClr val="000000"/>
                </a:solidFill>
              </a:rPr>
              <a:t>to analyze the </a:t>
            </a:r>
            <a:r>
              <a:rPr lang="uk-UA" sz="2800" dirty="0" err="1" smtClean="0">
                <a:solidFill>
                  <a:srgbClr val="000000"/>
                </a:solidFill>
              </a:rPr>
              <a:t>features</a:t>
            </a:r>
            <a:r>
              <a:rPr lang="en-US" sz="2800" dirty="0" smtClean="0">
                <a:solidFill>
                  <a:srgbClr val="000000"/>
                </a:solidFill>
              </a:rPr>
              <a:t> of </a:t>
            </a:r>
            <a:r>
              <a:rPr lang="en-US" sz="2800" dirty="0" err="1" smtClean="0">
                <a:solidFill>
                  <a:srgbClr val="000000"/>
                </a:solidFill>
              </a:rPr>
              <a:t>phraselogic</a:t>
            </a:r>
            <a:r>
              <a:rPr lang="en-US" sz="2800" dirty="0" smtClean="0">
                <a:solidFill>
                  <a:srgbClr val="000000"/>
                </a:solidFill>
              </a:rPr>
              <a:t> units which contain a color terms.</a:t>
            </a:r>
            <a:endParaRPr lang="ru-RU" sz="2800" dirty="0" smtClean="0">
              <a:solidFill>
                <a:srgbClr val="000000"/>
              </a:solidFill>
            </a:endParaRPr>
          </a:p>
          <a:p>
            <a:pPr algn="just">
              <a:spcBef>
                <a:spcPts val="0"/>
              </a:spcBef>
            </a:pPr>
            <a:r>
              <a:rPr lang="en-US" sz="2800" dirty="0" smtClean="0">
                <a:solidFill>
                  <a:srgbClr val="000000"/>
                </a:solidFill>
              </a:rPr>
              <a:t>to identify ways of translating  </a:t>
            </a:r>
            <a:r>
              <a:rPr lang="en-US" sz="2800" dirty="0" err="1" smtClean="0">
                <a:solidFill>
                  <a:srgbClr val="000000"/>
                </a:solidFill>
              </a:rPr>
              <a:t>phraseologic</a:t>
            </a:r>
            <a:r>
              <a:rPr lang="en-US" sz="2800" dirty="0" smtClean="0">
                <a:solidFill>
                  <a:srgbClr val="000000"/>
                </a:solidFill>
              </a:rPr>
              <a:t> units which are the most appropriate for other languages</a:t>
            </a:r>
            <a:endParaRPr lang="ru-RU" sz="2800" dirty="0" smtClean="0">
              <a:solidFill>
                <a:srgbClr val="000000"/>
              </a:solidFill>
            </a:endParaRPr>
          </a:p>
          <a:p>
            <a:pPr algn="just">
              <a:spcBef>
                <a:spcPts val="0"/>
              </a:spcBef>
            </a:pPr>
            <a:r>
              <a:rPr lang="en-US" sz="2800" dirty="0" smtClean="0">
                <a:solidFill>
                  <a:srgbClr val="000000"/>
                </a:solidFill>
              </a:rPr>
              <a:t>to follow the relationship between older origin of the color terms and those that appear now.       </a:t>
            </a:r>
            <a:endParaRPr lang="ru-RU" sz="2800" dirty="0" smtClean="0">
              <a:solidFill>
                <a:srgbClr val="000000"/>
              </a:solidFill>
            </a:endParaRPr>
          </a:p>
          <a:p>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64688" cy="850106"/>
          </a:xfrm>
          <a:solidFill>
            <a:srgbClr val="92D050"/>
          </a:solidFill>
        </p:spPr>
        <p:txBody>
          <a:bodyPr rtlCol="0">
            <a:normAutofit/>
          </a:bodyPr>
          <a:lstStyle/>
          <a:p>
            <a:pPr fontAlgn="auto">
              <a:spcAft>
                <a:spcPts val="0"/>
              </a:spcAft>
              <a:defRPr/>
            </a:pPr>
            <a:endParaRPr lang="ru-RU" b="1" dirty="0" smtClean="0">
              <a:ln>
                <a:solidFill>
                  <a:schemeClr val="accent3">
                    <a:lumMod val="75000"/>
                  </a:schemeClr>
                </a:solidFill>
              </a:ln>
              <a:solidFill>
                <a:schemeClr val="bg1"/>
              </a:solidFill>
            </a:endParaRPr>
          </a:p>
        </p:txBody>
      </p:sp>
      <p:sp>
        <p:nvSpPr>
          <p:cNvPr id="4" name="Прямоугольник 3"/>
          <p:cNvSpPr/>
          <p:nvPr/>
        </p:nvSpPr>
        <p:spPr>
          <a:xfrm>
            <a:off x="971600" y="1556792"/>
            <a:ext cx="7488832" cy="2554545"/>
          </a:xfrm>
          <a:prstGeom prst="rect">
            <a:avLst/>
          </a:prstGeom>
        </p:spPr>
        <p:txBody>
          <a:bodyPr wrap="square">
            <a:spAutoFit/>
          </a:bodyPr>
          <a:lstStyle/>
          <a:p>
            <a:pPr algn="just"/>
            <a:r>
              <a:rPr lang="en-US" sz="4000" dirty="0" smtClean="0">
                <a:solidFill>
                  <a:srgbClr val="000000"/>
                </a:solidFill>
                <a:latin typeface="+mj-lt"/>
                <a:cs typeface="Times New Roman" pitchFamily="18" charset="0"/>
              </a:rPr>
              <a:t>Phraseological units are word-groups that cannot be made in the process of speech, they exist in the language as ready-made units. </a:t>
            </a:r>
            <a:endParaRPr lang="ru-RU" sz="4000" dirty="0">
              <a:solidFill>
                <a:srgbClr val="000000"/>
              </a:solidFill>
              <a:latin typeface="+mj-lt"/>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64688" cy="850106"/>
          </a:xfrm>
          <a:solidFill>
            <a:srgbClr val="92D050"/>
          </a:solidFill>
        </p:spPr>
        <p:txBody>
          <a:bodyPr rtlCol="0">
            <a:normAutofit/>
          </a:bodyPr>
          <a:lstStyle/>
          <a:p>
            <a:pPr fontAlgn="auto">
              <a:spcAft>
                <a:spcPts val="0"/>
              </a:spcAft>
              <a:defRPr/>
            </a:pPr>
            <a:endParaRPr lang="ru-RU" b="1" dirty="0" smtClean="0">
              <a:ln>
                <a:solidFill>
                  <a:schemeClr val="accent3">
                    <a:lumMod val="75000"/>
                  </a:schemeClr>
                </a:solidFill>
              </a:ln>
              <a:solidFill>
                <a:schemeClr val="bg1"/>
              </a:solidFill>
            </a:endParaRPr>
          </a:p>
        </p:txBody>
      </p:sp>
      <p:sp>
        <p:nvSpPr>
          <p:cNvPr id="4" name="Прямоугольник 3"/>
          <p:cNvSpPr/>
          <p:nvPr/>
        </p:nvSpPr>
        <p:spPr>
          <a:xfrm>
            <a:off x="683568" y="1340768"/>
            <a:ext cx="7920880" cy="4524315"/>
          </a:xfrm>
          <a:prstGeom prst="rect">
            <a:avLst/>
          </a:prstGeom>
        </p:spPr>
        <p:txBody>
          <a:bodyPr wrap="square">
            <a:spAutoFit/>
          </a:bodyPr>
          <a:lstStyle/>
          <a:p>
            <a:pPr algn="just"/>
            <a:r>
              <a:rPr lang="en-US" sz="3600" dirty="0" smtClean="0">
                <a:solidFill>
                  <a:srgbClr val="000000"/>
                </a:solidFill>
                <a:latin typeface="+mj-lt"/>
              </a:rPr>
              <a:t>Phraseological units can be classified</a:t>
            </a:r>
            <a:r>
              <a:rPr lang="ru-RU" sz="3600" dirty="0" smtClean="0">
                <a:solidFill>
                  <a:srgbClr val="000000"/>
                </a:solidFill>
                <a:latin typeface="+mj-lt"/>
              </a:rPr>
              <a:t>:</a:t>
            </a:r>
            <a:r>
              <a:rPr lang="en-US" sz="3600" dirty="0" smtClean="0">
                <a:solidFill>
                  <a:srgbClr val="000000"/>
                </a:solidFill>
                <a:latin typeface="+mj-lt"/>
              </a:rPr>
              <a:t> </a:t>
            </a:r>
            <a:endParaRPr lang="ru-RU" sz="3600" dirty="0" smtClean="0">
              <a:solidFill>
                <a:srgbClr val="000000"/>
              </a:solidFill>
              <a:latin typeface="+mj-lt"/>
            </a:endParaRPr>
          </a:p>
          <a:p>
            <a:pPr algn="just">
              <a:buFontTx/>
              <a:buChar char="-"/>
            </a:pPr>
            <a:r>
              <a:rPr lang="en-US" sz="3600" dirty="0" smtClean="0">
                <a:solidFill>
                  <a:srgbClr val="000000"/>
                </a:solidFill>
                <a:latin typeface="+mj-lt"/>
              </a:rPr>
              <a:t>according to the ways they are formed</a:t>
            </a:r>
            <a:r>
              <a:rPr lang="ru-RU" sz="3600" dirty="0" smtClean="0">
                <a:solidFill>
                  <a:srgbClr val="000000"/>
                </a:solidFill>
                <a:latin typeface="+mj-lt"/>
              </a:rPr>
              <a:t>;</a:t>
            </a:r>
            <a:r>
              <a:rPr lang="en-US" sz="3600" dirty="0" smtClean="0">
                <a:solidFill>
                  <a:srgbClr val="000000"/>
                </a:solidFill>
                <a:latin typeface="+mj-lt"/>
              </a:rPr>
              <a:t> </a:t>
            </a:r>
            <a:endParaRPr lang="ru-RU" sz="3600" dirty="0" smtClean="0">
              <a:solidFill>
                <a:srgbClr val="000000"/>
              </a:solidFill>
              <a:latin typeface="+mj-lt"/>
            </a:endParaRPr>
          </a:p>
          <a:p>
            <a:pPr algn="just">
              <a:buFontTx/>
              <a:buChar char="-"/>
            </a:pPr>
            <a:r>
              <a:rPr lang="en-US" sz="3600" dirty="0" smtClean="0">
                <a:solidFill>
                  <a:srgbClr val="000000"/>
                </a:solidFill>
                <a:latin typeface="+mj-lt"/>
              </a:rPr>
              <a:t>according to the degree of the </a:t>
            </a:r>
            <a:r>
              <a:rPr lang="ru-RU" sz="3600" dirty="0" smtClean="0">
                <a:solidFill>
                  <a:srgbClr val="000000"/>
                </a:solidFill>
                <a:latin typeface="+mj-lt"/>
              </a:rPr>
              <a:t>   </a:t>
            </a:r>
            <a:r>
              <a:rPr lang="en-US" sz="3600" dirty="0" smtClean="0">
                <a:solidFill>
                  <a:srgbClr val="000000"/>
                </a:solidFill>
                <a:latin typeface="+mj-lt"/>
              </a:rPr>
              <a:t>motivation of their meaning</a:t>
            </a:r>
            <a:r>
              <a:rPr lang="ru-RU" sz="3600" dirty="0" smtClean="0">
                <a:solidFill>
                  <a:srgbClr val="000000"/>
                </a:solidFill>
                <a:latin typeface="+mj-lt"/>
              </a:rPr>
              <a:t>;</a:t>
            </a:r>
            <a:r>
              <a:rPr lang="en-US" sz="3600" dirty="0" smtClean="0">
                <a:solidFill>
                  <a:srgbClr val="000000"/>
                </a:solidFill>
                <a:latin typeface="+mj-lt"/>
              </a:rPr>
              <a:t> </a:t>
            </a:r>
            <a:endParaRPr lang="ru-RU" sz="3600" dirty="0" smtClean="0">
              <a:solidFill>
                <a:srgbClr val="000000"/>
              </a:solidFill>
              <a:latin typeface="+mj-lt"/>
            </a:endParaRPr>
          </a:p>
          <a:p>
            <a:pPr algn="just">
              <a:buFontTx/>
              <a:buChar char="-"/>
            </a:pPr>
            <a:r>
              <a:rPr lang="en-US" sz="3600" dirty="0" smtClean="0">
                <a:solidFill>
                  <a:srgbClr val="000000"/>
                </a:solidFill>
                <a:latin typeface="+mj-lt"/>
              </a:rPr>
              <a:t>according to their structure</a:t>
            </a:r>
            <a:r>
              <a:rPr lang="ru-RU" sz="3600" dirty="0" smtClean="0">
                <a:solidFill>
                  <a:srgbClr val="000000"/>
                </a:solidFill>
                <a:latin typeface="+mj-lt"/>
              </a:rPr>
              <a:t>;</a:t>
            </a:r>
            <a:r>
              <a:rPr lang="en-US" sz="3600" dirty="0" smtClean="0">
                <a:solidFill>
                  <a:srgbClr val="000000"/>
                </a:solidFill>
                <a:latin typeface="+mj-lt"/>
              </a:rPr>
              <a:t>      </a:t>
            </a:r>
            <a:endParaRPr lang="ru-RU" sz="3600" dirty="0" smtClean="0">
              <a:solidFill>
                <a:srgbClr val="000000"/>
              </a:solidFill>
              <a:latin typeface="+mj-lt"/>
            </a:endParaRPr>
          </a:p>
          <a:p>
            <a:pPr algn="just"/>
            <a:r>
              <a:rPr lang="ru-RU" sz="3600" dirty="0" smtClean="0">
                <a:solidFill>
                  <a:srgbClr val="000000"/>
                </a:solidFill>
                <a:latin typeface="+mj-lt"/>
              </a:rPr>
              <a:t>-</a:t>
            </a:r>
            <a:r>
              <a:rPr lang="en-US" sz="3600" dirty="0" smtClean="0">
                <a:solidFill>
                  <a:srgbClr val="000000"/>
                </a:solidFill>
                <a:latin typeface="+mj-lt"/>
              </a:rPr>
              <a:t>according to their part-of-speech meaning. </a:t>
            </a:r>
            <a:endParaRPr lang="ru-RU" sz="3600" dirty="0" smtClean="0">
              <a:solidFill>
                <a:srgbClr val="000000"/>
              </a:solidFill>
              <a:latin typeface="+mj-lt"/>
            </a:endParaRPr>
          </a:p>
          <a:p>
            <a:endParaRPr lang="ru-RU"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endParaRPr lang="ru-RU" b="1" dirty="0" smtClean="0">
              <a:ln>
                <a:solidFill>
                  <a:schemeClr val="accent3">
                    <a:lumMod val="75000"/>
                  </a:schemeClr>
                </a:solidFill>
              </a:ln>
              <a:solidFill>
                <a:schemeClr val="bg1"/>
              </a:solidFill>
            </a:endParaRPr>
          </a:p>
        </p:txBody>
      </p:sp>
      <p:sp>
        <p:nvSpPr>
          <p:cNvPr id="6" name="Содержимое 5"/>
          <p:cNvSpPr>
            <a:spLocks noGrp="1"/>
          </p:cNvSpPr>
          <p:nvPr>
            <p:ph idx="1"/>
          </p:nvPr>
        </p:nvSpPr>
        <p:spPr/>
        <p:txBody>
          <a:bodyPr/>
          <a:lstStyle/>
          <a:p>
            <a:pPr algn="just">
              <a:buNone/>
            </a:pPr>
            <a:r>
              <a:rPr lang="ru-RU" sz="4000" dirty="0" smtClean="0">
                <a:solidFill>
                  <a:srgbClr val="000000"/>
                </a:solidFill>
              </a:rPr>
              <a:t>   </a:t>
            </a:r>
            <a:r>
              <a:rPr lang="en-US" sz="4000" dirty="0" smtClean="0">
                <a:solidFill>
                  <a:srgbClr val="000000"/>
                </a:solidFill>
              </a:rPr>
              <a:t>A.V.</a:t>
            </a:r>
            <a:r>
              <a:rPr lang="ru-RU" sz="4000" dirty="0" smtClean="0">
                <a:solidFill>
                  <a:srgbClr val="000000"/>
                </a:solidFill>
              </a:rPr>
              <a:t> </a:t>
            </a:r>
            <a:r>
              <a:rPr lang="en-US" sz="4000" dirty="0" smtClean="0">
                <a:solidFill>
                  <a:srgbClr val="000000"/>
                </a:solidFill>
              </a:rPr>
              <a:t>Koonin classified phraseological units according to the way they are formed. He pointed out primary and secondary</a:t>
            </a:r>
            <a:r>
              <a:rPr lang="ru-RU" sz="4000" dirty="0" smtClean="0">
                <a:solidFill>
                  <a:srgbClr val="000000"/>
                </a:solidFill>
              </a:rPr>
              <a:t> </a:t>
            </a:r>
            <a:r>
              <a:rPr lang="en-US" sz="4000" dirty="0" smtClean="0">
                <a:solidFill>
                  <a:srgbClr val="000000"/>
                </a:solidFill>
              </a:rPr>
              <a:t>ways of forming phraseological </a:t>
            </a:r>
            <a:r>
              <a:rPr lang="ru-RU" sz="4000" dirty="0" smtClean="0">
                <a:solidFill>
                  <a:srgbClr val="000000"/>
                </a:solidFill>
              </a:rPr>
              <a:t> </a:t>
            </a:r>
            <a:r>
              <a:rPr lang="en-US" sz="4000" dirty="0" smtClean="0">
                <a:solidFill>
                  <a:srgbClr val="000000"/>
                </a:solidFill>
              </a:rPr>
              <a:t>units. </a:t>
            </a:r>
            <a:endParaRPr lang="ru-RU" sz="4000" dirty="0" smtClean="0">
              <a:solidFill>
                <a:srgbClr val="000000"/>
              </a:solidFill>
            </a:endParaRPr>
          </a:p>
          <a:p>
            <a:pPr algn="just">
              <a:buNone/>
            </a:pPr>
            <a:endParaRPr lang="ru-RU" sz="4000" dirty="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endParaRPr lang="ru-RU" b="1" dirty="0" smtClean="0">
              <a:ln>
                <a:solidFill>
                  <a:schemeClr val="accent3">
                    <a:lumMod val="75000"/>
                  </a:schemeClr>
                </a:solidFill>
              </a:ln>
              <a:solidFill>
                <a:schemeClr val="bg1"/>
              </a:solidFill>
            </a:endParaRPr>
          </a:p>
        </p:txBody>
      </p:sp>
      <p:sp>
        <p:nvSpPr>
          <p:cNvPr id="3" name="Содержимое 2"/>
          <p:cNvSpPr>
            <a:spLocks noGrp="1"/>
          </p:cNvSpPr>
          <p:nvPr>
            <p:ph idx="1"/>
          </p:nvPr>
        </p:nvSpPr>
        <p:spPr/>
        <p:txBody>
          <a:bodyPr/>
          <a:lstStyle/>
          <a:p>
            <a:pPr algn="just">
              <a:buNone/>
            </a:pPr>
            <a:r>
              <a:rPr lang="ru-RU" dirty="0" smtClean="0"/>
              <a:t>    </a:t>
            </a:r>
            <a:r>
              <a:rPr lang="en-US" dirty="0" smtClean="0">
                <a:solidFill>
                  <a:srgbClr val="000000"/>
                </a:solidFill>
              </a:rPr>
              <a:t>When I started working out the main points and aims of my work, I decided to take into consideration the expressions, that contain the colour names. </a:t>
            </a:r>
            <a:endParaRPr lang="ru-RU" dirty="0">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92D050"/>
          </a:solidFill>
        </p:spPr>
        <p:txBody>
          <a:bodyPr rtlCol="0">
            <a:normAutofit/>
          </a:bodyPr>
          <a:lstStyle/>
          <a:p>
            <a:pPr fontAlgn="auto">
              <a:spcAft>
                <a:spcPts val="0"/>
              </a:spcAft>
              <a:defRPr/>
            </a:pPr>
            <a:endParaRPr lang="ru-RU" b="1" dirty="0" smtClean="0">
              <a:ln>
                <a:solidFill>
                  <a:schemeClr val="accent3">
                    <a:lumMod val="75000"/>
                  </a:schemeClr>
                </a:solidFill>
              </a:ln>
              <a:solidFill>
                <a:schemeClr val="bg1"/>
              </a:solidFill>
            </a:endParaRPr>
          </a:p>
        </p:txBody>
      </p:sp>
      <p:sp>
        <p:nvSpPr>
          <p:cNvPr id="4" name="Содержимое 3"/>
          <p:cNvSpPr>
            <a:spLocks noGrp="1"/>
          </p:cNvSpPr>
          <p:nvPr>
            <p:ph idx="1"/>
          </p:nvPr>
        </p:nvSpPr>
        <p:spPr/>
        <p:txBody>
          <a:bodyPr/>
          <a:lstStyle/>
          <a:p>
            <a:pPr algn="just">
              <a:spcBef>
                <a:spcPts val="0"/>
              </a:spcBef>
              <a:buNone/>
            </a:pPr>
            <a:r>
              <a:rPr lang="ru-RU" dirty="0" smtClean="0">
                <a:solidFill>
                  <a:srgbClr val="000000"/>
                </a:solidFill>
              </a:rPr>
              <a:t>   </a:t>
            </a:r>
            <a:r>
              <a:rPr lang="en-US" dirty="0" smtClean="0">
                <a:solidFill>
                  <a:srgbClr val="000000"/>
                </a:solidFill>
              </a:rPr>
              <a:t>Each color has special function. For example: </a:t>
            </a:r>
            <a:endParaRPr lang="ru-RU" dirty="0" smtClean="0">
              <a:solidFill>
                <a:srgbClr val="000000"/>
              </a:solidFill>
            </a:endParaRPr>
          </a:p>
          <a:p>
            <a:pPr algn="just">
              <a:spcBef>
                <a:spcPts val="0"/>
              </a:spcBef>
              <a:buFontTx/>
              <a:buChar char="-"/>
            </a:pPr>
            <a:r>
              <a:rPr lang="en-US" dirty="0" smtClean="0">
                <a:solidFill>
                  <a:srgbClr val="000000"/>
                </a:solidFill>
              </a:rPr>
              <a:t>yellow color refers to warmth</a:t>
            </a:r>
            <a:r>
              <a:rPr lang="uk-UA" dirty="0" smtClean="0">
                <a:solidFill>
                  <a:srgbClr val="000000"/>
                </a:solidFill>
              </a:rPr>
              <a:t>,</a:t>
            </a:r>
            <a:r>
              <a:rPr lang="en-US" dirty="0" smtClean="0">
                <a:solidFill>
                  <a:srgbClr val="000000"/>
                </a:solidFill>
              </a:rPr>
              <a:t> thinking about it we get the   associations related sun</a:t>
            </a:r>
            <a:r>
              <a:rPr lang="uk-UA" dirty="0" smtClean="0">
                <a:solidFill>
                  <a:srgbClr val="000000"/>
                </a:solidFill>
              </a:rPr>
              <a:t>,</a:t>
            </a:r>
            <a:r>
              <a:rPr lang="en-US" dirty="0" smtClean="0">
                <a:solidFill>
                  <a:srgbClr val="000000"/>
                </a:solidFill>
              </a:rPr>
              <a:t> summer and joy</a:t>
            </a:r>
            <a:r>
              <a:rPr lang="uk-UA" dirty="0" smtClean="0">
                <a:solidFill>
                  <a:srgbClr val="000000"/>
                </a:solidFill>
              </a:rPr>
              <a:t>;</a:t>
            </a:r>
            <a:r>
              <a:rPr lang="en-US" dirty="0" smtClean="0">
                <a:solidFill>
                  <a:srgbClr val="000000"/>
                </a:solidFill>
              </a:rPr>
              <a:t>  </a:t>
            </a:r>
            <a:endParaRPr lang="ru-RU" dirty="0" smtClean="0">
              <a:solidFill>
                <a:srgbClr val="000000"/>
              </a:solidFill>
            </a:endParaRPr>
          </a:p>
          <a:p>
            <a:pPr algn="just">
              <a:spcBef>
                <a:spcPts val="0"/>
              </a:spcBef>
              <a:buFontTx/>
              <a:buChar char="-"/>
            </a:pPr>
            <a:r>
              <a:rPr lang="en-US" dirty="0" smtClean="0">
                <a:solidFill>
                  <a:srgbClr val="000000"/>
                </a:solidFill>
              </a:rPr>
              <a:t>green color is associated with nature</a:t>
            </a:r>
            <a:r>
              <a:rPr lang="ru-RU" dirty="0" smtClean="0">
                <a:solidFill>
                  <a:srgbClr val="000000"/>
                </a:solidFill>
              </a:rPr>
              <a:t>,</a:t>
            </a:r>
            <a:r>
              <a:rPr lang="en-US" dirty="0" smtClean="0">
                <a:solidFill>
                  <a:srgbClr val="000000"/>
                </a:solidFill>
              </a:rPr>
              <a:t> forest or field</a:t>
            </a:r>
            <a:r>
              <a:rPr lang="uk-UA" dirty="0" smtClean="0">
                <a:solidFill>
                  <a:srgbClr val="000000"/>
                </a:solidFill>
              </a:rPr>
              <a:t>;</a:t>
            </a:r>
            <a:r>
              <a:rPr lang="en-US" dirty="0" smtClean="0">
                <a:solidFill>
                  <a:srgbClr val="000000"/>
                </a:solidFill>
              </a:rPr>
              <a:t> </a:t>
            </a:r>
            <a:endParaRPr lang="ru-RU" dirty="0" smtClean="0">
              <a:solidFill>
                <a:srgbClr val="000000"/>
              </a:solidFill>
            </a:endParaRPr>
          </a:p>
          <a:p>
            <a:pPr algn="just">
              <a:spcBef>
                <a:spcPts val="0"/>
              </a:spcBef>
              <a:buFontTx/>
              <a:buChar char="-"/>
            </a:pPr>
            <a:r>
              <a:rPr lang="en-US" dirty="0" smtClean="0">
                <a:solidFill>
                  <a:srgbClr val="000000"/>
                </a:solidFill>
              </a:rPr>
              <a:t>black color means gloominess and sadness</a:t>
            </a:r>
            <a:r>
              <a:rPr lang="uk-UA" dirty="0" smtClean="0">
                <a:solidFill>
                  <a:srgbClr val="000000"/>
                </a:solidFill>
              </a:rPr>
              <a:t>;</a:t>
            </a:r>
          </a:p>
          <a:p>
            <a:pPr algn="just">
              <a:spcBef>
                <a:spcPts val="0"/>
              </a:spcBef>
              <a:buFontTx/>
              <a:buChar char="-"/>
            </a:pPr>
            <a:r>
              <a:rPr lang="en-US" dirty="0" smtClean="0">
                <a:solidFill>
                  <a:srgbClr val="000000"/>
                </a:solidFill>
              </a:rPr>
              <a:t>red color symbolizes struggle and passion.</a:t>
            </a:r>
            <a:endParaRPr lang="ru-RU" dirty="0" smtClean="0">
              <a:solidFill>
                <a:srgbClr val="000000"/>
              </a:solidFill>
            </a:endParaRPr>
          </a:p>
          <a:p>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000051">
  <a:themeElements>
    <a:clrScheme name="Кубики">
      <a:dk1>
        <a:srgbClr val="92D050"/>
      </a:dk1>
      <a:lt1>
        <a:srgbClr val="FFFFFF"/>
      </a:lt1>
      <a:dk2>
        <a:srgbClr val="92D050"/>
      </a:dk2>
      <a:lt2>
        <a:srgbClr val="EBF1DD"/>
      </a:lt2>
      <a:accent1>
        <a:srgbClr val="76923C"/>
      </a:accent1>
      <a:accent2>
        <a:srgbClr val="FFC000"/>
      </a:accent2>
      <a:accent3>
        <a:srgbClr val="586D2C"/>
      </a:accent3>
      <a:accent4>
        <a:srgbClr val="5F497A"/>
      </a:accent4>
      <a:accent5>
        <a:srgbClr val="0070C0"/>
      </a:accent5>
      <a:accent6>
        <a:srgbClr val="00B050"/>
      </a:accent6>
      <a:hlink>
        <a:srgbClr val="3F3FFF"/>
      </a:hlink>
      <a:folHlink>
        <a:srgbClr val="7030A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000051">
  <a:themeElements>
    <a:clrScheme name="Кубики">
      <a:dk1>
        <a:srgbClr val="92D050"/>
      </a:dk1>
      <a:lt1>
        <a:srgbClr val="FFFFFF"/>
      </a:lt1>
      <a:dk2>
        <a:srgbClr val="92D050"/>
      </a:dk2>
      <a:lt2>
        <a:srgbClr val="EBF1DD"/>
      </a:lt2>
      <a:accent1>
        <a:srgbClr val="76923C"/>
      </a:accent1>
      <a:accent2>
        <a:srgbClr val="FFC000"/>
      </a:accent2>
      <a:accent3>
        <a:srgbClr val="586D2C"/>
      </a:accent3>
      <a:accent4>
        <a:srgbClr val="5F497A"/>
      </a:accent4>
      <a:accent5>
        <a:srgbClr val="0070C0"/>
      </a:accent5>
      <a:accent6>
        <a:srgbClr val="00B050"/>
      </a:accent6>
      <a:hlink>
        <a:srgbClr val="3F3FFF"/>
      </a:hlink>
      <a:folHlink>
        <a:srgbClr val="7030A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000051</Template>
  <TotalTime>90</TotalTime>
  <Words>1071</Words>
  <Application>Microsoft Office PowerPoint</Application>
  <PresentationFormat>Экран (4:3)</PresentationFormat>
  <Paragraphs>96</Paragraphs>
  <Slides>23</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23</vt:i4>
      </vt:variant>
    </vt:vector>
  </HeadingPairs>
  <TitlesOfParts>
    <vt:vector size="25" baseType="lpstr">
      <vt:lpstr>000051</vt:lpstr>
      <vt:lpstr>1_000051</vt:lpstr>
      <vt:lpstr>ИСПОЛЬЗОВАНИЕ ЭЛЕМЕНТОВ ЦВЕТООБОЗНАЧЕНИЯ ВО ФРАЗЕОЛОГИЧЕСКИХ ОБОРОТАХ</vt:lpstr>
      <vt:lpstr>Слайд 2</vt:lpstr>
      <vt:lpstr>Слайд 3</vt:lpstr>
      <vt:lpstr> </vt:lpstr>
      <vt:lpstr>Слайд 5</vt:lpstr>
      <vt:lpstr>Слайд 6</vt:lpstr>
      <vt:lpstr>Слайд 7</vt:lpstr>
      <vt:lpstr>Слайд 8</vt:lpstr>
      <vt:lpstr>Слайд 9</vt:lpstr>
      <vt:lpstr> </vt:lpstr>
      <vt:lpstr> </vt:lpstr>
      <vt:lpstr> </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dc:title>
  <dc:creator>Валерий Устинов</dc:creator>
  <cp:lastModifiedBy>user</cp:lastModifiedBy>
  <cp:revision>11</cp:revision>
  <dcterms:created xsi:type="dcterms:W3CDTF">2015-09-21T06:54:18Z</dcterms:created>
  <dcterms:modified xsi:type="dcterms:W3CDTF">2017-03-13T16:13:18Z</dcterms:modified>
</cp:coreProperties>
</file>