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93" r:id="rId3"/>
    <p:sldId id="259" r:id="rId4"/>
    <p:sldId id="277" r:id="rId5"/>
    <p:sldId id="257" r:id="rId6"/>
    <p:sldId id="258" r:id="rId7"/>
    <p:sldId id="260" r:id="rId8"/>
    <p:sldId id="265" r:id="rId9"/>
    <p:sldId id="261" r:id="rId10"/>
    <p:sldId id="275" r:id="rId11"/>
    <p:sldId id="266" r:id="rId12"/>
    <p:sldId id="276" r:id="rId13"/>
    <p:sldId id="262" r:id="rId14"/>
    <p:sldId id="268" r:id="rId15"/>
    <p:sldId id="295" r:id="rId16"/>
    <p:sldId id="296" r:id="rId17"/>
    <p:sldId id="297" r:id="rId18"/>
    <p:sldId id="294" r:id="rId19"/>
    <p:sldId id="298" r:id="rId20"/>
    <p:sldId id="264" r:id="rId21"/>
    <p:sldId id="271" r:id="rId22"/>
    <p:sldId id="272" r:id="rId23"/>
    <p:sldId id="273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0" r:id="rId35"/>
    <p:sldId id="291" r:id="rId36"/>
    <p:sldId id="292" r:id="rId37"/>
    <p:sldId id="299" r:id="rId38"/>
    <p:sldId id="28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4" autoAdjust="0"/>
  </p:normalViewPr>
  <p:slideViewPr>
    <p:cSldViewPr>
      <p:cViewPr varScale="1">
        <p:scale>
          <a:sx n="105" d="100"/>
          <a:sy n="105" d="100"/>
        </p:scale>
        <p:origin x="-2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95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630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№8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прошёл мимо 23 %</c:v>
                </c:pt>
                <c:pt idx="1">
                  <c:v>покормил 49 %</c:v>
                </c:pt>
                <c:pt idx="2">
                  <c:v>приютил бы 16 %</c:v>
                </c:pt>
                <c:pt idx="3">
                  <c:v>пнул бы 12 %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21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353692582927858"/>
          <c:y val="0.26733588126045793"/>
          <c:w val="0.28278724204336975"/>
          <c:h val="0.44183880523706659"/>
        </c:manualLayout>
      </c:layout>
    </c:legend>
    <c:plotVisOnly val="1"/>
    <c:dispBlanksAs val="zero"/>
  </c:chart>
  <c:spPr>
    <a:solidFill>
      <a:schemeClr val="tx2">
        <a:lumMod val="9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№13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 80 %</c:v>
                </c:pt>
                <c:pt idx="1">
                  <c:v>Нет 20 %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3901540568298563"/>
          <c:y val="0.3643983502062243"/>
          <c:w val="0.19528411122522729"/>
          <c:h val="0.27491743532058532"/>
        </c:manualLayout>
      </c:layout>
    </c:legend>
    <c:plotVisOnly val="1"/>
    <c:dispBlanksAs val="zero"/>
  </c:chart>
  <c:spPr>
    <a:solidFill>
      <a:schemeClr val="tx2">
        <a:lumMod val="9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F6627-CF2A-48C1-99C1-C7AB002CA784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E0100-65C8-4EE3-B978-DCCC717CF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B234-F152-4408-8A05-156F593D17B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AE312-3735-42E6-AA20-856C2AF04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B234-F152-4408-8A05-156F593D17B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AE312-3735-42E6-AA20-856C2AF0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B234-F152-4408-8A05-156F593D17B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AE312-3735-42E6-AA20-856C2AF0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B234-F152-4408-8A05-156F593D17B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AE312-3735-42E6-AA20-856C2AF0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B234-F152-4408-8A05-156F593D17B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AE312-3735-42E6-AA20-856C2AF04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B234-F152-4408-8A05-156F593D17B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AE312-3735-42E6-AA20-856C2AF0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B234-F152-4408-8A05-156F593D17B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AE312-3735-42E6-AA20-856C2AF04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B234-F152-4408-8A05-156F593D17B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AE312-3735-42E6-AA20-856C2AF0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B234-F152-4408-8A05-156F593D17B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AE312-3735-42E6-AA20-856C2AF0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0B234-F152-4408-8A05-156F593D17B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AE312-3735-42E6-AA20-856C2AF0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540B234-F152-4408-8A05-156F593D17B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62AE312-3735-42E6-AA20-856C2AF0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540B234-F152-4408-8A05-156F593D17B1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62AE312-3735-42E6-AA20-856C2AF04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4357694"/>
            <a:ext cx="7772400" cy="19751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Бездомные животные города Бахчисарая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           </a:t>
            </a:r>
            <a:r>
              <a:rPr lang="ru-RU" sz="1600" dirty="0" smtClean="0">
                <a:solidFill>
                  <a:srgbClr val="FF0000"/>
                </a:solidFill>
              </a:rPr>
              <a:t>Выполнила </a:t>
            </a:r>
            <a:r>
              <a:rPr lang="ru-RU" sz="1600" smtClean="0">
                <a:solidFill>
                  <a:srgbClr val="FF0000"/>
                </a:solidFill>
              </a:rPr>
              <a:t>Савицкая </a:t>
            </a:r>
            <a:r>
              <a:rPr lang="ru-RU" sz="1600" smtClean="0">
                <a:solidFill>
                  <a:srgbClr val="FF0000"/>
                </a:solidFill>
              </a:rPr>
              <a:t>Анастасия</a:t>
            </a:r>
            <a:br>
              <a:rPr lang="ru-RU" sz="1600" smtClean="0">
                <a:solidFill>
                  <a:srgbClr val="FF0000"/>
                </a:solidFill>
              </a:rPr>
            </a:br>
            <a:r>
              <a:rPr lang="ru-RU" sz="1600" smtClean="0">
                <a:solidFill>
                  <a:srgbClr val="FF0000"/>
                </a:solidFill>
              </a:rPr>
              <a:t>	</a:t>
            </a:r>
            <a:r>
              <a:rPr lang="ru-RU" sz="1600" smtClean="0">
                <a:solidFill>
                  <a:srgbClr val="FF0000"/>
                </a:solidFill>
              </a:rPr>
              <a:t>			МКОУ БСОШ № 1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786058"/>
            <a:ext cx="7772400" cy="1508760"/>
          </a:xfrm>
        </p:spPr>
        <p:txBody>
          <a:bodyPr/>
          <a:lstStyle/>
          <a:p>
            <a:r>
              <a:rPr lang="ru-RU" dirty="0" smtClean="0"/>
              <a:t>    « Величие нации и степень ее духовного развития можно определить по тому, как эта нация обращается с животными»       </a:t>
            </a:r>
          </a:p>
          <a:p>
            <a:r>
              <a:rPr lang="ru-RU" dirty="0" smtClean="0"/>
              <a:t>                                                                                        Махатма Ганди</a:t>
            </a:r>
            <a:endParaRPr lang="ru-RU" dirty="0"/>
          </a:p>
        </p:txBody>
      </p:sp>
      <p:pic>
        <p:nvPicPr>
          <p:cNvPr id="1028" name="Picture 4" descr="D:\биология\фото ученики собаки\20130327_114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52"/>
            <a:ext cx="435771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бездомных животных</a:t>
            </a:r>
            <a:br>
              <a:rPr lang="ru-RU" dirty="0" smtClean="0"/>
            </a:br>
            <a:r>
              <a:rPr lang="ru-RU" sz="3200" dirty="0" smtClean="0"/>
              <a:t>безнадзорные               условно-     </a:t>
            </a:r>
            <a:br>
              <a:rPr lang="ru-RU" sz="3200" dirty="0" smtClean="0"/>
            </a:br>
            <a:r>
              <a:rPr lang="ru-RU" sz="3200" dirty="0" smtClean="0"/>
              <a:t>домашние                  надзорные  </a:t>
            </a:r>
            <a:br>
              <a:rPr lang="ru-RU" sz="3200" dirty="0" smtClean="0"/>
            </a:br>
            <a:r>
              <a:rPr lang="ru-RU" sz="3200" dirty="0" smtClean="0"/>
              <a:t>собаки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бездомные                  </a:t>
            </a:r>
            <a:br>
              <a:rPr lang="ru-RU" sz="3200" dirty="0" smtClean="0"/>
            </a:br>
            <a:r>
              <a:rPr lang="ru-RU" sz="3200" dirty="0" smtClean="0"/>
              <a:t>одиночные и               одичавшие </a:t>
            </a:r>
            <a:br>
              <a:rPr lang="ru-RU" sz="3200" dirty="0" smtClean="0"/>
            </a:br>
            <a:r>
              <a:rPr lang="ru-RU" sz="3200" dirty="0" smtClean="0"/>
              <a:t>стайные</a:t>
            </a:r>
            <a:endParaRPr lang="ru-RU" dirty="0"/>
          </a:p>
        </p:txBody>
      </p:sp>
      <p:pic>
        <p:nvPicPr>
          <p:cNvPr id="6" name="Picture 9" descr="D:\биология\Новая папка\0_497fb_1b83d4cb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00174"/>
            <a:ext cx="3071834" cy="45005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772400" cy="12144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Способы регулирования численности в развитых странах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(характеризуются большой численностью владельческих животных и низкой бездомных).</a:t>
            </a:r>
          </a:p>
          <a:p>
            <a:r>
              <a:rPr lang="ru-RU" dirty="0" smtClean="0"/>
              <a:t>1. Наличие развитой правовой базы, обеспечивающей контроль над численностью домашних животных.</a:t>
            </a:r>
          </a:p>
          <a:p>
            <a:r>
              <a:rPr lang="ru-RU" dirty="0" smtClean="0"/>
              <a:t>А) штрафы и наказания для нерадивых владельцев;</a:t>
            </a:r>
          </a:p>
          <a:p>
            <a:r>
              <a:rPr lang="ru-RU" dirty="0" smtClean="0"/>
              <a:t>Б) система стимулирования ответственных владельцев;</a:t>
            </a:r>
          </a:p>
          <a:p>
            <a:r>
              <a:rPr lang="ru-RU" dirty="0" smtClean="0"/>
              <a:t>2. Основной формой работы с безнадзорными животными в цивилизованных странах является безвозвратный отлов и помещение животных в приюты.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такие </a:t>
            </a:r>
            <a:r>
              <a:rPr lang="ru-RU" dirty="0" err="1" smtClean="0"/>
              <a:t>догхантеры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Догхантеры</a:t>
            </a:r>
            <a:r>
              <a:rPr lang="ru-RU" dirty="0" smtClean="0"/>
              <a:t> (охотники на собак) – это волонтеры, истребляющие безнадзорных собак в городах. В своей работе практикуют преимущественно отстрел и отравления. Считают, что это единственный рациональный метод.</a:t>
            </a:r>
          </a:p>
          <a:p>
            <a:r>
              <a:rPr lang="ru-RU" dirty="0" smtClean="0"/>
              <a:t>Первые упоминания  о </a:t>
            </a:r>
            <a:r>
              <a:rPr lang="ru-RU" dirty="0" err="1" smtClean="0"/>
              <a:t>догхантерах</a:t>
            </a:r>
            <a:r>
              <a:rPr lang="ru-RU" dirty="0" smtClean="0"/>
              <a:t> появились в 2011 году. </a:t>
            </a:r>
          </a:p>
          <a:p>
            <a:r>
              <a:rPr lang="ru-RU" dirty="0" smtClean="0"/>
              <a:t>В 2012 году о их деятельности узнали в Бахчисарае. Систематически происходят массовые отравление животных </a:t>
            </a:r>
            <a:r>
              <a:rPr lang="ru-RU" dirty="0" err="1" smtClean="0"/>
              <a:t>догхантерами</a:t>
            </a:r>
            <a:r>
              <a:rPr lang="ru-RU" dirty="0" smtClean="0"/>
              <a:t> на улицах нашего города. Количество жертв от их деятельности примерно около 70 животных, в том числе и домашних ( по статистике ветлечебницы).</a:t>
            </a:r>
            <a:endParaRPr lang="ru-RU" dirty="0"/>
          </a:p>
        </p:txBody>
      </p:sp>
      <p:pic>
        <p:nvPicPr>
          <p:cNvPr id="7" name="Picture 28" descr="D:\биология\Новая папка (3)\20130421_100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14290"/>
            <a:ext cx="2571736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заболевания собаки и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Гельминтозы</a:t>
            </a:r>
          </a:p>
          <a:p>
            <a:r>
              <a:rPr lang="ru-RU" dirty="0" smtClean="0"/>
              <a:t>Бешенство</a:t>
            </a:r>
          </a:p>
          <a:p>
            <a:r>
              <a:rPr lang="ru-RU" dirty="0" smtClean="0"/>
              <a:t>Туляремия</a:t>
            </a:r>
          </a:p>
          <a:p>
            <a:r>
              <a:rPr lang="ru-RU" dirty="0" smtClean="0"/>
              <a:t>Лептоспироз</a:t>
            </a:r>
          </a:p>
          <a:p>
            <a:r>
              <a:rPr lang="ru-RU" dirty="0" smtClean="0"/>
              <a:t>Бруцеллез</a:t>
            </a:r>
          </a:p>
          <a:p>
            <a:r>
              <a:rPr lang="ru-RU" dirty="0" smtClean="0"/>
              <a:t>Стригущий лишай</a:t>
            </a:r>
          </a:p>
          <a:p>
            <a:r>
              <a:rPr lang="ru-RU" dirty="0" smtClean="0"/>
              <a:t>Туберкулез и др.</a:t>
            </a:r>
            <a:endParaRPr lang="ru-RU" dirty="0"/>
          </a:p>
        </p:txBody>
      </p:sp>
      <p:pic>
        <p:nvPicPr>
          <p:cNvPr id="4" name="Picture 15" descr="D:\биология\фото ученики собаки\20130327_083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85860"/>
            <a:ext cx="3929090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D:\биология\Новая папка (3)\20130421_100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4143404" cy="3429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Ситуация в Бахчисарае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Мы посетили Бахчисарайский комбинат благоустройства и побеседовали с ведущим экономистом комбината Смирной Ольгой Валерьевной. Она рассказала, что городской совет Бахчисарая выделяет 40 тыс. гривен, которые идут фирме занимающейся отстрелом собак. Это мероприятие проходит 2 раза в год.</a:t>
            </a:r>
          </a:p>
          <a:p>
            <a:r>
              <a:rPr lang="ru-RU" dirty="0" smtClean="0"/>
              <a:t>Отстрел проводится ружьями с усыпляющими веществами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января по октябрь 2014 года было отстрелено 332 особи.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В Бахчисарае приютов для бездомных животных нет. Есть  общество по защите животных « Пушистый друг» , которые хотят этим заниматься, но на протяжении нескольких лет, им не выделяют территорию, поэтому они просто контролируют некоторые улицы в городе: подкармливают и лечат бездомных животных.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Эти люди не равнодушны к чужой беде. Они обращаются ко все жителям города,  быть не равнодушными к участи бездомных собак. По мере своих сил помогать животным.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ru-RU" dirty="0" smtClean="0"/>
              <a:t>  На школьном пороге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Images\Гг7\20130926_075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2220"/>
            <a:ext cx="9144000" cy="61257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ru-RU" dirty="0" smtClean="0"/>
              <a:t>   возле школы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Images\Гг7\20131111_083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4389"/>
            <a:ext cx="9144000" cy="589361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ru-RU" dirty="0" smtClean="0"/>
              <a:t>  не проходите мимо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Images\Гг7\20131009_105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0811"/>
            <a:ext cx="9144000" cy="594718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ru-RU" dirty="0" smtClean="0"/>
              <a:t>  возле школы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Images\Гг7\20131111_083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0810"/>
            <a:ext cx="9144000" cy="59471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Images\Гг7\20131009_105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28670"/>
            <a:ext cx="9144001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400" dirty="0" smtClean="0"/>
              <a:t>   Актуальность темы нашего исследования обусловливается тем, что  Проблема существования бездомных животных является одной из острых проблем  и имеет неблагоприятные экологические и социальные последствия.  Бездомность вызывает большие страдания, голод,  животные  обречены на скитания и гибель.   Они нередко становятся жертвами жестокости со стороны людей и даже садизма. С другой стороны  собаки являются разносчиками экто- и эндопаразитов, возбудителей кишечных заболеваний, гепатита, туберкулеза, лептоспироза, токсоплазмоза, вызывают аллергию и самое опасное -  бешенство. Очевидно, что исходя из санитарно-эпидемиологических и социальных точек зрения, нельзя допускать, чтобы животные безнадзорно жили и погибали на улицах, а так же сами являлись причиной смертей людей. Из статистики  видно, что и у нас в городе встречаются нападения бездомных животных на человека. Поэтому с бездомностью животных надо бороться, но именно с бездомностью, а не с животными. Я решила выбрать эту тему, потому что это серьёзная проблема, требующая решение. </a:t>
            </a:r>
          </a:p>
          <a:p>
            <a:r>
              <a:rPr lang="ru-RU" sz="4400" dirty="0" smtClean="0"/>
              <a:t> </a:t>
            </a:r>
          </a:p>
          <a:p>
            <a:endParaRPr lang="ru-RU" sz="24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Последствия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Агрессивное                                   Ухудшение</a:t>
            </a:r>
          </a:p>
          <a:p>
            <a:r>
              <a:rPr lang="ru-RU" dirty="0" smtClean="0"/>
              <a:t>поведение                                        </a:t>
            </a:r>
            <a:r>
              <a:rPr lang="ru-RU" dirty="0" err="1" smtClean="0"/>
              <a:t>видеоэкологии</a:t>
            </a:r>
            <a:endParaRPr lang="ru-RU" dirty="0" smtClean="0"/>
          </a:p>
          <a:p>
            <a:r>
              <a:rPr lang="ru-RU" dirty="0" smtClean="0"/>
              <a:t>животных                                         города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Передача</a:t>
            </a:r>
          </a:p>
          <a:p>
            <a:r>
              <a:rPr lang="ru-RU" dirty="0" smtClean="0"/>
              <a:t>инфекционных</a:t>
            </a:r>
          </a:p>
          <a:p>
            <a:r>
              <a:rPr lang="ru-RU" dirty="0" smtClean="0"/>
              <a:t>болезней</a:t>
            </a:r>
            <a:endParaRPr lang="ru-RU" dirty="0"/>
          </a:p>
        </p:txBody>
      </p:sp>
      <p:pic>
        <p:nvPicPr>
          <p:cNvPr id="1039" name="Picture 15" descr="D:\биология\Новая папка\28102012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428736"/>
            <a:ext cx="2428892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Беседа - консультация с врачом -</a:t>
            </a:r>
            <a:r>
              <a:rPr lang="ru-RU" sz="2800" dirty="0" err="1" smtClean="0"/>
              <a:t>травмотологом</a:t>
            </a:r>
            <a:r>
              <a:rPr lang="ru-RU" sz="2800" dirty="0" smtClean="0"/>
              <a:t> Шоковым Владимиром Анатольевичем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Вопрос: </a:t>
            </a:r>
          </a:p>
          <a:p>
            <a:r>
              <a:rPr lang="ru-RU" dirty="0" smtClean="0"/>
              <a:t>Часто ли к Вам обращаются с укусами Собак?</a:t>
            </a:r>
          </a:p>
          <a:p>
            <a:r>
              <a:rPr lang="ru-RU" dirty="0" smtClean="0"/>
              <a:t>Ответ:</a:t>
            </a:r>
          </a:p>
          <a:p>
            <a:r>
              <a:rPr lang="ru-RU" dirty="0" smtClean="0"/>
              <a:t>Да, довольно часто.</a:t>
            </a:r>
          </a:p>
          <a:p>
            <a:r>
              <a:rPr lang="ru-RU" dirty="0" smtClean="0"/>
              <a:t>Вопрос:</a:t>
            </a:r>
          </a:p>
          <a:p>
            <a:r>
              <a:rPr lang="ru-RU" dirty="0" smtClean="0"/>
              <a:t>А сколько укушенных людей пострадало от бродячих собак?</a:t>
            </a:r>
          </a:p>
          <a:p>
            <a:r>
              <a:rPr lang="ru-RU" dirty="0" smtClean="0"/>
              <a:t>Ответ:</a:t>
            </a:r>
          </a:p>
          <a:p>
            <a:r>
              <a:rPr lang="ru-RU" dirty="0" smtClean="0"/>
              <a:t>Примерно 20% от бродячих и 80%  от домашних, так как люди часто не знают как правильно вести себя с животными.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429652" cy="571504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Беседа-консультация с врачом ветеринарной медицины Скакун Ю.В.»   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              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 Вопрос: «Были ли случаи бешенства среди бездомных животных в Бахчисарае?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Ответ: «С середины 90-х годов не было зафиксировано ни одного случая среди бездомных животных».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/>
              <a:t>Рассказала о правильном содержании животных.</a:t>
            </a:r>
            <a:br>
              <a:rPr lang="ru-RU" sz="1800" dirty="0" smtClean="0"/>
            </a:br>
            <a:r>
              <a:rPr lang="ru-RU" sz="1800" dirty="0" smtClean="0"/>
              <a:t>- При приобретении собаки, ее </a:t>
            </a:r>
            <a:r>
              <a:rPr lang="ru-RU" sz="1800" dirty="0" err="1" smtClean="0"/>
              <a:t>необхо</a:t>
            </a:r>
            <a:r>
              <a:rPr lang="ru-RU" sz="1800" dirty="0" smtClean="0"/>
              <a:t>-</a:t>
            </a:r>
            <a:br>
              <a:rPr lang="ru-RU" sz="1800" dirty="0" smtClean="0"/>
            </a:br>
            <a:r>
              <a:rPr lang="ru-RU" sz="1800" dirty="0" err="1" smtClean="0"/>
              <a:t>димо</a:t>
            </a:r>
            <a:r>
              <a:rPr lang="ru-RU" sz="1800" dirty="0" smtClean="0"/>
              <a:t> </a:t>
            </a:r>
            <a:r>
              <a:rPr lang="ru-RU" sz="1800" dirty="0" err="1" smtClean="0"/>
              <a:t>зарегестрировать</a:t>
            </a:r>
            <a:r>
              <a:rPr lang="ru-RU" sz="1800" dirty="0" smtClean="0"/>
              <a:t>, выдается пас-</a:t>
            </a:r>
            <a:br>
              <a:rPr lang="ru-RU" sz="1800" dirty="0" smtClean="0"/>
            </a:br>
            <a:r>
              <a:rPr lang="ru-RU" sz="1800" dirty="0" smtClean="0"/>
              <a:t>порт, где фиксируются все прививки.</a:t>
            </a:r>
            <a:br>
              <a:rPr lang="ru-RU" sz="1800" dirty="0" smtClean="0"/>
            </a:br>
            <a:r>
              <a:rPr lang="ru-RU" sz="1800" dirty="0" smtClean="0"/>
              <a:t>- Один раз в год необходимо </a:t>
            </a:r>
            <a:r>
              <a:rPr lang="ru-RU" sz="1800" dirty="0" err="1" smtClean="0"/>
              <a:t>вакцини</a:t>
            </a:r>
            <a:r>
              <a:rPr lang="ru-RU" sz="1800" dirty="0" smtClean="0"/>
              <a:t>-</a:t>
            </a:r>
            <a:br>
              <a:rPr lang="ru-RU" sz="1800" dirty="0" smtClean="0"/>
            </a:br>
            <a:r>
              <a:rPr lang="ru-RU" sz="1800" dirty="0" err="1" smtClean="0"/>
              <a:t>ровать</a:t>
            </a:r>
            <a:r>
              <a:rPr lang="ru-RU" sz="1800" dirty="0" smtClean="0"/>
              <a:t> животных от бешенства.</a:t>
            </a:r>
            <a:br>
              <a:rPr lang="ru-RU" sz="1800" dirty="0" smtClean="0"/>
            </a:br>
            <a:r>
              <a:rPr lang="ru-RU" sz="1800" dirty="0" smtClean="0"/>
              <a:t>Желательно </a:t>
            </a:r>
            <a:r>
              <a:rPr lang="ru-RU" sz="1800" dirty="0" err="1" smtClean="0"/>
              <a:t>чипировать</a:t>
            </a:r>
            <a:r>
              <a:rPr lang="ru-RU" sz="1800" dirty="0" smtClean="0"/>
              <a:t> своих питомцев, </a:t>
            </a:r>
            <a:br>
              <a:rPr lang="ru-RU" sz="1800" dirty="0" smtClean="0"/>
            </a:br>
            <a:r>
              <a:rPr lang="ru-RU" sz="1800" dirty="0" smtClean="0"/>
              <a:t>но за год это сделал один человек.</a:t>
            </a:r>
            <a:br>
              <a:rPr lang="ru-RU" sz="1800" dirty="0" smtClean="0"/>
            </a:br>
            <a:r>
              <a:rPr lang="ru-RU" sz="1800" dirty="0" smtClean="0"/>
              <a:t>-Быть ответственными по отношению к</a:t>
            </a:r>
            <a:br>
              <a:rPr lang="ru-RU" sz="1800" dirty="0" smtClean="0"/>
            </a:br>
            <a:r>
              <a:rPr lang="ru-RU" sz="1800" dirty="0" smtClean="0"/>
              <a:t> своим животным, в других странах</a:t>
            </a:r>
            <a:br>
              <a:rPr lang="ru-RU" sz="1800" dirty="0" smtClean="0"/>
            </a:br>
            <a:r>
              <a:rPr lang="ru-RU" sz="1800" dirty="0" smtClean="0"/>
              <a:t> предусмотрены жесткие меры к нерадивым </a:t>
            </a:r>
            <a:br>
              <a:rPr lang="ru-RU" sz="1800" dirty="0" smtClean="0"/>
            </a:br>
            <a:r>
              <a:rPr lang="ru-RU" sz="1800" dirty="0" smtClean="0"/>
              <a:t>хозяевам.</a:t>
            </a:r>
            <a:br>
              <a:rPr lang="ru-RU" sz="1800" dirty="0" smtClean="0"/>
            </a:br>
            <a:r>
              <a:rPr lang="ru-RU" sz="1800" dirty="0" smtClean="0"/>
              <a:t>На вопрос, как можно помочь </a:t>
            </a:r>
            <a:br>
              <a:rPr lang="ru-RU" sz="1800" dirty="0" smtClean="0"/>
            </a:br>
            <a:r>
              <a:rPr lang="ru-RU" sz="1800" dirty="0" smtClean="0"/>
              <a:t>бездомным животным, Юлия</a:t>
            </a:r>
            <a:br>
              <a:rPr lang="ru-RU" sz="1800" dirty="0" smtClean="0"/>
            </a:br>
            <a:r>
              <a:rPr lang="ru-RU" sz="1800" dirty="0" smtClean="0"/>
              <a:t>Валерьевна ответила: « Врачи ветле-</a:t>
            </a:r>
            <a:br>
              <a:rPr lang="ru-RU" sz="1800" dirty="0" smtClean="0"/>
            </a:br>
            <a:r>
              <a:rPr lang="ru-RU" sz="1800" dirty="0" err="1" smtClean="0"/>
              <a:t>чебницы</a:t>
            </a:r>
            <a:r>
              <a:rPr lang="ru-RU" sz="1800" dirty="0" smtClean="0"/>
              <a:t>  согласны помогать бездомным</a:t>
            </a:r>
            <a:br>
              <a:rPr lang="ru-RU" sz="1800" dirty="0" smtClean="0"/>
            </a:br>
            <a:r>
              <a:rPr lang="ru-RU" sz="1800" dirty="0" smtClean="0"/>
              <a:t>животным: лечить их , проводить</a:t>
            </a:r>
            <a:br>
              <a:rPr lang="ru-RU" sz="1800" dirty="0" smtClean="0"/>
            </a:br>
            <a:r>
              <a:rPr lang="ru-RU" sz="1800" dirty="0" smtClean="0"/>
              <a:t>вакцинацию, стерилизовать. Но к со-</a:t>
            </a:r>
            <a:br>
              <a:rPr lang="ru-RU" sz="1800" dirty="0" smtClean="0"/>
            </a:br>
            <a:r>
              <a:rPr lang="ru-RU" sz="1800" dirty="0" err="1" smtClean="0"/>
              <a:t>жалению</a:t>
            </a:r>
            <a:r>
              <a:rPr lang="ru-RU" sz="1800" dirty="0" smtClean="0"/>
              <a:t> ,у нас в городе нет приютов для бездомных животных».</a:t>
            </a:r>
            <a:br>
              <a:rPr lang="ru-RU" sz="1800" dirty="0" smtClean="0"/>
            </a:br>
            <a:endParaRPr lang="ru-RU" sz="3200" dirty="0"/>
          </a:p>
        </p:txBody>
      </p:sp>
      <p:pic>
        <p:nvPicPr>
          <p:cNvPr id="4" name="Picture 13" descr="D:\биология\Новая папка\27102012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4942" y="2214554"/>
            <a:ext cx="3786214" cy="342902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857232"/>
            <a:ext cx="7772400" cy="91440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Результаты беседы с помощником врача эпидемиолога Юнусовой Э.Р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За год в ЦРБ было 211 обращений с укусами собак, из низ 41  неизвестными собаками.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3286124"/>
          <a:ext cx="7772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кол-во укусов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неизвестными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июнь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июль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август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ж.д. станции</a:t>
            </a:r>
            <a:endParaRPr lang="ru-RU" dirty="0"/>
          </a:p>
        </p:txBody>
      </p:sp>
      <p:pic>
        <p:nvPicPr>
          <p:cNvPr id="4" name="Picture 13" descr="D:\биология\фото ученики собаки\20130409_123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572428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Возле магазина «Тройка»</a:t>
            </a:r>
            <a:endParaRPr lang="ru-RU" dirty="0"/>
          </a:p>
        </p:txBody>
      </p:sp>
      <p:pic>
        <p:nvPicPr>
          <p:cNvPr id="4" name="Picture 19" descr="D:\биология\Новая папка (3)\20130828_111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500990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Ул.Симферопольская</a:t>
            </a:r>
            <a:endParaRPr lang="ru-RU" dirty="0"/>
          </a:p>
        </p:txBody>
      </p:sp>
      <p:pic>
        <p:nvPicPr>
          <p:cNvPr id="4" name="Picture 16" descr="D:\биология\Новая папка (3)\20130827_090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8072494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Ул.Фрунзе</a:t>
            </a:r>
            <a:endParaRPr lang="ru-RU" dirty="0"/>
          </a:p>
        </p:txBody>
      </p:sp>
      <p:pic>
        <p:nvPicPr>
          <p:cNvPr id="4" name="Picture 14" descr="D:\биология\Новая папка (3)\20130905_184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429552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D:\биология\Новая папка\0_3523_565af05b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929618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Возле магазина «Тройка»</a:t>
            </a:r>
            <a:endParaRPr lang="ru-RU" dirty="0"/>
          </a:p>
        </p:txBody>
      </p:sp>
      <p:pic>
        <p:nvPicPr>
          <p:cNvPr id="4" name="Picture 3" descr="D:\биология\фото ученики собаки\20130327_114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8215369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            Глаза    покинутой      собаки</a:t>
            </a:r>
          </a:p>
          <a:p>
            <a:r>
              <a:rPr lang="ru-RU" dirty="0" smtClean="0"/>
              <a:t>                             Мне снятся ночью, как тут быть?</a:t>
            </a:r>
          </a:p>
          <a:p>
            <a:r>
              <a:rPr lang="ru-RU" dirty="0" smtClean="0"/>
              <a:t>                             Её обидеть может всякий</a:t>
            </a:r>
          </a:p>
          <a:p>
            <a:r>
              <a:rPr lang="ru-RU" dirty="0" smtClean="0"/>
              <a:t>                             И даже попросту убить</a:t>
            </a:r>
          </a:p>
          <a:p>
            <a:r>
              <a:rPr lang="ru-RU" dirty="0" smtClean="0"/>
              <a:t>Пусть человек добрее будет.</a:t>
            </a:r>
          </a:p>
          <a:p>
            <a:r>
              <a:rPr lang="ru-RU" dirty="0" smtClean="0"/>
              <a:t>Не прихоть это, не пустяк…</a:t>
            </a:r>
          </a:p>
          <a:p>
            <a:r>
              <a:rPr lang="ru-RU" dirty="0" smtClean="0"/>
              <a:t>Внимательно вглядитесь люди</a:t>
            </a:r>
          </a:p>
          <a:p>
            <a:r>
              <a:rPr lang="ru-RU" dirty="0" smtClean="0"/>
              <a:t>В глаза покинутых собак</a:t>
            </a:r>
          </a:p>
          <a:p>
            <a:pPr>
              <a:buNone/>
            </a:pPr>
            <a:r>
              <a:rPr lang="ru-RU" dirty="0" smtClean="0"/>
              <a:t>                                                  Эдуард Асадов</a:t>
            </a:r>
            <a:endParaRPr lang="ru-RU" dirty="0"/>
          </a:p>
        </p:txBody>
      </p:sp>
      <p:pic>
        <p:nvPicPr>
          <p:cNvPr id="4" name="Picture 11" descr="D:\биология\фото ученики собаки\20130407_12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2286016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Ул.Фрунзе</a:t>
            </a:r>
            <a:endParaRPr lang="ru-RU" dirty="0"/>
          </a:p>
        </p:txBody>
      </p:sp>
      <p:pic>
        <p:nvPicPr>
          <p:cNvPr id="4" name="Picture 10" descr="D:\биология\фото ученики собаки\20130407_120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143932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Ул.Македонского</a:t>
            </a:r>
            <a:endParaRPr lang="ru-RU" dirty="0"/>
          </a:p>
        </p:txBody>
      </p:sp>
      <p:pic>
        <p:nvPicPr>
          <p:cNvPr id="4" name="Picture 5" descr="D:\биология\фото ученики собаки\20130402_190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7666979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остановке Привокзальная</a:t>
            </a:r>
            <a:endParaRPr lang="ru-RU" dirty="0"/>
          </a:p>
        </p:txBody>
      </p:sp>
      <p:pic>
        <p:nvPicPr>
          <p:cNvPr id="4" name="Picture 2" descr="D:\биология\фото ученики собаки\20130327_0835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858179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Кошку подкармливают люди.</a:t>
            </a:r>
            <a:endParaRPr lang="ru-RU" dirty="0"/>
          </a:p>
        </p:txBody>
      </p:sp>
      <p:pic>
        <p:nvPicPr>
          <p:cNvPr id="4" name="Picture 18" descr="D:\биология\Новая папка (3)\20130828_111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21537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вы </a:t>
            </a:r>
            <a:r>
              <a:rPr lang="ru-RU" smtClean="0"/>
              <a:t>сделали,встретив</a:t>
            </a:r>
            <a:r>
              <a:rPr lang="ru-RU" dirty="0" smtClean="0"/>
              <a:t> </a:t>
            </a:r>
            <a:r>
              <a:rPr lang="ru-RU" dirty="0"/>
              <a:t>бездомных животных?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6172661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926239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Брали вы к себе </a:t>
            </a:r>
            <a:r>
              <a:rPr lang="ru-RU" dirty="0" smtClean="0"/>
              <a:t>домой </a:t>
            </a:r>
            <a:r>
              <a:rPr lang="ru-RU" dirty="0"/>
              <a:t>животных с </a:t>
            </a:r>
            <a:r>
              <a:rPr lang="ru-RU" dirty="0" smtClean="0"/>
              <a:t>улицы?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3632673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750605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Что происходит с выброшенными на улицу животными? О чем кричат глаза кошек и собак, которые обречены на смерть?</a:t>
            </a:r>
          </a:p>
          <a:p>
            <a:r>
              <a:rPr lang="ru-RU" dirty="0" smtClean="0"/>
              <a:t>Все ли понимают, как нужна помощь брошенным на произвол судьбы созданиям, доверчиво заглядывающим в глаза прохожих, в поисках ХОЗЯИНА. </a:t>
            </a:r>
          </a:p>
          <a:p>
            <a:r>
              <a:rPr lang="ru-RU" dirty="0" smtClean="0"/>
              <a:t>  Люди! Будьте внимательны к животным, не бросайте их,  ведь мы в ответе за тех, кого приручили! </a:t>
            </a:r>
          </a:p>
          <a:p>
            <a:r>
              <a:rPr lang="ru-RU" dirty="0" smtClean="0"/>
              <a:t>Приятно осознавать, что после нашего анкетирования среди старшеклассников нашей школы многие ребята даже изъявили желание заняться просветительской работой с целью объяснения правил поведения с бездомными животными и правилами содержания домашних питомцев. Нам удалось пристроить в хорошие руки четверых котят и двух щенят. А значит, и наша работа нашла свое продолжение и не оказалась напрасной.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Вывод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96752"/>
            <a:ext cx="7772400" cy="51588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4800" dirty="0" smtClean="0"/>
              <a:t>    Изучение проблемы существования бездомных собак в городской среде  позволило нам прийти к общему заключению: проблема бездомности является как экологической, так и социальной проблемой. С экологических позиций это явление негативное, т.к. затрагивает конституционные права граждан на охрану здоровья, на благоприятную среду обитания. На социальный характер проблемы указывает изучение причин бездомности животных, а также пренебрежение людьми санитарными нормами в разведении и содержании собак. Общество явно не осознает ответственности, которая лежит на нем в связи со складывающейся ситуацией - от здоровья человека до городской экологии и среды обитания в целом. \</a:t>
            </a:r>
          </a:p>
          <a:p>
            <a:r>
              <a:rPr lang="ru-RU" sz="4800" dirty="0" smtClean="0"/>
              <a:t>Мы предлагаем:</a:t>
            </a:r>
          </a:p>
          <a:p>
            <a:r>
              <a:rPr lang="ru-RU" sz="4800" dirty="0" smtClean="0"/>
              <a:t>1. С помощью законов и контроля со стороны государства привести в равновесие спрос и предложение на домашних животных, а именно: </a:t>
            </a:r>
          </a:p>
          <a:p>
            <a:r>
              <a:rPr lang="ru-RU" sz="4800" dirty="0" smtClean="0"/>
              <a:t>регистрация владельцев животных;</a:t>
            </a:r>
          </a:p>
          <a:p>
            <a:r>
              <a:rPr lang="ru-RU" sz="4800" dirty="0" smtClean="0"/>
              <a:t>налогообложение владельцев нестерилизованных животных ; </a:t>
            </a:r>
          </a:p>
          <a:p>
            <a:r>
              <a:rPr lang="ru-RU" sz="4800" dirty="0" smtClean="0"/>
              <a:t>2. Изъятие с улиц бездомных животных и содержание их по договору платной опеки или в государственных/частных приютах, которые финансируются за счет средств налогообложения владельцев собак и кошек .</a:t>
            </a:r>
          </a:p>
          <a:p>
            <a:r>
              <a:rPr lang="ru-RU" sz="4800" dirty="0" smtClean="0"/>
              <a:t>3. Воспитательно-информационная  и пропагандистская работа с населением:</a:t>
            </a:r>
          </a:p>
          <a:p>
            <a:r>
              <a:rPr lang="ru-RU" sz="4800" dirty="0" smtClean="0"/>
              <a:t>А) обучение владельцев правилам содержания животных;</a:t>
            </a:r>
          </a:p>
          <a:p>
            <a:r>
              <a:rPr lang="ru-RU" sz="4800" dirty="0" smtClean="0"/>
              <a:t>Б) санитарное просвещение населения;</a:t>
            </a:r>
          </a:p>
          <a:p>
            <a:r>
              <a:rPr lang="ru-RU" sz="4800" dirty="0" smtClean="0"/>
              <a:t>В) </a:t>
            </a:r>
            <a:r>
              <a:rPr lang="ru-RU" sz="4800" dirty="0" err="1" smtClean="0"/>
              <a:t>в</a:t>
            </a:r>
            <a:r>
              <a:rPr lang="ru-RU" sz="4800" dirty="0" smtClean="0"/>
              <a:t> области природоохранного законодательства, в т.ч.  законодательства в защиту животных, просвещение населения, особенно школьников, т.к. от их гражданской позиции зависит будущее.</a:t>
            </a:r>
          </a:p>
          <a:p>
            <a:r>
              <a:rPr lang="ru-RU" sz="4800" dirty="0" smtClean="0"/>
              <a:t>4. Мониторинг бездомных животных в городской среде и эпидемиологический надзор.</a:t>
            </a:r>
          </a:p>
          <a:p>
            <a:r>
              <a:rPr lang="ru-RU" sz="4800" dirty="0" smtClean="0"/>
              <a:t>Так уж создан мир, что не все знакомы с понятием сострадания даже к равным себе- людям, попавшим в беду. Что уж тут говорить о животных! Мы часто встречаем бездомных животных. Они подбегают к нам на остановках, у подъездов домов и, заглядывая в глаза, ищут того единственного человека, которому они смогли бы стать нужными.  К сожалению, в нашем городе нет приюта, где бездомные животные могли бы жить, где кто-то смог бы найти себе друга.</a:t>
            </a:r>
          </a:p>
          <a:p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1.Животные в городе. Сб. тр. </a:t>
            </a:r>
            <a:r>
              <a:rPr lang="ru-RU" dirty="0" err="1" smtClean="0"/>
              <a:t>Научно-практ</a:t>
            </a:r>
            <a:r>
              <a:rPr lang="ru-RU" dirty="0" smtClean="0"/>
              <a:t>. </a:t>
            </a:r>
            <a:r>
              <a:rPr lang="ru-RU" dirty="0" err="1" smtClean="0"/>
              <a:t>конф</a:t>
            </a:r>
            <a:r>
              <a:rPr lang="ru-RU" dirty="0" smtClean="0"/>
              <a:t> МСХА/ИПЭЭ, 2000-2003, т. 1-2.-238 страниц</a:t>
            </a:r>
          </a:p>
          <a:p>
            <a:r>
              <a:rPr lang="ru-RU" dirty="0" smtClean="0"/>
              <a:t>2.Вагнер Б.Б., Захарова Н.Ю. Животные Родного края. М.: " Лицей", 2003.-56 страниц</a:t>
            </a:r>
          </a:p>
          <a:p>
            <a:r>
              <a:rPr lang="ru-RU" dirty="0" smtClean="0"/>
              <a:t>3. Краснов Ю. Ласковые домашние убийцы. Национальный охотничий журнал "Охота". 2005, № 9-24 стр.</a:t>
            </a:r>
          </a:p>
          <a:p>
            <a:r>
              <a:rPr lang="ru-RU" dirty="0" smtClean="0"/>
              <a:t>4.Московская автономная некоммерческая организация  "Центр правовой </a:t>
            </a:r>
            <a:r>
              <a:rPr lang="ru-RU" dirty="0" err="1" smtClean="0"/>
              <a:t>зоозащиты</a:t>
            </a:r>
            <a:r>
              <a:rPr lang="ru-RU" dirty="0" smtClean="0"/>
              <a:t> "2000 года Всемирная декларация благосостояния животных Исполнительного комитета ВОЗЖ  2011г-28 стр.</a:t>
            </a:r>
          </a:p>
          <a:p>
            <a:r>
              <a:rPr lang="ru-RU" dirty="0" smtClean="0"/>
              <a:t>5.Журнал Москва "Коммерсант-Власть" № 8 от 28.02.2005 г .-45 страниц</a:t>
            </a:r>
          </a:p>
          <a:p>
            <a:r>
              <a:rPr lang="ru-RU" dirty="0" smtClean="0"/>
              <a:t>6. Б.В.Грищенко Журнал «Между кошкой и собакой»,2001-21</a:t>
            </a:r>
          </a:p>
          <a:p>
            <a:r>
              <a:rPr lang="ru-RU" dirty="0" smtClean="0"/>
              <a:t> </a:t>
            </a:r>
          </a:p>
          <a:p>
            <a:r>
              <a:rPr lang="ru-RU" smtClean="0"/>
              <a:t>                                                              </a:t>
            </a:r>
            <a:r>
              <a:rPr lang="ru-RU" dirty="0" smtClean="0"/>
              <a:t>ИНТЕРНЕТ – РЕСУРСЫ</a:t>
            </a:r>
          </a:p>
          <a:p>
            <a:r>
              <a:rPr lang="ru-RU" dirty="0" smtClean="0"/>
              <a:t> </a:t>
            </a:r>
          </a:p>
          <a:p>
            <a:r>
              <a:rPr lang="en-US" dirty="0" smtClean="0"/>
              <a:t>http</a:t>
            </a:r>
            <a:r>
              <a:rPr lang="ru-RU" dirty="0" smtClean="0"/>
              <a:t>//</a:t>
            </a:r>
            <a:r>
              <a:rPr lang="en-US" dirty="0" smtClean="0"/>
              <a:t>www</a:t>
            </a:r>
            <a:r>
              <a:rPr lang="ru-RU" dirty="0" smtClean="0"/>
              <a:t>/</a:t>
            </a:r>
            <a:r>
              <a:rPr lang="en-US" dirty="0" err="1" smtClean="0"/>
              <a:t>jisus</a:t>
            </a:r>
            <a:r>
              <a:rPr lang="ru-RU" dirty="0" smtClean="0"/>
              <a:t>.</a:t>
            </a:r>
            <a:r>
              <a:rPr lang="en-US" dirty="0" err="1" smtClean="0"/>
              <a:t>orq</a:t>
            </a:r>
            <a:r>
              <a:rPr lang="ru-RU" dirty="0" smtClean="0"/>
              <a:t>.</a:t>
            </a:r>
          </a:p>
          <a:p>
            <a:r>
              <a:rPr lang="ru-RU" dirty="0" smtClean="0"/>
              <a:t>// </a:t>
            </a:r>
            <a:r>
              <a:rPr lang="en-US" dirty="0" smtClean="0"/>
              <a:t>http</a:t>
            </a:r>
            <a:r>
              <a:rPr lang="ru-RU" dirty="0" smtClean="0"/>
              <a:t>// </a:t>
            </a:r>
            <a:r>
              <a:rPr lang="en-US" dirty="0" err="1" smtClean="0"/>
              <a:t>ru</a:t>
            </a:r>
            <a:r>
              <a:rPr lang="ru-RU" dirty="0" smtClean="0"/>
              <a:t>.</a:t>
            </a:r>
            <a:r>
              <a:rPr lang="en-US" dirty="0" err="1" smtClean="0"/>
              <a:t>wikipedia</a:t>
            </a:r>
            <a:r>
              <a:rPr lang="ru-RU" dirty="0" smtClean="0"/>
              <a:t>/</a:t>
            </a:r>
            <a:r>
              <a:rPr lang="en-US" dirty="0" err="1" smtClean="0"/>
              <a:t>orq</a:t>
            </a:r>
            <a:r>
              <a:rPr lang="ru-RU" dirty="0" smtClean="0"/>
              <a:t>/</a:t>
            </a:r>
            <a:r>
              <a:rPr lang="en-US" dirty="0" smtClean="0"/>
              <a:t>wiki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ru-RU" dirty="0" smtClean="0"/>
              <a:t>//</a:t>
            </a:r>
            <a:r>
              <a:rPr lang="en-US" dirty="0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doqicat</a:t>
            </a:r>
            <a:r>
              <a:rPr lang="ru-RU" dirty="0" smtClean="0"/>
              <a:t>.</a:t>
            </a:r>
            <a:r>
              <a:rPr lang="en-US" dirty="0" err="1" smtClean="0"/>
              <a:t>orq</a:t>
            </a:r>
            <a:endParaRPr lang="ru-RU" dirty="0" smtClean="0"/>
          </a:p>
          <a:p>
            <a:r>
              <a:rPr lang="en-US" dirty="0" err="1" smtClean="0"/>
              <a:t>uhiver.by</a:t>
            </a:r>
            <a:r>
              <a:rPr lang="en-US" dirty="0" smtClean="0"/>
              <a:t>/</a:t>
            </a:r>
            <a:r>
              <a:rPr lang="en-US" dirty="0" err="1" smtClean="0"/>
              <a:t>doqhantery</a:t>
            </a:r>
            <a:r>
              <a:rPr lang="en-US" dirty="0" smtClean="0"/>
              <a:t>./5993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Список используемой литературы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0"/>
            <a:ext cx="4429124" cy="3357562"/>
          </a:xfrm>
        </p:spPr>
        <p:txBody>
          <a:bodyPr/>
          <a:lstStyle/>
          <a:p>
            <a:r>
              <a:rPr lang="ru-RU" sz="2000" dirty="0" smtClean="0"/>
              <a:t>Памятник Сочувствие в Москве.</a:t>
            </a:r>
            <a:br>
              <a:rPr lang="ru-RU" sz="2000" dirty="0" smtClean="0"/>
            </a:br>
            <a:r>
              <a:rPr lang="ru-RU" sz="2000" dirty="0" smtClean="0"/>
              <a:t>В феврале 2007 года состоялось открытие первого в мире </a:t>
            </a:r>
            <a:br>
              <a:rPr lang="ru-RU" sz="2000" dirty="0" smtClean="0"/>
            </a:br>
            <a:r>
              <a:rPr lang="ru-RU" sz="2000" dirty="0" smtClean="0"/>
              <a:t>памятника, посвященного гуманному отношению к бездомным животным.</a:t>
            </a:r>
            <a:br>
              <a:rPr lang="ru-RU" sz="2000" dirty="0" smtClean="0"/>
            </a:br>
            <a:r>
              <a:rPr lang="ru-RU" sz="2000" dirty="0" smtClean="0"/>
              <a:t>Символизирует уважение ко всему живому, протест жестокости к бездомным животным.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357562"/>
            <a:ext cx="4429156" cy="35004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Памятник  Преданности в Тольятти.</a:t>
            </a:r>
          </a:p>
          <a:p>
            <a:r>
              <a:rPr lang="ru-RU" sz="2000" dirty="0" smtClean="0"/>
              <a:t>Пес Константин с 1995 г. по 2002 годы, не уходил с места гибели своих хозяев, пока не погиб сам.</a:t>
            </a:r>
          </a:p>
          <a:p>
            <a:r>
              <a:rPr lang="ru-RU" sz="2000" dirty="0" smtClean="0"/>
              <a:t>Надпись на щите памятника:  «Псу, научившему нас любви и преданности».</a:t>
            </a:r>
            <a:endParaRPr lang="ru-RU" sz="2000" dirty="0"/>
          </a:p>
        </p:txBody>
      </p:sp>
      <p:pic>
        <p:nvPicPr>
          <p:cNvPr id="1026" name="Picture 2" descr="C:\Documents and Settings\Александр\Рабочий стол\pamyatnik_ver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357562"/>
            <a:ext cx="4357686" cy="3500438"/>
          </a:xfrm>
          <a:prstGeom prst="rect">
            <a:avLst/>
          </a:prstGeom>
          <a:noFill/>
        </p:spPr>
      </p:pic>
      <p:pic>
        <p:nvPicPr>
          <p:cNvPr id="1027" name="Picture 3" descr="C:\Documents and Settings\Александр\Рабочий стол\96529022_v_me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4357718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Выяснить источники, откуда берутся бездомные животные.</a:t>
            </a:r>
          </a:p>
          <a:p>
            <a:r>
              <a:rPr lang="ru-RU" sz="2400" dirty="0" smtClean="0"/>
              <a:t>Узнать ситуацию по бездомным животным в нашем городе.</a:t>
            </a:r>
          </a:p>
          <a:p>
            <a:r>
              <a:rPr lang="ru-RU" sz="2400" dirty="0" smtClean="0"/>
              <a:t>Предложить  оптимальные пути решения проблемы безнадзорных животных.</a:t>
            </a:r>
          </a:p>
          <a:p>
            <a:endParaRPr lang="ru-RU" sz="2400" dirty="0"/>
          </a:p>
        </p:txBody>
      </p:sp>
      <p:pic>
        <p:nvPicPr>
          <p:cNvPr id="6" name="Picture 12" descr="D:\биология\Новая папка\1028413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857628"/>
            <a:ext cx="2857520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Собрать и проанализировать информацию по проблеме бездомных животных, определить причины ее возникновения;</a:t>
            </a:r>
          </a:p>
          <a:p>
            <a:r>
              <a:rPr lang="ru-RU" dirty="0" smtClean="0"/>
              <a:t>2. Определить, характерна ли проблема для нашего города.</a:t>
            </a:r>
          </a:p>
          <a:p>
            <a:r>
              <a:rPr lang="ru-RU" dirty="0" smtClean="0"/>
              <a:t>3. Выяснить :</a:t>
            </a:r>
          </a:p>
          <a:p>
            <a:r>
              <a:rPr lang="ru-RU" dirty="0" smtClean="0"/>
              <a:t>- насколько информированы жители города о роли и состоянии бездомных животных;</a:t>
            </a:r>
          </a:p>
          <a:p>
            <a:r>
              <a:rPr lang="ru-RU" dirty="0" smtClean="0"/>
              <a:t>- какова нравственная позиция горожан к данной проблеме;</a:t>
            </a:r>
          </a:p>
          <a:p>
            <a:r>
              <a:rPr lang="ru-RU" dirty="0" smtClean="0"/>
              <a:t>4. Привлечь внимание людей к проблеме бездомных животных и предложить пути выхода из сложившейся ситуации.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Candara" pitchFamily="34" charset="0"/>
              </a:rPr>
              <a:t>Поиск и анализ литературы по данной теме.</a:t>
            </a:r>
          </a:p>
          <a:p>
            <a:r>
              <a:rPr lang="ru-RU" dirty="0" smtClean="0">
                <a:latin typeface="Candara" pitchFamily="34" charset="0"/>
              </a:rPr>
              <a:t>Проведение бесед-консультаций с врачом ветеринарной службы Скакун Юлией Валерьевной;</a:t>
            </a:r>
          </a:p>
          <a:p>
            <a:r>
              <a:rPr lang="ru-RU" dirty="0" smtClean="0">
                <a:latin typeface="Candara" pitchFamily="34" charset="0"/>
              </a:rPr>
              <a:t>С помощником врача эпидемиолога Юнусовой </a:t>
            </a:r>
            <a:r>
              <a:rPr lang="ru-RU" dirty="0" err="1" smtClean="0">
                <a:latin typeface="Candara" pitchFamily="34" charset="0"/>
              </a:rPr>
              <a:t>Эльнарой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Рустемовной</a:t>
            </a:r>
            <a:r>
              <a:rPr lang="ru-RU" dirty="0" smtClean="0">
                <a:latin typeface="Candara" pitchFamily="34" charset="0"/>
              </a:rPr>
              <a:t>;</a:t>
            </a:r>
          </a:p>
          <a:p>
            <a:r>
              <a:rPr lang="ru-RU" dirty="0" smtClean="0">
                <a:latin typeface="Candara" pitchFamily="34" charset="0"/>
              </a:rPr>
              <a:t>Врачом травматологом </a:t>
            </a:r>
            <a:r>
              <a:rPr lang="ru-RU" dirty="0" err="1" smtClean="0">
                <a:latin typeface="Candara" pitchFamily="34" charset="0"/>
              </a:rPr>
              <a:t>Шаковым</a:t>
            </a:r>
            <a:r>
              <a:rPr lang="ru-RU" dirty="0" smtClean="0">
                <a:latin typeface="Candara" pitchFamily="34" charset="0"/>
              </a:rPr>
              <a:t> Владимиром Анатольевичем;</a:t>
            </a:r>
          </a:p>
          <a:p>
            <a:r>
              <a:rPr lang="ru-RU" dirty="0" smtClean="0">
                <a:latin typeface="Candara" pitchFamily="34" charset="0"/>
              </a:rPr>
              <a:t>Ведущим экономистом комбината благоустройства Бахчисарая  Смирновой Ольгой Валерьевной.</a:t>
            </a:r>
          </a:p>
          <a:p>
            <a:r>
              <a:rPr lang="ru-RU" dirty="0" smtClean="0">
                <a:latin typeface="Candara" pitchFamily="34" charset="0"/>
              </a:rPr>
              <a:t>Проведение социологического опроса. </a:t>
            </a:r>
            <a:endParaRPr lang="ru-RU" dirty="0">
              <a:latin typeface="Candar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Кого считают бездомными животными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В законе России о защите животных,  бездомные животные определяются, как домашние животные, оставшиеся без ухода человека или образовавшие </a:t>
            </a:r>
            <a:r>
              <a:rPr lang="ru-RU" dirty="0" err="1" smtClean="0"/>
              <a:t>полувольные</a:t>
            </a:r>
            <a:r>
              <a:rPr lang="ru-RU" dirty="0" smtClean="0"/>
              <a:t> группировки, способные размножаться вне контроля человека. </a:t>
            </a:r>
          </a:p>
          <a:p>
            <a:r>
              <a:rPr lang="ru-RU" dirty="0" err="1" smtClean="0"/>
              <a:t>Домашней,собака</a:t>
            </a:r>
            <a:r>
              <a:rPr lang="ru-RU" dirty="0" smtClean="0"/>
              <a:t> считается если: она идет рядом с хозяином на поводке и с намордником.</a:t>
            </a:r>
          </a:p>
          <a:p>
            <a:r>
              <a:rPr lang="ru-RU" dirty="0" smtClean="0"/>
              <a:t>По данным Всемирного общества защиты животных (WSPA) из 500 миллионов собак, живущих в мире, до 75 процентов являются бездомными.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Причины появления </a:t>
            </a:r>
            <a:r>
              <a:rPr lang="ru-RU" sz="3200" dirty="0" err="1" smtClean="0">
                <a:solidFill>
                  <a:srgbClr val="FF0000"/>
                </a:solidFill>
              </a:rPr>
              <a:t>бездомныхживотных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80728"/>
            <a:ext cx="7772400" cy="53748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/>
              <a:t>                                безответственное                                       	 достаточное </a:t>
            </a:r>
          </a:p>
          <a:p>
            <a:pPr>
              <a:buNone/>
            </a:pPr>
            <a:r>
              <a:rPr lang="ru-RU" sz="2000" dirty="0" smtClean="0"/>
              <a:t>                             владение животными                   		 количество пищи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Отсутствие полного                                                                                      недостаточное</a:t>
            </a:r>
          </a:p>
          <a:p>
            <a:pPr>
              <a:buNone/>
            </a:pPr>
            <a:r>
              <a:rPr lang="ru-RU" sz="2000" dirty="0" smtClean="0"/>
              <a:t>учета животных                                                                                               количество                        находящихся во                                                                                       стерилизации</a:t>
            </a:r>
          </a:p>
          <a:p>
            <a:pPr>
              <a:buNone/>
            </a:pPr>
            <a:r>
              <a:rPr lang="ru-RU" sz="2000" dirty="0" smtClean="0"/>
              <a:t>владении у населения.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предприятиях  </a:t>
            </a:r>
          </a:p>
          <a:p>
            <a:pPr>
              <a:buNone/>
            </a:pPr>
            <a:r>
              <a:rPr lang="ru-RU" sz="2000" dirty="0" smtClean="0"/>
              <a:t>Отсутствие системы </a:t>
            </a:r>
          </a:p>
          <a:p>
            <a:pPr>
              <a:buNone/>
            </a:pPr>
            <a:r>
              <a:rPr lang="ru-RU" sz="2000" dirty="0" smtClean="0"/>
              <a:t>контроля со стороны</a:t>
            </a:r>
          </a:p>
          <a:p>
            <a:pPr>
              <a:buNone/>
            </a:pPr>
            <a:r>
              <a:rPr lang="ru-RU" sz="2000" dirty="0" smtClean="0"/>
              <a:t>государства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                                 отсутствие приютов 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коммерческое использование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животных                                                                     </a:t>
            </a:r>
            <a:endParaRPr lang="ru-RU" sz="2000" dirty="0"/>
          </a:p>
        </p:txBody>
      </p:sp>
      <p:pic>
        <p:nvPicPr>
          <p:cNvPr id="5" name="Picture 11" descr="D:\биология\Новая папка\47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571744"/>
            <a:ext cx="2428892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490</TotalTime>
  <Words>1207</Words>
  <Application>Microsoft Office PowerPoint</Application>
  <PresentationFormat>Экран (4:3)</PresentationFormat>
  <Paragraphs>186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Метро</vt:lpstr>
      <vt:lpstr>Бездомные животные города Бахчисарая                 Выполнила Савицкая Анастасия     МКОУ БСОШ № 1</vt:lpstr>
      <vt:lpstr>Актуальность темы</vt:lpstr>
      <vt:lpstr>2</vt:lpstr>
      <vt:lpstr>Памятник Сочувствие в Москве. В феврале 2007 года состоялось открытие первого в мире  памятника, посвященного гуманному отношению к бездомным животным. Символизирует уважение ко всему живому, протест жестокости к бездомным животным. </vt:lpstr>
      <vt:lpstr>Цель:  </vt:lpstr>
      <vt:lpstr>Задачи:</vt:lpstr>
      <vt:lpstr>Методы исследования:</vt:lpstr>
      <vt:lpstr>Кого считают бездомными животными </vt:lpstr>
      <vt:lpstr>Причины появления бездомныхживотных </vt:lpstr>
      <vt:lpstr>Классификация бездомных животных безнадзорные               условно-      домашние                  надзорные   собаки    бездомные                   одиночные и               одичавшие  стайные</vt:lpstr>
      <vt:lpstr> Способы регулирования численности в развитых странах </vt:lpstr>
      <vt:lpstr>Кто такие догхантеры</vt:lpstr>
      <vt:lpstr>Общие заболевания собаки и человека</vt:lpstr>
      <vt:lpstr>Ситуация в Бахчисарае</vt:lpstr>
      <vt:lpstr>  На школьном пороге</vt:lpstr>
      <vt:lpstr>   возле школы №1</vt:lpstr>
      <vt:lpstr>  не проходите мимо</vt:lpstr>
      <vt:lpstr>  возле школы №1</vt:lpstr>
      <vt:lpstr>Слайд 19</vt:lpstr>
      <vt:lpstr>        Последствия     </vt:lpstr>
      <vt:lpstr>Беседа - консультация с врачом -травмотологом Шоковым Владимиром Анатольевичем</vt:lpstr>
      <vt:lpstr>Беседа-консультация с врачом ветеринарной медицины Скакун Ю.В.»                        Вопрос: «Были ли случаи бешенства среди бездомных животных в Бахчисарае? Ответ: «С середины 90-х годов не было зафиксировано ни одного случая среди бездомных животных». Рассказала о правильном содержании животных. - При приобретении собаки, ее необхо- димо зарегестрировать, выдается пас- порт, где фиксируются все прививки. - Один раз в год необходимо вакцини- ровать животных от бешенства. Желательно чипировать своих питомцев,  но за год это сделал один человек. -Быть ответственными по отношению к  своим животным, в других странах  предусмотрены жесткие меры к нерадивым  хозяевам. На вопрос, как можно помочь  бездомным животным, Юлия Валерьевна ответила: « Врачи ветле- чебницы  согласны помогать бездомным животным: лечить их , проводить вакцинацию, стерилизовать. Но к со- жалению ,у нас в городе нет приютов для бездомных животных». </vt:lpstr>
      <vt:lpstr>Результаты беседы с помощником врача эпидемиолога Юнусовой Э.Р. За год в ЦРБ было 211 обращений с укусами собак, из низ 41  неизвестными собаками.</vt:lpstr>
      <vt:lpstr>На ж.д. станции</vt:lpstr>
      <vt:lpstr>Возле магазина «Тройка»</vt:lpstr>
      <vt:lpstr>Ул.Симферопольская</vt:lpstr>
      <vt:lpstr>Ул.Фрунзе</vt:lpstr>
      <vt:lpstr>Слайд 28</vt:lpstr>
      <vt:lpstr>Возле магазина «Тройка»</vt:lpstr>
      <vt:lpstr>Ул.Фрунзе</vt:lpstr>
      <vt:lpstr>Ул.Македонского</vt:lpstr>
      <vt:lpstr>На остановке Привокзальная</vt:lpstr>
      <vt:lpstr>Кошку подкармливают люди.</vt:lpstr>
      <vt:lpstr>Что вы сделали,встретив бездомных животных?</vt:lpstr>
      <vt:lpstr>Брали вы к себе домой животных с улицы? </vt:lpstr>
      <vt:lpstr>          Вывод</vt:lpstr>
      <vt:lpstr>        Вывод       </vt:lpstr>
      <vt:lpstr>    Список используемой литературы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Бездомные животные города Бахчисарая</dc:title>
  <dc:creator>Александр</dc:creator>
  <cp:lastModifiedBy>Александр</cp:lastModifiedBy>
  <cp:revision>72</cp:revision>
  <dcterms:created xsi:type="dcterms:W3CDTF">2013-08-22T11:03:45Z</dcterms:created>
  <dcterms:modified xsi:type="dcterms:W3CDTF">2016-11-01T14:42:06Z</dcterms:modified>
</cp:coreProperties>
</file>