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305" r:id="rId2"/>
    <p:sldId id="314" r:id="rId3"/>
    <p:sldId id="304" r:id="rId4"/>
    <p:sldId id="320" r:id="rId5"/>
    <p:sldId id="324" r:id="rId6"/>
    <p:sldId id="326" r:id="rId7"/>
    <p:sldId id="30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9B7"/>
    <a:srgbClr val="CC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4FABE-9F71-4FFB-BAEB-F4F8AE8E309E}" type="datetimeFigureOut">
              <a:rPr lang="ru-RU" smtClean="0"/>
              <a:pPr/>
              <a:t>11.02.2017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6F32-1DCB-437A-877C-427140D7C1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09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22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40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69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93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25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97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4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21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18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74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15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1250">
              <a:schemeClr val="accent2">
                <a:lumMod val="60000"/>
                <a:lumOff val="40000"/>
              </a:schemeClr>
            </a:gs>
            <a:gs pos="37917">
              <a:schemeClr val="accent3">
                <a:lumMod val="40000"/>
                <a:lumOff val="60000"/>
              </a:schemeClr>
            </a:gs>
            <a:gs pos="7900">
              <a:schemeClr val="accent4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11.02.2017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22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IT’S FUN!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6400800" cy="14732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Module 7с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514" y="1854267"/>
            <a:ext cx="829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PRONUNCIATION: 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/</a:t>
            </a:r>
            <a:r>
              <a:rPr lang="en-US" sz="3600" dirty="0" err="1" smtClean="0">
                <a:solidFill>
                  <a:srgbClr val="002060"/>
                </a:solidFill>
              </a:rPr>
              <a:t>Ow</a:t>
            </a:r>
            <a:r>
              <a:rPr lang="en-US" sz="3600" dirty="0" smtClean="0">
                <a:solidFill>
                  <a:srgbClr val="002060"/>
                </a:solidFill>
              </a:rPr>
              <a:t>/, /</a:t>
            </a:r>
            <a:r>
              <a:rPr lang="en-US" sz="3600" dirty="0" err="1" smtClean="0">
                <a:solidFill>
                  <a:srgbClr val="002060"/>
                </a:solidFill>
              </a:rPr>
              <a:t>uo</a:t>
            </a:r>
            <a:r>
              <a:rPr lang="en-US" sz="3600" dirty="0" smtClean="0">
                <a:solidFill>
                  <a:srgbClr val="002060"/>
                </a:solidFill>
              </a:rPr>
              <a:t>/- brown, blouse, </a:t>
            </a:r>
            <a:r>
              <a:rPr lang="en-US" sz="3600" dirty="0" err="1" smtClean="0">
                <a:solidFill>
                  <a:srgbClr val="002060"/>
                </a:solidFill>
              </a:rPr>
              <a:t>down,now</a:t>
            </a:r>
            <a:r>
              <a:rPr lang="en-US" sz="3600" dirty="0" smtClean="0">
                <a:solidFill>
                  <a:srgbClr val="002060"/>
                </a:solidFill>
              </a:rPr>
              <a:t>, out.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0933" y="128593"/>
            <a:ext cx="219419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6480720" cy="57762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4000"/>
              </a:lnSpc>
            </a:pP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the weather be fine, 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whether the weather be not, 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the weather be cold,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whether the weather be hot,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We'll weather the weather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the weather, 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Whether we like it or not! </a:t>
            </a:r>
            <a:br>
              <a:rPr lang="en-US" sz="3200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i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i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0933" y="128593"/>
            <a:ext cx="219419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831" y="86986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818" y="1810366"/>
            <a:ext cx="75152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34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0265"/>
            <a:ext cx="838228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955" y="1396115"/>
            <a:ext cx="48650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egoe Script" pitchFamily="34" charset="0"/>
              </a:rPr>
              <a:t>Dear Anna,</a:t>
            </a:r>
          </a:p>
          <a:p>
            <a:r>
              <a:rPr lang="en-US" sz="2000" dirty="0" smtClean="0">
                <a:latin typeface="Segoe Script" pitchFamily="34" charset="0"/>
              </a:rPr>
              <a:t>How are you? </a:t>
            </a:r>
          </a:p>
          <a:p>
            <a:r>
              <a:rPr lang="en-US" sz="2000" dirty="0" smtClean="0">
                <a:latin typeface="Segoe Script" pitchFamily="34" charset="0"/>
              </a:rPr>
              <a:t>I’m having …… here in sunny </a:t>
            </a:r>
            <a:r>
              <a:rPr lang="en-US" sz="2000" dirty="0" err="1" smtClean="0">
                <a:latin typeface="Segoe Script" pitchFamily="34" charset="0"/>
              </a:rPr>
              <a:t>Anapa</a:t>
            </a:r>
            <a:r>
              <a:rPr lang="en-US" sz="2000" dirty="0" smtClean="0">
                <a:latin typeface="Segoe Script" pitchFamily="34" charset="0"/>
              </a:rPr>
              <a:t>. The …… is lovely. The beach is …… but crowded. I go …… every day. My mum and aunt Larisa wake up early ……, have breakfast  and …… all day. …… we go to performances or stay at …… . Then I play with other …… in the yard. …….! I really ……!....... </a:t>
            </a:r>
          </a:p>
          <a:p>
            <a:r>
              <a:rPr lang="en-US" sz="2000" dirty="0" smtClean="0">
                <a:latin typeface="Segoe Script" pitchFamily="34" charset="0"/>
              </a:rPr>
              <a:t>Love,</a:t>
            </a:r>
          </a:p>
          <a:p>
            <a:r>
              <a:rPr lang="en-US" sz="2000" dirty="0" smtClean="0">
                <a:latin typeface="Segoe Script" pitchFamily="34" charset="0"/>
              </a:rPr>
              <a:t>Lena.</a:t>
            </a:r>
            <a:endParaRPr lang="ru-RU" sz="2000" dirty="0">
              <a:latin typeface="Segoe Scrip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6136" y="4357257"/>
            <a:ext cx="20072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egoe Script" pitchFamily="34" charset="0"/>
              </a:rPr>
              <a:t>Anna May</a:t>
            </a:r>
          </a:p>
          <a:p>
            <a:r>
              <a:rPr lang="en-US" sz="2000" dirty="0" smtClean="0">
                <a:latin typeface="Segoe Script" pitchFamily="34" charset="0"/>
              </a:rPr>
              <a:t>5, Tolstoy </a:t>
            </a:r>
            <a:r>
              <a:rPr lang="en-US" sz="2000" dirty="0" err="1" smtClean="0">
                <a:latin typeface="Segoe Script" pitchFamily="34" charset="0"/>
              </a:rPr>
              <a:t>Str</a:t>
            </a:r>
            <a:endParaRPr lang="en-US" sz="2000" dirty="0" smtClean="0">
              <a:latin typeface="Segoe Script" pitchFamily="34" charset="0"/>
            </a:endParaRPr>
          </a:p>
          <a:p>
            <a:r>
              <a:rPr lang="en-US" sz="2000" dirty="0" smtClean="0">
                <a:latin typeface="Segoe Script" pitchFamily="34" charset="0"/>
              </a:rPr>
              <a:t>Kazan</a:t>
            </a:r>
          </a:p>
          <a:p>
            <a:r>
              <a:rPr lang="en-US" sz="2000" dirty="0" smtClean="0">
                <a:latin typeface="Segoe Script" pitchFamily="34" charset="0"/>
              </a:rPr>
              <a:t>Russia</a:t>
            </a:r>
            <a:endParaRPr lang="ru-RU" sz="2000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4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1745" y="1814074"/>
            <a:ext cx="1455592" cy="413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98307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Look at the picture on the right and complete the sentences (Simple Present or Present Progressive).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752" y="1844824"/>
            <a:ext cx="6964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This (</a:t>
            </a:r>
            <a:r>
              <a:rPr lang="en-US" sz="2400" dirty="0" smtClean="0"/>
              <a:t>be) __________ Marc</a:t>
            </a:r>
            <a:r>
              <a:rPr lang="en-US" sz="2400" dirty="0"/>
              <a:t>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He (wear) </a:t>
            </a:r>
            <a:r>
              <a:rPr lang="en-US" sz="2400" dirty="0" smtClean="0"/>
              <a:t>__________ a </a:t>
            </a:r>
            <a:r>
              <a:rPr lang="en-US" sz="2400" dirty="0"/>
              <a:t>t-shirt and shorts today.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He (eat) </a:t>
            </a:r>
            <a:r>
              <a:rPr lang="en-US" sz="2400" dirty="0" smtClean="0"/>
              <a:t>_________ an </a:t>
            </a:r>
            <a:r>
              <a:rPr lang="en-US" sz="2400" dirty="0"/>
              <a:t>apple at the moment.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Marc (like) </a:t>
            </a:r>
            <a:r>
              <a:rPr lang="en-US" sz="2400" dirty="0" smtClean="0"/>
              <a:t>__________ fruits </a:t>
            </a:r>
            <a:r>
              <a:rPr lang="en-US" sz="2400" dirty="0"/>
              <a:t>and vegetables.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He (eat) </a:t>
            </a:r>
            <a:r>
              <a:rPr lang="en-US" sz="2400" dirty="0" smtClean="0"/>
              <a:t>__________ some </a:t>
            </a:r>
            <a:r>
              <a:rPr lang="en-US" sz="2400" dirty="0"/>
              <a:t>every day.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Marc (know) </a:t>
            </a:r>
            <a:r>
              <a:rPr lang="en-US" sz="2400" dirty="0" smtClean="0"/>
              <a:t>__________ that </a:t>
            </a:r>
            <a:r>
              <a:rPr lang="en-US" sz="2400" dirty="0"/>
              <a:t>apples (be</a:t>
            </a:r>
            <a:r>
              <a:rPr lang="en-US" sz="2400" dirty="0" smtClean="0"/>
              <a:t>)__________ </a:t>
            </a:r>
            <a:r>
              <a:rPr lang="en-US" sz="2400" dirty="0"/>
              <a:t>good for his health.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936" y="404664"/>
            <a:ext cx="14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Exercise 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2309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4149080"/>
            <a:ext cx="574067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C00FF"/>
                </a:solidFill>
                <a:latin typeface="AR CARTER" pitchFamily="2" charset="0"/>
              </a:rPr>
              <a:t>Thank you! </a:t>
            </a:r>
          </a:p>
          <a:p>
            <a:pPr algn="ctr"/>
            <a:r>
              <a:rPr lang="en-US" sz="6600" b="1" dirty="0" smtClean="0">
                <a:solidFill>
                  <a:srgbClr val="CC00FF"/>
                </a:solidFill>
                <a:latin typeface="AR CARTER" pitchFamily="2" charset="0"/>
              </a:rPr>
              <a:t>See you later!</a:t>
            </a:r>
            <a:endParaRPr lang="ru-RU" sz="6600" b="1" dirty="0">
              <a:solidFill>
                <a:srgbClr val="CC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38494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Self-preparation: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002060"/>
                </a:solidFill>
              </a:rPr>
              <a:t>WB, </a:t>
            </a:r>
            <a:r>
              <a:rPr lang="en-US" sz="2800" b="1" i="1" dirty="0" smtClean="0">
                <a:solidFill>
                  <a:srgbClr val="002060"/>
                </a:solidFill>
              </a:rPr>
              <a:t>ex.1,2 </a:t>
            </a:r>
            <a:r>
              <a:rPr lang="en-US" sz="2800" b="1" i="1" dirty="0">
                <a:solidFill>
                  <a:srgbClr val="002060"/>
                </a:solidFill>
              </a:rPr>
              <a:t>page </a:t>
            </a:r>
            <a:r>
              <a:rPr lang="en-US" sz="2800" b="1" i="1" dirty="0" smtClean="0">
                <a:solidFill>
                  <a:srgbClr val="002060"/>
                </a:solidFill>
              </a:rPr>
              <a:t>55. 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solidFill>
                  <a:srgbClr val="002060"/>
                </a:solidFill>
              </a:rPr>
              <a:t>Написать открытку по образцу </a:t>
            </a:r>
            <a:r>
              <a:rPr lang="en-US" sz="2800" b="1" i="1" dirty="0" smtClean="0">
                <a:solidFill>
                  <a:srgbClr val="002060"/>
                </a:solidFill>
              </a:rPr>
              <a:t>SB ex.5 page 90.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24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2552</TotalTime>
  <Words>214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IT’S FUN!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зоя</dc:creator>
  <cp:lastModifiedBy>user</cp:lastModifiedBy>
  <cp:revision>156</cp:revision>
  <dcterms:created xsi:type="dcterms:W3CDTF">2013-02-07T19:58:51Z</dcterms:created>
  <dcterms:modified xsi:type="dcterms:W3CDTF">2017-02-11T13:49:01Z</dcterms:modified>
</cp:coreProperties>
</file>