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notesMasterIdLst>
    <p:notesMasterId r:id="rId9"/>
  </p:notesMasterIdLst>
  <p:sldIdLst>
    <p:sldId id="305" r:id="rId2"/>
    <p:sldId id="314" r:id="rId3"/>
    <p:sldId id="304" r:id="rId4"/>
    <p:sldId id="320" r:id="rId5"/>
    <p:sldId id="324" r:id="rId6"/>
    <p:sldId id="326" r:id="rId7"/>
    <p:sldId id="307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E09B7"/>
    <a:srgbClr val="CC00FF"/>
    <a:srgbClr val="FF330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69CF1AB2-1976-4502-BF36-3FF5EA218861}" styleName="Средний стиль 4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8A107856-5554-42FB-B03E-39F5DBC370BA}" styleName="Средний стиль 4 -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>
        <p:scale>
          <a:sx n="70" d="100"/>
          <a:sy n="70" d="100"/>
        </p:scale>
        <p:origin x="-1386" y="-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402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974FABE-9F71-4FFB-BAEB-F4F8AE8E309E}" type="datetimeFigureOut">
              <a:rPr lang="ru-RU" smtClean="0"/>
              <a:pPr/>
              <a:t>11.02.2017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CC96F32-1DCB-437A-877C-427140D7C1D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8190945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11.02.2017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6642247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11.02.2017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384059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11.02.2017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5346921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11.02.2017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3219310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11.02.2017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6352539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11.02.2017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6729798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11.02.2017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9054496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11.02.2017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6252122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11.02.2017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6011817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11.02.2017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1907491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11.02.2017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3641570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71250">
              <a:schemeClr val="accent2">
                <a:lumMod val="60000"/>
                <a:lumOff val="40000"/>
              </a:schemeClr>
            </a:gs>
            <a:gs pos="37917">
              <a:schemeClr val="accent3">
                <a:lumMod val="40000"/>
                <a:lumOff val="60000"/>
              </a:schemeClr>
            </a:gs>
            <a:gs pos="7900">
              <a:schemeClr val="accent4"/>
            </a:gs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11.02.2017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7122289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1412776"/>
            <a:ext cx="7772400" cy="1470025"/>
          </a:xfrm>
        </p:spPr>
        <p:txBody>
          <a:bodyPr>
            <a:normAutofit/>
          </a:bodyPr>
          <a:lstStyle/>
          <a:p>
            <a:r>
              <a:rPr lang="en-US" dirty="0" smtClean="0"/>
              <a:t>IT’S FUN!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28728" y="3071810"/>
            <a:ext cx="6400800" cy="1473200"/>
          </a:xfrm>
        </p:spPr>
        <p:txBody>
          <a:bodyPr/>
          <a:lstStyle/>
          <a:p>
            <a:r>
              <a:rPr lang="en-US" sz="3600" dirty="0" smtClean="0">
                <a:solidFill>
                  <a:schemeClr val="tx2">
                    <a:lumMod val="75000"/>
                  </a:schemeClr>
                </a:solidFill>
                <a:latin typeface="Arial Black" pitchFamily="34" charset="0"/>
              </a:rPr>
              <a:t>Module 7с</a:t>
            </a:r>
            <a:endParaRPr lang="ru-RU" sz="3600" dirty="0" smtClean="0">
              <a:solidFill>
                <a:schemeClr val="tx2">
                  <a:lumMod val="75000"/>
                </a:schemeClr>
              </a:solidFill>
              <a:latin typeface="Arial Black" pitchFamily="34" charset="0"/>
            </a:endParaRP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94514" y="1854267"/>
            <a:ext cx="8297849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600" dirty="0" smtClean="0">
                <a:solidFill>
                  <a:srgbClr val="002060"/>
                </a:solidFill>
              </a:rPr>
              <a:t>PRONUNCIATION: </a:t>
            </a:r>
          </a:p>
          <a:p>
            <a:pPr algn="ctr"/>
            <a:r>
              <a:rPr lang="en-US" sz="3600" dirty="0" smtClean="0">
                <a:solidFill>
                  <a:srgbClr val="002060"/>
                </a:solidFill>
              </a:rPr>
              <a:t>/</a:t>
            </a:r>
            <a:r>
              <a:rPr lang="en-US" sz="3600" dirty="0" err="1" smtClean="0">
                <a:solidFill>
                  <a:srgbClr val="002060"/>
                </a:solidFill>
              </a:rPr>
              <a:t>Ow</a:t>
            </a:r>
            <a:r>
              <a:rPr lang="en-US" sz="3600" dirty="0" smtClean="0">
                <a:solidFill>
                  <a:srgbClr val="002060"/>
                </a:solidFill>
              </a:rPr>
              <a:t>/, /</a:t>
            </a:r>
            <a:r>
              <a:rPr lang="en-US" sz="3600" dirty="0" err="1" smtClean="0">
                <a:solidFill>
                  <a:srgbClr val="002060"/>
                </a:solidFill>
              </a:rPr>
              <a:t>uo</a:t>
            </a:r>
            <a:r>
              <a:rPr lang="en-US" sz="3600" dirty="0" smtClean="0">
                <a:solidFill>
                  <a:srgbClr val="002060"/>
                </a:solidFill>
              </a:rPr>
              <a:t>/- brown, blouse, </a:t>
            </a:r>
            <a:r>
              <a:rPr lang="en-US" sz="3600" dirty="0" err="1" smtClean="0">
                <a:solidFill>
                  <a:srgbClr val="002060"/>
                </a:solidFill>
              </a:rPr>
              <a:t>down,now</a:t>
            </a:r>
            <a:r>
              <a:rPr lang="en-US" sz="3600" dirty="0" smtClean="0">
                <a:solidFill>
                  <a:srgbClr val="002060"/>
                </a:solidFill>
              </a:rPr>
              <a:t>, out.</a:t>
            </a:r>
            <a:endParaRPr lang="ru-RU" sz="3600" dirty="0">
              <a:solidFill>
                <a:srgbClr val="002060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690933" y="128593"/>
            <a:ext cx="2194190" cy="75405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14000"/>
              </a:lnSpc>
            </a:pPr>
            <a:r>
              <a:rPr lang="en-US" sz="4000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Warm-up</a:t>
            </a:r>
            <a:endParaRPr lang="en-US" sz="4000" b="1" i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1419402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547664" y="332656"/>
            <a:ext cx="6480720" cy="5776261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>
              <a:lnSpc>
                <a:spcPct val="114000"/>
              </a:lnSpc>
            </a:pPr>
            <a:r>
              <a:rPr lang="en-US" sz="3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/>
            </a:r>
            <a:br>
              <a:rPr lang="en-US" sz="3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</a:br>
            <a:r>
              <a:rPr lang="en-US" sz="3200" b="1" i="1" spc="50" dirty="0" smtClean="0">
                <a:ln w="11430"/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Whether the weather be fine, </a:t>
            </a:r>
            <a:br>
              <a:rPr lang="en-US" sz="3200" b="1" i="1" spc="50" dirty="0" smtClean="0">
                <a:ln w="11430"/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3200" b="1" i="1" spc="50" dirty="0" smtClean="0">
                <a:ln w="11430"/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Or whether the weather be not, </a:t>
            </a:r>
            <a:br>
              <a:rPr lang="en-US" sz="3200" b="1" i="1" spc="50" dirty="0" smtClean="0">
                <a:ln w="11430"/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3200" b="1" i="1" spc="50" dirty="0" smtClean="0">
                <a:ln w="11430"/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Whether the weather be cold,</a:t>
            </a:r>
            <a:br>
              <a:rPr lang="en-US" sz="3200" b="1" i="1" spc="50" dirty="0" smtClean="0">
                <a:ln w="11430"/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3200" b="1" i="1" spc="50" dirty="0" smtClean="0">
                <a:ln w="11430"/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Or whether the weather be hot,</a:t>
            </a:r>
            <a:br>
              <a:rPr lang="en-US" sz="3200" b="1" i="1" spc="50" dirty="0" smtClean="0">
                <a:ln w="11430"/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3200" b="1" i="1" spc="50" dirty="0" smtClean="0">
                <a:ln w="11430"/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sz="3200" b="1" i="1" spc="50" dirty="0" smtClean="0">
                <a:ln w="11430"/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3200" b="1" i="1" spc="50" dirty="0" smtClean="0">
                <a:ln w="11430"/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We'll weather the weather</a:t>
            </a:r>
            <a:br>
              <a:rPr lang="en-US" sz="3200" b="1" i="1" spc="50" dirty="0" smtClean="0">
                <a:ln w="11430"/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3200" b="1" i="1" spc="50" dirty="0" smtClean="0">
                <a:ln w="11430"/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Whatever the weather, </a:t>
            </a:r>
            <a:br>
              <a:rPr lang="en-US" sz="3200" b="1" i="1" spc="50" dirty="0" smtClean="0">
                <a:ln w="11430"/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3200" b="1" i="1" spc="50" dirty="0" smtClean="0">
                <a:ln w="11430"/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Whether we like it or not! </a:t>
            </a:r>
            <a:br>
              <a:rPr lang="en-US" sz="3200" b="1" i="1" spc="50" dirty="0" smtClean="0">
                <a:ln w="11430"/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b="1" i="1" spc="50" dirty="0" smtClean="0">
                <a:ln w="11430"/>
                <a:solidFill>
                  <a:schemeClr val="accent2">
                    <a:lumMod val="75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/>
            </a:r>
            <a:br>
              <a:rPr lang="en-US" b="1" i="1" spc="50" dirty="0" smtClean="0">
                <a:ln w="11430"/>
                <a:solidFill>
                  <a:schemeClr val="accent2">
                    <a:lumMod val="75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</a:br>
            <a:endParaRPr lang="ru-RU" b="1" i="1" spc="50" dirty="0">
              <a:ln w="11430"/>
              <a:solidFill>
                <a:schemeClr val="accent2">
                  <a:lumMod val="75000"/>
                </a:schemeClr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690933" y="128593"/>
            <a:ext cx="2194190" cy="75405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14000"/>
              </a:lnSpc>
            </a:pPr>
            <a:r>
              <a:rPr lang="en-US" sz="4000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Warm-up</a:t>
            </a:r>
            <a:endParaRPr lang="en-US" sz="4000" b="1" i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85831" y="869860"/>
            <a:ext cx="8839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47818" y="1810366"/>
            <a:ext cx="7515225" cy="3533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7034986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23528" y="940265"/>
            <a:ext cx="8382288" cy="54726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357955" y="1396115"/>
            <a:ext cx="4865031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latin typeface="Segoe Script" pitchFamily="34" charset="0"/>
              </a:rPr>
              <a:t>Dear Anna,</a:t>
            </a:r>
          </a:p>
          <a:p>
            <a:r>
              <a:rPr lang="en-US" sz="2000" dirty="0" smtClean="0">
                <a:latin typeface="Segoe Script" pitchFamily="34" charset="0"/>
              </a:rPr>
              <a:t>How are you? </a:t>
            </a:r>
          </a:p>
          <a:p>
            <a:r>
              <a:rPr lang="en-US" sz="2000" dirty="0" smtClean="0">
                <a:latin typeface="Segoe Script" pitchFamily="34" charset="0"/>
              </a:rPr>
              <a:t>I’m having …… here in sunny </a:t>
            </a:r>
            <a:r>
              <a:rPr lang="en-US" sz="2000" dirty="0" err="1" smtClean="0">
                <a:latin typeface="Segoe Script" pitchFamily="34" charset="0"/>
              </a:rPr>
              <a:t>Anapa</a:t>
            </a:r>
            <a:r>
              <a:rPr lang="en-US" sz="2000" dirty="0" smtClean="0">
                <a:latin typeface="Segoe Script" pitchFamily="34" charset="0"/>
              </a:rPr>
              <a:t>. The …… is lovely. The beach is …… but crowded. I go …… every day. My mum and aunt Larisa wake up early ……, have breakfast  and …… all day. …… we go to performances or stay at …… . Then I play with other …… in the yard. …….! I really ……!....... </a:t>
            </a:r>
          </a:p>
          <a:p>
            <a:r>
              <a:rPr lang="en-US" sz="2000" dirty="0" smtClean="0">
                <a:latin typeface="Segoe Script" pitchFamily="34" charset="0"/>
              </a:rPr>
              <a:t>Love,</a:t>
            </a:r>
          </a:p>
          <a:p>
            <a:r>
              <a:rPr lang="en-US" sz="2000" dirty="0" smtClean="0">
                <a:latin typeface="Segoe Script" pitchFamily="34" charset="0"/>
              </a:rPr>
              <a:t>Lena.</a:t>
            </a:r>
            <a:endParaRPr lang="ru-RU" sz="2000" dirty="0">
              <a:latin typeface="Segoe Script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5796136" y="4357257"/>
            <a:ext cx="2007281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Segoe Script" pitchFamily="34" charset="0"/>
              </a:rPr>
              <a:t>Anna May</a:t>
            </a:r>
          </a:p>
          <a:p>
            <a:r>
              <a:rPr lang="en-US" sz="2000" dirty="0" smtClean="0">
                <a:latin typeface="Segoe Script" pitchFamily="34" charset="0"/>
              </a:rPr>
              <a:t>5, Tolstoy </a:t>
            </a:r>
            <a:r>
              <a:rPr lang="en-US" sz="2000" dirty="0" err="1" smtClean="0">
                <a:latin typeface="Segoe Script" pitchFamily="34" charset="0"/>
              </a:rPr>
              <a:t>Str</a:t>
            </a:r>
            <a:endParaRPr lang="en-US" sz="2000" dirty="0" smtClean="0">
              <a:latin typeface="Segoe Script" pitchFamily="34" charset="0"/>
            </a:endParaRPr>
          </a:p>
          <a:p>
            <a:r>
              <a:rPr lang="en-US" sz="2000" dirty="0" smtClean="0">
                <a:latin typeface="Segoe Script" pitchFamily="34" charset="0"/>
              </a:rPr>
              <a:t>Kazan</a:t>
            </a:r>
          </a:p>
          <a:p>
            <a:r>
              <a:rPr lang="en-US" sz="2000" dirty="0" smtClean="0">
                <a:latin typeface="Segoe Script" pitchFamily="34" charset="0"/>
              </a:rPr>
              <a:t>Russia</a:t>
            </a:r>
            <a:endParaRPr lang="ru-RU" sz="2000" dirty="0">
              <a:latin typeface="Segoe Script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3644594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Marc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451745" y="1814074"/>
            <a:ext cx="1455592" cy="41352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539552" y="983076"/>
            <a:ext cx="806489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i="1" dirty="0">
                <a:solidFill>
                  <a:srgbClr val="002060"/>
                </a:solidFill>
              </a:rPr>
              <a:t>Look at the picture on the right and complete the sentences (Simple Present or Present Progressive).</a:t>
            </a:r>
            <a:endParaRPr lang="ru-RU" sz="2400" b="1" i="1" dirty="0">
              <a:solidFill>
                <a:srgbClr val="002060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415752" y="1844824"/>
            <a:ext cx="696456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en-US" sz="2400" dirty="0"/>
              <a:t>This (</a:t>
            </a:r>
            <a:r>
              <a:rPr lang="en-US" sz="2400" dirty="0" smtClean="0"/>
              <a:t>be) __________ Marc</a:t>
            </a:r>
            <a:r>
              <a:rPr lang="en-US" sz="2400" dirty="0"/>
              <a:t>. 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en-US" sz="2400" dirty="0"/>
              <a:t>He (wear) </a:t>
            </a:r>
            <a:r>
              <a:rPr lang="en-US" sz="2400" dirty="0" smtClean="0"/>
              <a:t>__________ a </a:t>
            </a:r>
            <a:r>
              <a:rPr lang="en-US" sz="2400" dirty="0"/>
              <a:t>t-shirt and shorts today. 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en-US" sz="2400" dirty="0"/>
              <a:t>He (eat) </a:t>
            </a:r>
            <a:r>
              <a:rPr lang="en-US" sz="2400" dirty="0" smtClean="0"/>
              <a:t>_________ an </a:t>
            </a:r>
            <a:r>
              <a:rPr lang="en-US" sz="2400" dirty="0"/>
              <a:t>apple at the moment. 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en-US" sz="2400" dirty="0"/>
              <a:t>Marc (like) </a:t>
            </a:r>
            <a:r>
              <a:rPr lang="en-US" sz="2400" dirty="0" smtClean="0"/>
              <a:t>__________ fruits </a:t>
            </a:r>
            <a:r>
              <a:rPr lang="en-US" sz="2400" dirty="0"/>
              <a:t>and vegetables. 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en-US" sz="2400" dirty="0"/>
              <a:t>He (eat) </a:t>
            </a:r>
            <a:r>
              <a:rPr lang="en-US" sz="2400" dirty="0" smtClean="0"/>
              <a:t>__________ some </a:t>
            </a:r>
            <a:r>
              <a:rPr lang="en-US" sz="2400" dirty="0"/>
              <a:t>every day. 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en-US" sz="2400" dirty="0"/>
              <a:t>Marc (know) </a:t>
            </a:r>
            <a:r>
              <a:rPr lang="en-US" sz="2400" dirty="0" smtClean="0"/>
              <a:t>__________ that </a:t>
            </a:r>
            <a:r>
              <a:rPr lang="en-US" sz="2400" dirty="0"/>
              <a:t>apples (be</a:t>
            </a:r>
            <a:r>
              <a:rPr lang="en-US" sz="2400" dirty="0" smtClean="0"/>
              <a:t>)__________ </a:t>
            </a:r>
            <a:r>
              <a:rPr lang="en-US" sz="2400" dirty="0"/>
              <a:t>good for his health.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95936" y="404664"/>
            <a:ext cx="143609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Exercise 2</a:t>
            </a:r>
            <a:endParaRPr lang="ru-RU" sz="2400" b="1" dirty="0"/>
          </a:p>
        </p:txBody>
      </p:sp>
    </p:spTree>
    <p:extLst>
      <p:ext uri="{BB962C8B-B14F-4D97-AF65-F5344CB8AC3E}">
        <p14:creationId xmlns:p14="http://schemas.microsoft.com/office/powerpoint/2010/main" xmlns="" val="12309873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691680" y="4149080"/>
            <a:ext cx="5740674" cy="212365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6600" b="1" dirty="0" smtClean="0">
                <a:solidFill>
                  <a:srgbClr val="CC00FF"/>
                </a:solidFill>
                <a:latin typeface="AR CARTER" pitchFamily="2" charset="0"/>
              </a:rPr>
              <a:t>Thank you! </a:t>
            </a:r>
          </a:p>
          <a:p>
            <a:pPr algn="ctr"/>
            <a:r>
              <a:rPr lang="en-US" sz="6600" b="1" dirty="0" smtClean="0">
                <a:solidFill>
                  <a:srgbClr val="CC00FF"/>
                </a:solidFill>
                <a:latin typeface="AR CARTER" pitchFamily="2" charset="0"/>
              </a:rPr>
              <a:t>See you later!</a:t>
            </a:r>
            <a:endParaRPr lang="ru-RU" sz="6600" b="1" dirty="0">
              <a:solidFill>
                <a:srgbClr val="CC00FF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539552" y="638494"/>
            <a:ext cx="8136904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rgbClr val="FF0000"/>
                </a:solidFill>
              </a:rPr>
              <a:t>Self-preparation:</a:t>
            </a:r>
          </a:p>
          <a:p>
            <a:pPr>
              <a:lnSpc>
                <a:spcPct val="150000"/>
              </a:lnSpc>
            </a:pPr>
            <a:r>
              <a:rPr lang="en-US" sz="2800" b="1" i="1" dirty="0">
                <a:solidFill>
                  <a:srgbClr val="002060"/>
                </a:solidFill>
              </a:rPr>
              <a:t>WB, </a:t>
            </a:r>
            <a:r>
              <a:rPr lang="en-US" sz="2800" b="1" i="1" dirty="0" smtClean="0">
                <a:solidFill>
                  <a:srgbClr val="002060"/>
                </a:solidFill>
              </a:rPr>
              <a:t>ex.1,2 </a:t>
            </a:r>
            <a:r>
              <a:rPr lang="en-US" sz="2800" b="1" i="1" dirty="0">
                <a:solidFill>
                  <a:srgbClr val="002060"/>
                </a:solidFill>
              </a:rPr>
              <a:t>page </a:t>
            </a:r>
            <a:r>
              <a:rPr lang="en-US" sz="2800" b="1" i="1" dirty="0" smtClean="0">
                <a:solidFill>
                  <a:srgbClr val="002060"/>
                </a:solidFill>
              </a:rPr>
              <a:t>55. </a:t>
            </a:r>
          </a:p>
          <a:p>
            <a:pPr>
              <a:lnSpc>
                <a:spcPct val="150000"/>
              </a:lnSpc>
            </a:pPr>
            <a:r>
              <a:rPr lang="ru-RU" sz="2800" b="1" i="1" dirty="0" smtClean="0">
                <a:solidFill>
                  <a:srgbClr val="002060"/>
                </a:solidFill>
              </a:rPr>
              <a:t>Написать открытку по образцу </a:t>
            </a:r>
            <a:r>
              <a:rPr lang="en-US" sz="2800" b="1" i="1" dirty="0" smtClean="0">
                <a:solidFill>
                  <a:srgbClr val="002060"/>
                </a:solidFill>
              </a:rPr>
              <a:t>SB ex.5 page 90.</a:t>
            </a:r>
            <a:endParaRPr lang="en-US" sz="2800" b="1" i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9372436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theme/theme1.xml><?xml version="1.0" encoding="utf-8"?>
<a:theme xmlns:a="http://schemas.openxmlformats.org/drawingml/2006/main" name="Тема Office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2552</TotalTime>
  <Words>214</Words>
  <Application>Microsoft Office PowerPoint</Application>
  <PresentationFormat>Экран (4:3)</PresentationFormat>
  <Paragraphs>29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Тема Office</vt:lpstr>
      <vt:lpstr>IT’S FUN!</vt:lpstr>
      <vt:lpstr>Слайд 2</vt:lpstr>
      <vt:lpstr>Слайд 3</vt:lpstr>
      <vt:lpstr>Слайд 4</vt:lpstr>
      <vt:lpstr>Слайд 5</vt:lpstr>
      <vt:lpstr>Слайд 6</vt:lpstr>
      <vt:lpstr>Слайд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зоя</dc:creator>
  <cp:lastModifiedBy>user</cp:lastModifiedBy>
  <cp:revision>156</cp:revision>
  <dcterms:created xsi:type="dcterms:W3CDTF">2013-02-07T19:58:51Z</dcterms:created>
  <dcterms:modified xsi:type="dcterms:W3CDTF">2017-02-11T13:49:01Z</dcterms:modified>
</cp:coreProperties>
</file>