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60" r:id="rId3"/>
    <p:sldId id="257" r:id="rId4"/>
    <p:sldId id="262" r:id="rId5"/>
    <p:sldId id="264" r:id="rId6"/>
    <p:sldId id="265" r:id="rId7"/>
    <p:sldId id="258" r:id="rId8"/>
    <p:sldId id="259" r:id="rId9"/>
    <p:sldId id="261" r:id="rId10"/>
    <p:sldId id="263" r:id="rId11"/>
    <p:sldId id="273" r:id="rId12"/>
    <p:sldId id="268" r:id="rId13"/>
    <p:sldId id="272" r:id="rId14"/>
    <p:sldId id="269" r:id="rId15"/>
    <p:sldId id="274" r:id="rId16"/>
    <p:sldId id="278" r:id="rId17"/>
    <p:sldId id="276" r:id="rId18"/>
    <p:sldId id="275" r:id="rId19"/>
    <p:sldId id="270" r:id="rId20"/>
    <p:sldId id="271" r:id="rId21"/>
    <p:sldId id="256" r:id="rId22"/>
    <p:sldId id="295" r:id="rId23"/>
    <p:sldId id="280" r:id="rId24"/>
    <p:sldId id="288" r:id="rId25"/>
    <p:sldId id="281" r:id="rId26"/>
    <p:sldId id="289" r:id="rId27"/>
    <p:sldId id="284" r:id="rId28"/>
    <p:sldId id="285" r:id="rId29"/>
    <p:sldId id="290" r:id="rId30"/>
    <p:sldId id="283" r:id="rId31"/>
    <p:sldId id="279" r:id="rId32"/>
    <p:sldId id="267" r:id="rId33"/>
    <p:sldId id="266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00"/>
    <a:srgbClr val="FF33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807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89EE8E-C3F7-4DCC-A62E-BD2B3319FA22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0F5839-C479-4D36-9012-464DF52FF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45.jpe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8.gif"/><Relationship Id="rId11" Type="http://schemas.openxmlformats.org/officeDocument/2006/relationships/image" Target="../media/image22.png"/><Relationship Id="rId5" Type="http://schemas.openxmlformats.org/officeDocument/2006/relationships/image" Target="../media/image47.jpeg"/><Relationship Id="rId10" Type="http://schemas.openxmlformats.org/officeDocument/2006/relationships/image" Target="../media/image36.gif"/><Relationship Id="rId4" Type="http://schemas.openxmlformats.org/officeDocument/2006/relationships/image" Target="../media/image46.jpeg"/><Relationship Id="rId9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gif"/><Relationship Id="rId9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Алексаедр\Рабочий стол\Пти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8251">
            <a:off x="499264" y="-88465"/>
            <a:ext cx="2396509" cy="2685303"/>
          </a:xfrm>
          <a:prstGeom prst="rect">
            <a:avLst/>
          </a:prstGeom>
          <a:noFill/>
        </p:spPr>
      </p:pic>
      <p:pic>
        <p:nvPicPr>
          <p:cNvPr id="1027" name="Picture 3" descr="D:\Documents and Settings\Алексаедр\Рабочий стол\цвет\40487388_podsnezhn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2466">
            <a:off x="1013619" y="2599986"/>
            <a:ext cx="2786082" cy="3866713"/>
          </a:xfrm>
          <a:prstGeom prst="rect">
            <a:avLst/>
          </a:prstGeom>
          <a:noFill/>
        </p:spPr>
      </p:pic>
      <p:pic>
        <p:nvPicPr>
          <p:cNvPr id="1028" name="Picture 4" descr="D:\Documents and Settings\Алексаедр\Рабочий стол\цвет\40260555_3912790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428736"/>
            <a:ext cx="4464855" cy="3571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:\Documents and Settings\Алексаедр\Рабочий стол\Старьё моё\Одни ленточки\50591855_tagmuguetbarre468xhuz3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500702"/>
            <a:ext cx="3590925" cy="11906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7864" y="260648"/>
            <a:ext cx="53578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_DomInoRevObl" pitchFamily="66" charset="-52"/>
              </a:rPr>
              <a:t>Первоцветы</a:t>
            </a:r>
            <a:endParaRPr lang="ru-RU" sz="6600" b="1" dirty="0">
              <a:solidFill>
                <a:srgbClr val="FF0000"/>
              </a:solidFill>
              <a:latin typeface="a_DomInoRevObl" pitchFamily="66" charset="-52"/>
            </a:endParaRPr>
          </a:p>
        </p:txBody>
      </p:sp>
    </p:spTree>
  </p:cSld>
  <p:clrMapOvr>
    <a:masterClrMapping/>
  </p:clrMapOvr>
  <p:transition advTm="243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-500090"/>
            <a:ext cx="3571900" cy="150019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Пролески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0_8cbf_c667c5b0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4929190" cy="5905541"/>
          </a:xfrm>
          <a:prstGeom prst="parallelogram">
            <a:avLst/>
          </a:prstGeom>
          <a:ln w="76200">
            <a:solidFill>
              <a:srgbClr val="FF33CC"/>
            </a:solidFill>
            <a:prstDash val="dash"/>
          </a:ln>
          <a:scene3d>
            <a:camera prst="perspectiveLeft"/>
            <a:lightRig rig="threePt" dir="t"/>
          </a:scene3d>
        </p:spPr>
      </p:pic>
      <p:pic>
        <p:nvPicPr>
          <p:cNvPr id="6" name="Рисунок 5" descr="Пролеск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643182"/>
            <a:ext cx="4143404" cy="3500462"/>
          </a:xfrm>
          <a:prstGeom prst="parallelogram">
            <a:avLst/>
          </a:prstGeom>
          <a:ln w="76200" cmpd="tri">
            <a:solidFill>
              <a:srgbClr val="FF33CC"/>
            </a:solidFill>
            <a:prstDash val="dash"/>
            <a:bevel/>
          </a:ln>
        </p:spPr>
      </p:pic>
      <p:pic>
        <p:nvPicPr>
          <p:cNvPr id="5" name="Picture 3" descr="D:\Documents and Settings\Алексаедр\Рабочий стол\Старьё моё\Бабочки\30925186_butterfly_200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23165">
            <a:off x="5151886" y="2199709"/>
            <a:ext cx="550510" cy="453164"/>
          </a:xfrm>
          <a:prstGeom prst="rect">
            <a:avLst/>
          </a:prstGeom>
          <a:noFill/>
        </p:spPr>
      </p:pic>
      <p:pic>
        <p:nvPicPr>
          <p:cNvPr id="7" name="Picture 3" descr="D:\Documents and Settings\Алексаедр\Рабочий стол\Старьё моё\Бабочки\30925186_butterfly_200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36811">
            <a:off x="931816" y="134801"/>
            <a:ext cx="572255" cy="4710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Горицвет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горицвет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159015">
            <a:off x="897215" y="968660"/>
            <a:ext cx="4708525" cy="470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D:\Documents and Settings\Алексаедр\Рабочий стол\цвет\adonis+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89982">
            <a:off x="4910368" y="3255631"/>
            <a:ext cx="3657600" cy="2816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D:\Documents and Settings\Алексаедр\Рабочий стол\Старьё моё\Бабочки\0815a4f80d431718a13d9927af65abd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2125" y="1264607"/>
            <a:ext cx="539075" cy="537411"/>
          </a:xfrm>
          <a:prstGeom prst="rect">
            <a:avLst/>
          </a:prstGeom>
          <a:noFill/>
        </p:spPr>
      </p:pic>
      <p:pic>
        <p:nvPicPr>
          <p:cNvPr id="8" name="Picture 2" descr="D:\Documents and Settings\Алексаедр\Рабочий стол\Старьё моё\Бабочки\0815a4f80d431718a13d9927af65abd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000240"/>
            <a:ext cx="324097" cy="323097"/>
          </a:xfrm>
          <a:prstGeom prst="rect">
            <a:avLst/>
          </a:prstGeom>
          <a:noFill/>
        </p:spPr>
      </p:pic>
      <p:pic>
        <p:nvPicPr>
          <p:cNvPr id="9" name="Picture 3" descr="D:\Documents and Settings\Алексаедр\Рабочий стол\Старьё моё\Бабочки\30925186_butterfly_2001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771238">
            <a:off x="8027213" y="1635265"/>
            <a:ext cx="291015" cy="239555"/>
          </a:xfrm>
          <a:prstGeom prst="rect">
            <a:avLst/>
          </a:prstGeom>
          <a:noFill/>
        </p:spPr>
      </p:pic>
      <p:pic>
        <p:nvPicPr>
          <p:cNvPr id="13" name="Picture 2" descr="D:\Documents and Settings\Алексаедр\Рабочий стол\Старьё моё\Бабочки\0815a4f80d431718a13d9927af65abd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28" y="2500306"/>
            <a:ext cx="253323" cy="2525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3214710" cy="7857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Крокусы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0_550c_3135c94f_L-w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14290"/>
            <a:ext cx="7358114" cy="4229100"/>
          </a:xfrm>
          <a:prstGeom prst="flowChartPunchedTape">
            <a:avLst/>
          </a:prstGeom>
          <a:ln w="7620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6" name="Рисунок 5" descr="0_550b_8c417b03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7984">
            <a:off x="336962" y="3944578"/>
            <a:ext cx="3878163" cy="2600372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rgbClr val="FF0000">
                <a:alpha val="40000"/>
              </a:srgb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Рисунок 7" descr="1847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94230">
            <a:off x="4548873" y="3907135"/>
            <a:ext cx="4092569" cy="2560594"/>
          </a:xfrm>
          <a:prstGeom prst="flowChartPunchedTape">
            <a:avLst/>
          </a:prstGeom>
          <a:ln>
            <a:noFill/>
          </a:ln>
          <a:effectLst>
            <a:glow rad="228600">
              <a:srgbClr val="FF0000">
                <a:alpha val="40000"/>
              </a:srgbClr>
            </a:glow>
          </a:effectLst>
        </p:spPr>
      </p:pic>
    </p:spTree>
    <p:custDataLst>
      <p:tags r:id="rId1"/>
    </p:custDataLst>
  </p:cSld>
  <p:clrMapOvr>
    <a:masterClrMapping/>
  </p:clrMapOvr>
  <p:transition advTm="8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ужница лес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7732">
            <a:off x="-67229" y="919383"/>
            <a:ext cx="5203019" cy="3819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072362" cy="7857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Калужница лесная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Калужница лесная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265370">
            <a:off x="3814968" y="2679122"/>
            <a:ext cx="5273165" cy="3946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uments and Settings\Алексаедр\Рабочий стол\Старьё моё\Бабочки\butterfly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37562" flipV="1">
            <a:off x="7131239" y="872755"/>
            <a:ext cx="495300" cy="571504"/>
          </a:xfrm>
          <a:prstGeom prst="rect">
            <a:avLst/>
          </a:prstGeom>
          <a:noFill/>
        </p:spPr>
      </p:pic>
      <p:pic>
        <p:nvPicPr>
          <p:cNvPr id="7" name="Picture 3" descr="D:\Documents and Settings\Алексаедр\Рабочий стол\Старьё моё\Бабочки\butterfly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10733" flipV="1">
            <a:off x="5760477" y="1937174"/>
            <a:ext cx="337182" cy="2762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3000364" cy="12858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Примула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Примула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49404"/>
          <a:stretch>
            <a:fillRect/>
          </a:stretch>
        </p:blipFill>
        <p:spPr>
          <a:xfrm>
            <a:off x="6429388" y="1714488"/>
            <a:ext cx="2357454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Примула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357430"/>
            <a:ext cx="2357454" cy="374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Примула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14488"/>
            <a:ext cx="2428892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D:\Documents and Settings\Алексаедр\Рабочий стол\Старьё моё\Бабочки\40854907_35747731_5b2af774f08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34244" flipH="1">
            <a:off x="4066772" y="1237884"/>
            <a:ext cx="419826" cy="368938"/>
          </a:xfrm>
          <a:prstGeom prst="rect">
            <a:avLst/>
          </a:prstGeom>
          <a:noFill/>
        </p:spPr>
      </p:pic>
      <p:pic>
        <p:nvPicPr>
          <p:cNvPr id="8" name="Picture 4" descr="D:\Documents and Settings\Алексаедр\Рабочий стол\Старьё моё\Бабочки\40854907_35747731_5b2af774f08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62718" flipH="1">
            <a:off x="7119995" y="995173"/>
            <a:ext cx="294208" cy="258546"/>
          </a:xfrm>
          <a:prstGeom prst="rect">
            <a:avLst/>
          </a:prstGeom>
          <a:noFill/>
        </p:spPr>
      </p:pic>
      <p:pic>
        <p:nvPicPr>
          <p:cNvPr id="9" name="Picture 3" descr="D:\Documents and Settings\Алексаедр\Рабочий стол\Старьё моё\Бабочки\butterfly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799079" flipV="1">
            <a:off x="8332360" y="1008475"/>
            <a:ext cx="337182" cy="276273"/>
          </a:xfrm>
          <a:prstGeom prst="rect">
            <a:avLst/>
          </a:prstGeom>
          <a:noFill/>
        </p:spPr>
      </p:pic>
      <p:pic>
        <p:nvPicPr>
          <p:cNvPr id="10" name="Picture 3" descr="D:\Documents and Settings\Алексаедр\Рабочий стол\Старьё моё\Бабочки\butterfly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71461" flipV="1">
            <a:off x="5541462" y="1507789"/>
            <a:ext cx="337182" cy="276273"/>
          </a:xfrm>
          <a:prstGeom prst="rect">
            <a:avLst/>
          </a:prstGeom>
          <a:noFill/>
        </p:spPr>
      </p:pic>
      <p:pic>
        <p:nvPicPr>
          <p:cNvPr id="11" name="Picture 2" descr="D:\Documents and Settings\Алексаедр\Рабочий стол\Старьё моё\Бабочки\0815a4f80d431718a13d9927af65abd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71657">
            <a:off x="3071802" y="500042"/>
            <a:ext cx="539075" cy="537411"/>
          </a:xfrm>
          <a:prstGeom prst="rect">
            <a:avLst/>
          </a:prstGeom>
          <a:noFill/>
        </p:spPr>
      </p:pic>
      <p:pic>
        <p:nvPicPr>
          <p:cNvPr id="12" name="Picture 2" descr="D:\Documents and Settings\Алексаедр\Рабочий стол\Старьё моё\Бабочки\0815a4f80d431718a13d9927af65abd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84094">
            <a:off x="7525273" y="238693"/>
            <a:ext cx="352882" cy="351793"/>
          </a:xfrm>
          <a:prstGeom prst="rect">
            <a:avLst/>
          </a:prstGeom>
          <a:noFill/>
        </p:spPr>
      </p:pic>
      <p:pic>
        <p:nvPicPr>
          <p:cNvPr id="13" name="Picture 2" descr="D:\Documents and Settings\Алексаедр\Рабочий стол\Старьё моё\Бабочки\0815a4f80d431718a13d9927af65abd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57166"/>
            <a:ext cx="324097" cy="323097"/>
          </a:xfrm>
          <a:prstGeom prst="rect">
            <a:avLst/>
          </a:prstGeom>
          <a:noFill/>
        </p:spPr>
      </p:pic>
      <p:pic>
        <p:nvPicPr>
          <p:cNvPr id="14" name="Picture 3" descr="D:\Documents and Settings\Алексаедр\Рабочий стол\Вся Мелочь\56955328_strek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571480"/>
            <a:ext cx="609600" cy="285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3643338" cy="14287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Адонис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Адонисы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3531394" cy="4708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адонис амурски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9" y="3429000"/>
            <a:ext cx="4357718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адонис амур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442915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Documents and Settings\Алексаедр\Рабочий стол\ЛЕНточки\50835065_45028607_16get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571480"/>
            <a:ext cx="333375" cy="304800"/>
          </a:xfrm>
          <a:prstGeom prst="rect">
            <a:avLst/>
          </a:prstGeom>
          <a:noFill/>
        </p:spPr>
      </p:pic>
      <p:pic>
        <p:nvPicPr>
          <p:cNvPr id="8" name="Picture 2" descr="D:\Documents and Settings\Алексаедр\Рабочий стол\ЛЕНточки\50835065_45028607_16get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6429396"/>
            <a:ext cx="333375" cy="304800"/>
          </a:xfrm>
          <a:prstGeom prst="rect">
            <a:avLst/>
          </a:prstGeom>
          <a:noFill/>
        </p:spPr>
      </p:pic>
      <p:pic>
        <p:nvPicPr>
          <p:cNvPr id="9" name="Picture 2" descr="D:\Documents and Settings\Алексаедр\Рабочий стол\ЛЕНточки\50835065_45028607_16get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6286520"/>
            <a:ext cx="333375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4147374" cy="12144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Весенник</a:t>
            </a:r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звёздчатый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Весенник звёздчатый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2908" y="0"/>
            <a:ext cx="4800600" cy="5443542"/>
          </a:xfrm>
          <a:prstGeom prst="star12">
            <a:avLst/>
          </a:prstGeom>
          <a:ln w="57150">
            <a:solidFill>
              <a:srgbClr val="FF0000"/>
            </a:solidFill>
          </a:ln>
          <a:effectLst>
            <a:softEdge rad="317500"/>
          </a:effectLst>
        </p:spPr>
      </p:pic>
      <p:pic>
        <p:nvPicPr>
          <p:cNvPr id="5" name="Рисунок 4" descr="Весенник дальневосточны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26" y="1500174"/>
            <a:ext cx="5214974" cy="5572140"/>
          </a:xfrm>
          <a:prstGeom prst="star6">
            <a:avLst>
              <a:gd name="adj" fmla="val 50000"/>
              <a:gd name="hf" fmla="val 115470"/>
            </a:avLst>
          </a:prstGeom>
          <a:ln w="57150">
            <a:solidFill>
              <a:srgbClr val="FF0000"/>
            </a:solidFill>
          </a:ln>
          <a:effectLst>
            <a:softEdge rad="635000"/>
          </a:effectLst>
        </p:spPr>
      </p:pic>
      <p:pic>
        <p:nvPicPr>
          <p:cNvPr id="1027" name="Picture 3" descr="D:\Documents and Settings\Алексаедр\Рабочий стол\Крупные смайлы\48507608_AN2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000768"/>
            <a:ext cx="500067" cy="67891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922606" cy="857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Фиалка восточная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Фиалка восточная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071967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D:\Documents and Settings\Алексаедр\Рабочий стол\цвет\01096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4000528" cy="473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D:\Documents and Settings\Алексаедр\Рабочий стол\Крупные смайлы\ff2912bb7a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929330"/>
            <a:ext cx="795358" cy="7953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5543560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Бадан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Бадан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4708525" cy="4708525"/>
          </a:xfrm>
          <a:prstGeom prst="rect">
            <a:avLst/>
          </a:prstGeom>
          <a:ln w="76200">
            <a:solidFill>
              <a:srgbClr val="CC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D:\Documents and Settings\Алексаедр\Рабочий стол\цвет\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643182"/>
            <a:ext cx="3361788" cy="2857520"/>
          </a:xfrm>
          <a:prstGeom prst="rect">
            <a:avLst/>
          </a:prstGeom>
          <a:ln w="76200">
            <a:solidFill>
              <a:srgbClr val="CC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D:\Documents and Settings\Алексаедр\Рабочий стол\Крупные смайлы\6bb2a4173b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93546">
            <a:off x="7530496" y="172415"/>
            <a:ext cx="1219200" cy="1219200"/>
          </a:xfrm>
          <a:prstGeom prst="rect">
            <a:avLst/>
          </a:prstGeom>
          <a:noFill/>
        </p:spPr>
      </p:pic>
      <p:pic>
        <p:nvPicPr>
          <p:cNvPr id="6147" name="Picture 3" descr="D:\Documents and Settings\Алексаедр\Рабочий стол\Крупные смайлы\4c0a8d01682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03201">
            <a:off x="5893625" y="1178724"/>
            <a:ext cx="1007924" cy="10079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2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3786214" cy="11430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Хохлатка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Хохлптка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500174"/>
            <a:ext cx="4708525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Хохлатка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9799">
            <a:off x="-160675" y="527270"/>
            <a:ext cx="4645247" cy="5830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8" name="Picture 2" descr="D:\Documents and Settings\Алексаедр\Рабочий стол\Старьё моё\Бабочки\39748699_1234764914_yepilog_s_babochko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428861" y="3214687"/>
            <a:ext cx="4500591" cy="6429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Подснежники</a:t>
            </a:r>
            <a:r>
              <a:rPr lang="ru-RU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Галантус</a:t>
            </a:r>
            <a:r>
              <a:rPr lang="ru-RU" sz="4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400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Documents and Settings\Алексаедр\Мои документы\Мои рисунки\Рисунок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6093703" cy="49427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1357298"/>
            <a:ext cx="2571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a_AssuanNr" pitchFamily="18" charset="-52"/>
              </a:rPr>
              <a:t>Цветы как люди, на 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            Добро щедры,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И, щедро нежность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            Людям отдавая,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Они цветут, сердца 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            Отогревая,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Как маленькие тёплые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             Костры.</a:t>
            </a:r>
          </a:p>
          <a:p>
            <a:r>
              <a:rPr lang="ru-RU" b="1" dirty="0" smtClean="0">
                <a:latin typeface="a_AssuanNr" pitchFamily="18" charset="-52"/>
              </a:rPr>
              <a:t>                                                                           К. Жане</a:t>
            </a:r>
            <a:endParaRPr lang="ru-RU" b="1" dirty="0">
              <a:latin typeface="a_AssuanNr" pitchFamily="18" charset="-52"/>
            </a:endParaRPr>
          </a:p>
        </p:txBody>
      </p:sp>
      <p:pic>
        <p:nvPicPr>
          <p:cNvPr id="5" name="Picture 3" descr="D:\Documents and Settings\Алексаедр\Рабочий стол\Крупные смайлы\4c0a8d0168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03201">
            <a:off x="228196" y="1462"/>
            <a:ext cx="909826" cy="11925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64320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Мускари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Цветы мускар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358550">
            <a:off x="63643" y="13913"/>
            <a:ext cx="7694232" cy="7021895"/>
          </a:xfrm>
          <a:prstGeom prst="cloudCallou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advTm="6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714620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Первоцветы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кавказ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500570"/>
            <a:ext cx="2286016" cy="2232607"/>
          </a:xfrm>
          <a:prstGeom prst="star7">
            <a:avLst/>
          </a:prstGeom>
          <a:ln w="76200"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  <a:softEdge rad="63500"/>
          </a:effectLst>
          <a:scene3d>
            <a:camera prst="obliqueTopLeft"/>
            <a:lightRig rig="threePt" dir="t"/>
          </a:scene3d>
        </p:spPr>
      </p:pic>
      <p:pic>
        <p:nvPicPr>
          <p:cNvPr id="8" name="Рисунок 7" descr="0_be27_256dcca_XL.jpeg"/>
          <p:cNvPicPr>
            <a:picLocks noChangeAspect="1"/>
          </p:cNvPicPr>
          <p:nvPr/>
        </p:nvPicPr>
        <p:blipFill>
          <a:blip r:embed="rId3" cstate="print"/>
          <a:srcRect l="15686" r="5882"/>
          <a:stretch>
            <a:fillRect/>
          </a:stretch>
        </p:blipFill>
        <p:spPr>
          <a:xfrm>
            <a:off x="-214346" y="4000504"/>
            <a:ext cx="2928958" cy="2571768"/>
          </a:xfrm>
          <a:prstGeom prst="star32">
            <a:avLst/>
          </a:prstGeom>
          <a:effectLst>
            <a:softEdge rad="317500"/>
          </a:effectLst>
        </p:spPr>
      </p:pic>
      <p:pic>
        <p:nvPicPr>
          <p:cNvPr id="9" name="Рисунок 8" descr="46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0"/>
            <a:ext cx="2928926" cy="2643182"/>
          </a:xfrm>
          <a:prstGeom prst="decagon">
            <a:avLst/>
          </a:prstGeom>
          <a:effectLst>
            <a:softEdge rad="317500"/>
          </a:effectLst>
        </p:spPr>
      </p:pic>
      <p:pic>
        <p:nvPicPr>
          <p:cNvPr id="10" name="Рисунок 9" descr="171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42852"/>
            <a:ext cx="3571900" cy="2714644"/>
          </a:xfrm>
          <a:prstGeom prst="ellipse">
            <a:avLst/>
          </a:prstGeom>
          <a:ln w="190500" cap="rnd">
            <a:solidFill>
              <a:srgbClr val="FF33CC"/>
            </a:solidFill>
            <a:prstDash val="solid"/>
          </a:ln>
          <a:effectLst>
            <a:outerShdw blurRad="127000" algn="bl" rotWithShape="0">
              <a:srgbClr val="000000"/>
            </a:outerShdw>
            <a:softEdge rad="3175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279934_25.jpg"/>
          <p:cNvPicPr>
            <a:picLocks noChangeAspect="1"/>
          </p:cNvPicPr>
          <p:nvPr/>
        </p:nvPicPr>
        <p:blipFill>
          <a:blip r:embed="rId6" cstate="print"/>
          <a:srcRect l="40099" t="12105" r="2970" b="20000"/>
          <a:stretch>
            <a:fillRect/>
          </a:stretch>
        </p:blipFill>
        <p:spPr>
          <a:xfrm>
            <a:off x="4643438" y="4643446"/>
            <a:ext cx="2143140" cy="1936591"/>
          </a:xfrm>
          <a:prstGeom prst="star7">
            <a:avLst/>
          </a:prstGeom>
          <a:ln w="76200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  <a:softEdge rad="31750"/>
          </a:effectLst>
        </p:spPr>
      </p:pic>
      <p:pic>
        <p:nvPicPr>
          <p:cNvPr id="12" name="Рисунок 11" descr="ena_1870.jpg"/>
          <p:cNvPicPr>
            <a:picLocks noChangeAspect="1"/>
          </p:cNvPicPr>
          <p:nvPr/>
        </p:nvPicPr>
        <p:blipFill>
          <a:blip r:embed="rId7" cstate="print"/>
          <a:srcRect l="15409" t="21250" b="11250"/>
          <a:stretch>
            <a:fillRect/>
          </a:stretch>
        </p:blipFill>
        <p:spPr>
          <a:xfrm>
            <a:off x="6286512" y="4143380"/>
            <a:ext cx="3143272" cy="2714620"/>
          </a:xfrm>
          <a:prstGeom prst="star32">
            <a:avLst/>
          </a:prstGeom>
          <a:effectLst>
            <a:softEdge rad="317500"/>
          </a:effectLst>
        </p:spPr>
      </p:pic>
      <p:pic>
        <p:nvPicPr>
          <p:cNvPr id="14" name="Рисунок 13" descr="default.jpeg"/>
          <p:cNvPicPr>
            <a:picLocks noChangeAspect="1"/>
          </p:cNvPicPr>
          <p:nvPr/>
        </p:nvPicPr>
        <p:blipFill>
          <a:blip r:embed="rId8" cstate="print"/>
          <a:srcRect l="59552" t="23214" b="26034"/>
          <a:stretch>
            <a:fillRect/>
          </a:stretch>
        </p:blipFill>
        <p:spPr>
          <a:xfrm>
            <a:off x="0" y="0"/>
            <a:ext cx="2928926" cy="26431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Рисунок 14" descr="2646031.jpg"/>
          <p:cNvPicPr>
            <a:picLocks noChangeAspect="1"/>
          </p:cNvPicPr>
          <p:nvPr/>
        </p:nvPicPr>
        <p:blipFill>
          <a:blip r:embed="rId9" cstate="print"/>
          <a:srcRect l="15621" t="15625" r="15621" b="19791"/>
          <a:stretch>
            <a:fillRect/>
          </a:stretch>
        </p:blipFill>
        <p:spPr>
          <a:xfrm>
            <a:off x="7072330" y="2786058"/>
            <a:ext cx="1940348" cy="1643074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effectLst>
            <a:softEdge rad="317500"/>
          </a:effectLst>
        </p:spPr>
      </p:pic>
      <p:pic>
        <p:nvPicPr>
          <p:cNvPr id="16" name="Рисунок 15" descr="374112.jpg"/>
          <p:cNvPicPr>
            <a:picLocks noChangeAspect="1"/>
          </p:cNvPicPr>
          <p:nvPr/>
        </p:nvPicPr>
        <p:blipFill>
          <a:blip r:embed="rId10" cstate="print"/>
          <a:srcRect l="37531" t="18428" r="4608" b="13390"/>
          <a:stretch>
            <a:fillRect/>
          </a:stretch>
        </p:blipFill>
        <p:spPr>
          <a:xfrm>
            <a:off x="0" y="2357430"/>
            <a:ext cx="2285952" cy="2000264"/>
          </a:xfrm>
          <a:prstGeom prst="star7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28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00166" y="214313"/>
            <a:ext cx="6729434" cy="128586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Вопросы по теме: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Documents and Settings\Алексаедр\Рабочий стол\ЛЕНточки\44548954_Landuyshi_v_ko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9456">
            <a:off x="1624036" y="1589892"/>
            <a:ext cx="6105525" cy="47625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262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Научное название белого подснежника?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643182"/>
            <a:ext cx="5786478" cy="3214710"/>
          </a:xfrm>
        </p:spPr>
        <p:txBody>
          <a:bodyPr>
            <a:normAutofit/>
          </a:bodyPr>
          <a:lstStyle/>
          <a:p>
            <a:pPr marL="880110" lvl="0" indent="-742950">
              <a:buFont typeface="+mj-lt"/>
              <a:buAutoNum type="arabicPeriod"/>
            </a:pPr>
            <a:r>
              <a:rPr lang="ru-RU" sz="4800" b="1" u="sng" dirty="0" smtClean="0"/>
              <a:t>«</a:t>
            </a:r>
            <a:r>
              <a:rPr lang="ru-RU" sz="4800" b="1" u="sng" dirty="0" err="1" smtClean="0"/>
              <a:t>Галантус</a:t>
            </a:r>
            <a:r>
              <a:rPr lang="ru-RU" sz="4800" b="1" u="sng" dirty="0" smtClean="0"/>
              <a:t>»</a:t>
            </a:r>
          </a:p>
          <a:p>
            <a:pPr marL="880110" lvl="0" indent="-742950">
              <a:buFont typeface="+mj-lt"/>
              <a:buAutoNum type="arabicPeriod"/>
            </a:pPr>
            <a:r>
              <a:rPr lang="ru-RU" sz="4800" b="1" dirty="0" smtClean="0"/>
              <a:t>«Галантный»</a:t>
            </a:r>
          </a:p>
          <a:p>
            <a:pPr marL="880110" lvl="0" indent="-742950">
              <a:buFont typeface="+mj-lt"/>
              <a:buAutoNum type="arabicPeriod"/>
            </a:pPr>
            <a:r>
              <a:rPr lang="ru-RU" sz="4800" b="1" dirty="0" smtClean="0"/>
              <a:t>«Галактион»</a:t>
            </a:r>
          </a:p>
          <a:p>
            <a:endParaRPr lang="ru-RU" b="1" dirty="0"/>
          </a:p>
        </p:txBody>
      </p:sp>
    </p:spTree>
  </p:cSld>
  <p:clrMapOvr>
    <a:masterClrMapping/>
  </p:clrMapOvr>
  <p:transition advTm="414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1432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lvl="0" indent="-914400"/>
            <a:r>
              <a:rPr lang="en-US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Какой месяц считается месяцем цветения подснежников?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928934"/>
            <a:ext cx="3214710" cy="3043246"/>
          </a:xfrm>
        </p:spPr>
        <p:txBody>
          <a:bodyPr/>
          <a:lstStyle/>
          <a:p>
            <a:pPr lvl="0"/>
            <a:r>
              <a:rPr lang="ru-RU" sz="4400" b="1" dirty="0" smtClean="0"/>
              <a:t>Март</a:t>
            </a:r>
          </a:p>
          <a:p>
            <a:pPr lvl="0"/>
            <a:r>
              <a:rPr lang="ru-RU" sz="4400" b="1" u="sng" dirty="0" smtClean="0"/>
              <a:t>Апрель</a:t>
            </a:r>
          </a:p>
          <a:p>
            <a:pPr lvl="0"/>
            <a:r>
              <a:rPr lang="ru-RU" sz="4400" b="1" dirty="0" smtClean="0"/>
              <a:t>Май</a:t>
            </a:r>
          </a:p>
          <a:p>
            <a:endParaRPr lang="ru-RU" dirty="0"/>
          </a:p>
        </p:txBody>
      </p:sp>
    </p:spTree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30003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какой стране  в этот день особенно трепетно обходятся с цветами: </a:t>
            </a:r>
            <a:r>
              <a:rPr lang="ru-RU" sz="4400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подпушивают</a:t>
            </a:r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их и пересаживают в праздничные горшки?</a:t>
            </a:r>
            <a:r>
              <a:rPr lang="ru-RU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3857628"/>
            <a:ext cx="5572164" cy="2286016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/>
              <a:t>Во Франции</a:t>
            </a:r>
          </a:p>
          <a:p>
            <a:pPr lvl="0"/>
            <a:r>
              <a:rPr lang="ru-RU" sz="4400" b="1" dirty="0" smtClean="0"/>
              <a:t>В Англии</a:t>
            </a:r>
          </a:p>
          <a:p>
            <a:pPr lvl="0"/>
            <a:r>
              <a:rPr lang="ru-RU" sz="4400" b="1" dirty="0" smtClean="0"/>
              <a:t>В России</a:t>
            </a:r>
          </a:p>
          <a:p>
            <a:endParaRPr lang="ru-RU" sz="4400" dirty="0"/>
          </a:p>
        </p:txBody>
      </p:sp>
    </p:spTree>
  </p:cSld>
  <p:clrMapOvr>
    <a:masterClrMapping/>
  </p:clrMapOvr>
  <p:transition advTm="1073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940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9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49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По библейской легенде,  что превратил господь в подснежники?</a:t>
            </a:r>
            <a:r>
              <a:rPr lang="ru-RU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3643314"/>
            <a:ext cx="4471990" cy="2523170"/>
          </a:xfrm>
        </p:spPr>
        <p:txBody>
          <a:bodyPr>
            <a:normAutofit fontScale="92500"/>
          </a:bodyPr>
          <a:lstStyle/>
          <a:p>
            <a:pPr lvl="0"/>
            <a:r>
              <a:rPr lang="ru-RU" sz="4400" b="1" dirty="0" smtClean="0"/>
              <a:t>Ожерелье Евы</a:t>
            </a:r>
          </a:p>
          <a:p>
            <a:pPr lvl="0"/>
            <a:r>
              <a:rPr lang="ru-RU" sz="4400" b="1" dirty="0" smtClean="0"/>
              <a:t>Снежинки</a:t>
            </a:r>
          </a:p>
          <a:p>
            <a:pPr lvl="0"/>
            <a:r>
              <a:rPr lang="ru-RU" sz="4400" b="1" dirty="0" smtClean="0"/>
              <a:t>Слёзы</a:t>
            </a:r>
          </a:p>
          <a:p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7146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Почему подснежники спешат?</a:t>
            </a: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857496"/>
            <a:ext cx="7258072" cy="2857520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/>
              <a:t>Торопятся к празднику</a:t>
            </a:r>
            <a:endParaRPr lang="ru-RU" sz="4000" dirty="0" smtClean="0"/>
          </a:p>
          <a:p>
            <a:pPr lvl="0"/>
            <a:r>
              <a:rPr lang="ru-RU" sz="4000" b="1" dirty="0" smtClean="0"/>
              <a:t>Созрела корневая система</a:t>
            </a:r>
            <a:endParaRPr lang="ru-RU" sz="4000" dirty="0" smtClean="0"/>
          </a:p>
          <a:p>
            <a:pPr lvl="0"/>
            <a:r>
              <a:rPr lang="ru-RU" sz="4000" b="1" dirty="0" smtClean="0"/>
              <a:t>Бояться жары</a:t>
            </a:r>
            <a:endParaRPr lang="ru-RU" sz="4000" dirty="0" smtClean="0"/>
          </a:p>
          <a:p>
            <a:endParaRPr lang="ru-RU" sz="3200" dirty="0"/>
          </a:p>
        </p:txBody>
      </p:sp>
    </p:spTree>
  </p:cSld>
  <p:clrMapOvr>
    <a:masterClrMapping/>
  </p:clrMapOvr>
  <p:transition advTm="262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1435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В какой сказке эти цветы искали в декабре? </a:t>
            </a:r>
            <a:r>
              <a:rPr lang="ru-RU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42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92895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Под каким номером скрывается</a:t>
            </a:r>
            <a:br>
              <a:rPr lang="ru-RU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800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галантус</a:t>
            </a:r>
            <a:r>
              <a:rPr lang="ru-RU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»?</a:t>
            </a:r>
            <a:br>
              <a:rPr lang="ru-RU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2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498080" cy="10001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 - трава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0_9ab9_b237043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86551">
            <a:off x="4350794" y="1080492"/>
            <a:ext cx="4643470" cy="3929090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0_9b2b_44e31c4d_XL.jpeg"/>
          <p:cNvPicPr>
            <a:picLocks noChangeAspect="1"/>
          </p:cNvPicPr>
          <p:nvPr/>
        </p:nvPicPr>
        <p:blipFill>
          <a:blip r:embed="rId4" cstate="print"/>
          <a:srcRect r="28388"/>
          <a:stretch>
            <a:fillRect/>
          </a:stretch>
        </p:blipFill>
        <p:spPr>
          <a:xfrm rot="20927574">
            <a:off x="255499" y="318297"/>
            <a:ext cx="3786214" cy="52063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500430" y="5072074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_CampusCapsNr" pitchFamily="82" charset="-52"/>
              </a:rPr>
              <a:t>Цветы всю жизнь не оставляют нас, </a:t>
            </a:r>
            <a:endParaRPr lang="en-US" b="1" dirty="0" smtClean="0">
              <a:latin typeface="a_CampusCapsNr" pitchFamily="82" charset="-52"/>
            </a:endParaRPr>
          </a:p>
          <a:p>
            <a:r>
              <a:rPr lang="ru-RU" b="1" dirty="0" smtClean="0">
                <a:latin typeface="a_CampusCapsNr" pitchFamily="82" charset="-52"/>
              </a:rPr>
              <a:t>Красивые наследники природы.</a:t>
            </a:r>
          </a:p>
          <a:p>
            <a:r>
              <a:rPr lang="ru-RU" b="1" dirty="0" smtClean="0">
                <a:latin typeface="a_CampusCapsNr" pitchFamily="82" charset="-52"/>
              </a:rPr>
              <a:t>Они заходят к нам в рассветный час, </a:t>
            </a:r>
          </a:p>
          <a:p>
            <a:r>
              <a:rPr lang="ru-RU" b="1" dirty="0" smtClean="0">
                <a:latin typeface="a_CampusCapsNr" pitchFamily="82" charset="-52"/>
              </a:rPr>
              <a:t>                                      В закатный час заботливо заходят.</a:t>
            </a:r>
          </a:p>
          <a:p>
            <a:r>
              <a:rPr lang="ru-RU" b="1" dirty="0" smtClean="0">
                <a:latin typeface="a_CampusCapsNr" pitchFamily="82" charset="-52"/>
              </a:rPr>
              <a:t>                                      Они нам продлевают радость встреч, </a:t>
            </a:r>
          </a:p>
          <a:p>
            <a:r>
              <a:rPr lang="ru-RU" b="1" dirty="0" smtClean="0">
                <a:latin typeface="a_CampusCapsNr" pitchFamily="82" charset="-52"/>
              </a:rPr>
              <a:t>                                      Откладывают время расставанья.</a:t>
            </a:r>
            <a:endParaRPr lang="ru-RU" b="1" dirty="0">
              <a:latin typeface="a_CampusCapsNr" pitchFamily="82" charset="-52"/>
            </a:endParaRPr>
          </a:p>
        </p:txBody>
      </p:sp>
    </p:spTree>
    <p:custDataLst>
      <p:tags r:id="rId1"/>
    </p:custDataLst>
  </p:cSld>
  <p:clrMapOvr>
    <a:masterClrMapping/>
  </p:clrMapOvr>
  <p:transition advTm="1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64320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Какой композитор очень любил эти цветы и посвятил им своё произведение ?</a:t>
            </a:r>
            <a:b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500438"/>
            <a:ext cx="4786346" cy="311468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4400" b="1" dirty="0" smtClean="0"/>
              <a:t>Моцарт</a:t>
            </a:r>
          </a:p>
          <a:p>
            <a:pPr lvl="0"/>
            <a:r>
              <a:rPr lang="ru-RU" sz="4400" b="1" dirty="0" smtClean="0"/>
              <a:t>Чайковский </a:t>
            </a:r>
          </a:p>
          <a:p>
            <a:pPr lvl="0"/>
            <a:r>
              <a:rPr lang="ru-RU" sz="4400" b="1" u="sng" dirty="0" err="1" smtClean="0"/>
              <a:t>Вивальди</a:t>
            </a:r>
            <a:endParaRPr lang="ru-RU" sz="4700" b="1" u="sng" dirty="0" smtClean="0"/>
          </a:p>
          <a:p>
            <a:pPr>
              <a:buNone/>
            </a:pPr>
            <a:r>
              <a:rPr lang="ru-RU" sz="47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814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42852"/>
            <a:ext cx="4500594" cy="9286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апреля</a:t>
            </a:r>
            <a:endParaRPr lang="ru-RU" sz="4800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000108"/>
            <a:ext cx="5000660" cy="78581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sz="3600" b="1" spc="150" dirty="0" smtClean="0">
                <a:ln w="11430"/>
                <a:solidFill>
                  <a:srgbClr val="CC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День</a:t>
            </a:r>
            <a:r>
              <a:rPr lang="en-US" sz="3600" b="1" spc="150" dirty="0" smtClean="0">
                <a:ln w="11430"/>
                <a:solidFill>
                  <a:srgbClr val="CC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smtClean="0">
                <a:ln w="11430"/>
                <a:solidFill>
                  <a:srgbClr val="CC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Подснежника</a:t>
            </a:r>
            <a:endParaRPr lang="ru-RU" sz="3600" b="1" spc="150" dirty="0">
              <a:ln w="11430"/>
              <a:solidFill>
                <a:srgbClr val="CC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1379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22587">
            <a:off x="338939" y="-4346"/>
            <a:ext cx="1791311" cy="20179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98" name="Picture 2" descr="D:\Documents and Settings\Алексаедр\Рабочий стол\цвет\3f4457db3ef1457086503bda4e589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5315">
            <a:off x="6500786" y="4973900"/>
            <a:ext cx="2286016" cy="14466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099" name="Picture 3" descr="D:\Documents and Settings\Алексаедр\Рабочий стол\цвет\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6268">
            <a:off x="648231" y="4908226"/>
            <a:ext cx="2271490" cy="1459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0" name="Picture 4" descr="D:\Documents and Settings\Алексаедр\Рабочий стол\цвет\1625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928802"/>
            <a:ext cx="1285884" cy="2000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1" name="Picture 5" descr="D:\Documents and Settings\Алексаедр\Рабочий стол\цвет\158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928802"/>
            <a:ext cx="1358080" cy="20351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2" name="Picture 6" descr="D:\Documents and Settings\Алексаедр\Рабочий стол\цвет\162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357430"/>
            <a:ext cx="1285884" cy="2000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3" name="Picture 7" descr="D:\Documents and Settings\Алексаедр\Рабочий стол\цвет\1625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786058"/>
            <a:ext cx="1218462" cy="20352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4" name="Picture 8" descr="D:\Documents and Settings\Алексаедр\Рабочий стол\цвет\162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786058"/>
            <a:ext cx="1285884" cy="19267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5" name="Picture 9" descr="D:\Documents and Settings\Алексаедр\Рабочий стол\цвет\1642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2143116"/>
            <a:ext cx="1214446" cy="2071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6" name="Picture 10" descr="D:\Documents and Settings\Алексаедр\Рабочий стол\цвет\40458169_3cwe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098361">
            <a:off x="7230268" y="214538"/>
            <a:ext cx="1398784" cy="17325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7" name="Picture 11" descr="D:\Documents and Settings\Алексаедр\Рабочий стол\цвет\art1643_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5214950"/>
            <a:ext cx="1003937" cy="1357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108" name="Picture 12" descr="D:\Documents and Settings\Алексаедр\Рабочий стол\цвет\40460515_133970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8992" y="5214950"/>
            <a:ext cx="1000415" cy="13573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143536" cy="342902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Фиалки, ландыши для нас</a:t>
            </a: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Веселый лес весной припас.</a:t>
            </a: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мы их рвать не будем -</a:t>
            </a: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дарят радость людям!</a:t>
            </a:r>
            <a:endParaRPr lang="ru-RU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846875.jpg"/>
          <p:cNvPicPr>
            <a:picLocks noChangeAspect="1"/>
          </p:cNvPicPr>
          <p:nvPr/>
        </p:nvPicPr>
        <p:blipFill>
          <a:blip r:embed="rId2" cstate="print"/>
          <a:srcRect l="6067" t="31877" r="2929" b="13754"/>
          <a:stretch>
            <a:fillRect/>
          </a:stretch>
        </p:blipFill>
        <p:spPr>
          <a:xfrm rot="20122230">
            <a:off x="3353901" y="4180885"/>
            <a:ext cx="3097855" cy="2372919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3" name="Picture 3" descr="D:\Documents and Settings\Алексаедр\Рабочий стол\цвет\ART_EarlBloom_Galant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1250">
            <a:off x="6045848" y="1893772"/>
            <a:ext cx="3226152" cy="235064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4" name="Picture 4" descr="D:\Documents and Settings\Алексаедр\Рабочий стол\цвет\46319c346e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6709">
            <a:off x="3026230" y="2031494"/>
            <a:ext cx="3627626" cy="249710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5" name="Picture 5" descr="D:\Documents and Settings\Алексаедр\Рабочий стол\цвет\2408776_c1026e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3623">
            <a:off x="473326" y="4507631"/>
            <a:ext cx="3195255" cy="239644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6" name="Picture 6" descr="D:\Documents and Settings\Алексаедр\Рабочий стол\цвет\2408786_377dca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95452">
            <a:off x="5806510" y="3893033"/>
            <a:ext cx="3407891" cy="269129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7" name="Picture 7" descr="D:\Documents and Settings\Алексаедр\Рабочий стол\цвет\40448211_podsnezhn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82082">
            <a:off x="4915504" y="-80583"/>
            <a:ext cx="3495104" cy="251498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8" name="Picture 8" descr="D:\Documents and Settings\Алексаедр\Рабочий стол\цвет\55677445_1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78144">
            <a:off x="-39045" y="2256459"/>
            <a:ext cx="3619504" cy="271462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Tm="232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2462" cy="15716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растенья эти знаем.</a:t>
            </a:r>
            <a:br>
              <a:rPr lang="ru-RU" sz="3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Бережем и охраняем.</a:t>
            </a:r>
            <a:br>
              <a:rPr lang="ru-RU" sz="3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книгу Красную они</a:t>
            </a:r>
            <a:br>
              <a:rPr lang="ru-RU" sz="3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 давно занесены.</a:t>
            </a:r>
            <a:endParaRPr lang="ru-RU" sz="3200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0_632a_59b4efc2_XL.jpeg"/>
          <p:cNvPicPr>
            <a:picLocks noChangeAspect="1"/>
          </p:cNvPicPr>
          <p:nvPr/>
        </p:nvPicPr>
        <p:blipFill>
          <a:blip r:embed="rId2" cstate="print"/>
          <a:srcRect t="21999" b="15147"/>
          <a:stretch>
            <a:fillRect/>
          </a:stretch>
        </p:blipFill>
        <p:spPr>
          <a:xfrm>
            <a:off x="6286480" y="2285992"/>
            <a:ext cx="2857520" cy="2023020"/>
          </a:xfrm>
          <a:prstGeom prst="rect">
            <a:avLst/>
          </a:prstGeom>
        </p:spPr>
      </p:pic>
      <p:pic>
        <p:nvPicPr>
          <p:cNvPr id="6146" name="Picture 2" descr="D:\Documents and Settings\Алексаедр\Рабочий стол\цвет\%D0%9F%D0%B5%D1%87%D0%BE%D0%BD%D0%BE%D1%87%D0%BD%D0%B8%D1%86%D0%B0+IMG_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3143272" cy="2143140"/>
          </a:xfrm>
          <a:prstGeom prst="rect">
            <a:avLst/>
          </a:prstGeom>
          <a:noFill/>
        </p:spPr>
      </p:pic>
      <p:pic>
        <p:nvPicPr>
          <p:cNvPr id="6147" name="Picture 3" descr="D:\Documents and Settings\Алексаедр\Рабочий стол\цвет\01096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52"/>
            <a:ext cx="2980393" cy="2000264"/>
          </a:xfrm>
          <a:prstGeom prst="rect">
            <a:avLst/>
          </a:prstGeom>
          <a:noFill/>
        </p:spPr>
      </p:pic>
      <p:pic>
        <p:nvPicPr>
          <p:cNvPr id="6148" name="Picture 4" descr="D:\Documents and Settings\Алексаедр\Рабочий стол\цвет\2467134_9e857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285992"/>
            <a:ext cx="2676575" cy="2007431"/>
          </a:xfrm>
          <a:prstGeom prst="rect">
            <a:avLst/>
          </a:prstGeom>
          <a:noFill/>
        </p:spPr>
      </p:pic>
      <p:pic>
        <p:nvPicPr>
          <p:cNvPr id="6149" name="Picture 5" descr="D:\Documents and Settings\Алексаедр\Рабочий стол\цвет\40458005_0_c1d0_4b78b139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429132"/>
            <a:ext cx="3500462" cy="2214578"/>
          </a:xfrm>
          <a:prstGeom prst="rect">
            <a:avLst/>
          </a:prstGeom>
          <a:noFill/>
        </p:spPr>
      </p:pic>
      <p:pic>
        <p:nvPicPr>
          <p:cNvPr id="6150" name="Picture 6" descr="D:\Documents and Settings\Алексаедр\Рабочий стол\цвет\55676724_1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285992"/>
            <a:ext cx="2876776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Алексаедр\Рабочий стол\4Концов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3714776" cy="470980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D:\Documents and Settings\Алексаедр\Рабочий стол\Вся Мелочь\eacl1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643050"/>
            <a:ext cx="1133475" cy="1581150"/>
          </a:xfrm>
          <a:prstGeom prst="rect">
            <a:avLst/>
          </a:prstGeom>
          <a:noFill/>
        </p:spPr>
      </p:pic>
    </p:spTree>
  </p:cSld>
  <p:clrMapOvr>
    <a:masterClrMapping/>
  </p:clrMapOvr>
  <p:transition advTm="34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98080" cy="7858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Ветреница амурская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Ветриница амурская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357298"/>
            <a:ext cx="6357982" cy="4768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278608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nnabelle" pitchFamily="66" charset="0"/>
              </a:rPr>
              <a:t>Мы душу и цветы должны беречь</a:t>
            </a:r>
          </a:p>
          <a:p>
            <a:r>
              <a:rPr lang="ru-RU" sz="2000" b="1" dirty="0" smtClean="0">
                <a:latin typeface="Annabelle" pitchFamily="66" charset="0"/>
              </a:rPr>
              <a:t>                                От хищных рук, от зла, от прозябанья.</a:t>
            </a:r>
          </a:p>
          <a:p>
            <a:r>
              <a:rPr lang="ru-RU" sz="2000" b="1" dirty="0" smtClean="0">
                <a:latin typeface="Annabelle" pitchFamily="66" charset="0"/>
              </a:rPr>
              <a:t>                                      Любая мысль возвышенной мечты,</a:t>
            </a:r>
          </a:p>
          <a:p>
            <a:r>
              <a:rPr lang="ru-RU" sz="2000" b="1" dirty="0" smtClean="0">
                <a:latin typeface="Annabelle" pitchFamily="66" charset="0"/>
              </a:rPr>
              <a:t>                                      Тогда лишь перельётся в ликованье,</a:t>
            </a:r>
          </a:p>
          <a:p>
            <a:r>
              <a:rPr lang="ru-RU" sz="2000" b="1" dirty="0" smtClean="0">
                <a:latin typeface="Annabelle" pitchFamily="66" charset="0"/>
              </a:rPr>
              <a:t>                                      Когда пред нею склонятся цветы,</a:t>
            </a:r>
          </a:p>
          <a:p>
            <a:r>
              <a:rPr lang="ru-RU" sz="2000" b="1" dirty="0" smtClean="0">
                <a:latin typeface="Annabelle" pitchFamily="66" charset="0"/>
              </a:rPr>
              <a:t>                                      Посредники живого пониманья.</a:t>
            </a:r>
            <a:endParaRPr lang="ru-RU" sz="2000" b="1" dirty="0">
              <a:latin typeface="Annabelle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2571768" cy="78581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Чистяк</a:t>
            </a:r>
            <a:endParaRPr lang="ru-RU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ficaria_verna_hu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925" t="4184" r="21146" b="16318"/>
          <a:stretch>
            <a:fillRect/>
          </a:stretch>
        </p:blipFill>
        <p:spPr>
          <a:xfrm rot="821708">
            <a:off x="510731" y="3142489"/>
            <a:ext cx="3569613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2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6691">
            <a:off x="2601762" y="129099"/>
            <a:ext cx="6125876" cy="418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D:\Documents and Settings\Алексаедр\Рабочий стол\ЛЕНточки\50834158_29805220_6d50a14ecfd1e1a5cf9cc706acff94a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5786454"/>
            <a:ext cx="804859" cy="875358"/>
          </a:xfrm>
          <a:prstGeom prst="rect">
            <a:avLst/>
          </a:prstGeom>
          <a:noFill/>
        </p:spPr>
      </p:pic>
      <p:pic>
        <p:nvPicPr>
          <p:cNvPr id="6" name="Picture 2" descr="D:\Documents and Settings\Алексаедр\Рабочий стол\Старьё моё\Бабочки\42990627_42600034_71aa422d098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678">
            <a:off x="-220312" y="1439655"/>
            <a:ext cx="2857500" cy="114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3929090" cy="11429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Ландыш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165294">
            <a:off x="142533" y="331445"/>
            <a:ext cx="4860505" cy="3659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D:\Documents and Settings\Алексаедр\Рабочий стол\цвет\P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03707">
            <a:off x="1719318" y="3826261"/>
            <a:ext cx="4382348" cy="2735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29322" y="1000108"/>
            <a:ext cx="32146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latin typeface="a_BodoniOrtoTitul" pitchFamily="18" charset="-52"/>
              </a:rPr>
              <a:t>А.</a:t>
            </a:r>
            <a:r>
              <a:rPr lang="ru-RU" dirty="0" smtClean="0">
                <a:latin typeface="a_BodoniOrtoTitul" pitchFamily="18" charset="-52"/>
              </a:rPr>
              <a:t>Фет</a:t>
            </a:r>
            <a:endParaRPr lang="en-US" dirty="0" smtClean="0">
              <a:latin typeface="a_BodoniOrtoTitul" pitchFamily="18" charset="-52"/>
            </a:endParaRPr>
          </a:p>
          <a:p>
            <a:endParaRPr lang="ru-RU" dirty="0" smtClean="0">
              <a:latin typeface="a_BodoniOrtoTitul" pitchFamily="18" charset="-52"/>
            </a:endParaRPr>
          </a:p>
          <a:p>
            <a:r>
              <a:rPr lang="ru-RU" dirty="0" smtClean="0">
                <a:latin typeface="a_BodoniOrtoTitul" pitchFamily="18" charset="-52"/>
              </a:rPr>
              <a:t>   О первый ландыш! Из-под снега</a:t>
            </a:r>
          </a:p>
          <a:p>
            <a:r>
              <a:rPr lang="ru-RU" dirty="0" smtClean="0">
                <a:latin typeface="a_BodoniOrtoTitul" pitchFamily="18" charset="-52"/>
              </a:rPr>
              <a:t>   Ты просишь солнечных лучей;</a:t>
            </a:r>
          </a:p>
          <a:p>
            <a:r>
              <a:rPr lang="ru-RU" dirty="0" smtClean="0">
                <a:latin typeface="a_BodoniOrtoTitul" pitchFamily="18" charset="-52"/>
              </a:rPr>
              <a:t>    Какая девственная нега</a:t>
            </a:r>
          </a:p>
          <a:p>
            <a:r>
              <a:rPr lang="ru-RU" dirty="0" smtClean="0">
                <a:latin typeface="a_BodoniOrtoTitul" pitchFamily="18" charset="-52"/>
              </a:rPr>
              <a:t>    В душистой чистоте твоей!</a:t>
            </a:r>
            <a:endParaRPr lang="ru-RU" dirty="0">
              <a:latin typeface="a_BodoniOrtoTitul" pitchFamily="18" charset="-52"/>
            </a:endParaRPr>
          </a:p>
        </p:txBody>
      </p:sp>
    </p:spTree>
    <p:custDataLst>
      <p:tags r:id="rId1"/>
    </p:custDataLst>
  </p:cSld>
  <p:clrMapOvr>
    <a:masterClrMapping/>
  </p:clrMapOvr>
  <p:transition advTm="12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78631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Мать - и - мачеха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204312256_Gin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003" t="5882" r="4660" b="5882"/>
          <a:stretch>
            <a:fillRect/>
          </a:stretch>
        </p:blipFill>
        <p:spPr>
          <a:xfrm>
            <a:off x="142844" y="1357298"/>
            <a:ext cx="3467124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article-flower-mot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143116"/>
            <a:ext cx="5000628" cy="3750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D:\Documents and Settings\Алексаедр\Рабочий стол\Старьё моё\Бабочки\42990627_42600034_71aa422d09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00042"/>
            <a:ext cx="2857500" cy="114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286248" cy="5715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Одуванчик</a:t>
            </a:r>
            <a:endParaRPr lang="ru-RU" sz="4400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16-8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666"/>
          <a:stretch>
            <a:fillRect/>
          </a:stretch>
        </p:blipFill>
        <p:spPr>
          <a:xfrm rot="20602116">
            <a:off x="4340105" y="2675855"/>
            <a:ext cx="4786345" cy="3571900"/>
          </a:xfrm>
          <a:prstGeom prst="star5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 descr="512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76032">
            <a:off x="361298" y="753612"/>
            <a:ext cx="5421322" cy="4065992"/>
          </a:xfrm>
          <a:prstGeom prst="star6">
            <a:avLst/>
          </a:prstGeom>
          <a:ln w="76200">
            <a:solidFill>
              <a:srgbClr val="C00000"/>
            </a:solidFill>
          </a:ln>
        </p:spPr>
      </p:pic>
      <p:pic>
        <p:nvPicPr>
          <p:cNvPr id="2050" name="Picture 2" descr="D:\Documents and Settings\Алексаедр\Рабочий стол\Вся Мелочь\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60"/>
            <a:ext cx="3857652" cy="2143140"/>
          </a:xfrm>
          <a:prstGeom prst="rect">
            <a:avLst/>
          </a:prstGeom>
          <a:noFill/>
        </p:spPr>
      </p:pic>
      <p:pic>
        <p:nvPicPr>
          <p:cNvPr id="2051" name="Picture 3" descr="D:\Documents and Settings\Алексаедр\Рабочий стол\Вся Мелочь\56955328_strek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71480"/>
            <a:ext cx="609600" cy="285750"/>
          </a:xfrm>
          <a:prstGeom prst="rect">
            <a:avLst/>
          </a:prstGeom>
          <a:noFill/>
        </p:spPr>
      </p:pic>
      <p:pic>
        <p:nvPicPr>
          <p:cNvPr id="8" name="Picture 3" descr="D:\Documents and Settings\Алексаедр\Рабочий стол\Вся Мелочь\56955328_strek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6215082"/>
            <a:ext cx="609600" cy="285750"/>
          </a:xfrm>
          <a:prstGeom prst="rect">
            <a:avLst/>
          </a:prstGeom>
          <a:noFill/>
        </p:spPr>
      </p:pic>
      <p:pic>
        <p:nvPicPr>
          <p:cNvPr id="2053" name="Picture 5" descr="D:\Documents and Settings\Алексаедр\Рабочий стол\Вся Мелочь\56955604_zhuk1prav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1090" y="5357826"/>
            <a:ext cx="500066" cy="357166"/>
          </a:xfrm>
          <a:prstGeom prst="rect">
            <a:avLst/>
          </a:prstGeom>
          <a:noFill/>
        </p:spPr>
      </p:pic>
      <p:pic>
        <p:nvPicPr>
          <p:cNvPr id="2054" name="Picture 6" descr="D:\Documents and Settings\Алексаедр\Рабочий стол\Старьё моё\Бабочки\butterfly5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28604"/>
            <a:ext cx="1524000" cy="1524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143272" cy="7858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Медуница</a:t>
            </a:r>
            <a:endParaRPr lang="ru-RU" sz="44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0_dcf1_d9fad9c4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24453">
            <a:off x="572226" y="851856"/>
            <a:ext cx="6278033" cy="4708525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43149">
            <a:off x="5515296" y="2467438"/>
            <a:ext cx="3054217" cy="3998447"/>
          </a:xfrm>
          <a:prstGeom prst="round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074" name="Picture 2" descr="D:\Documents and Settings\Алексаедр\Рабочий стол\Старьё моё\Бабочки\081584a77935ef461db5decff5b4862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98976">
            <a:off x="6867382" y="401004"/>
            <a:ext cx="815618" cy="633715"/>
          </a:xfrm>
          <a:prstGeom prst="rect">
            <a:avLst/>
          </a:prstGeom>
          <a:noFill/>
        </p:spPr>
      </p:pic>
      <p:pic>
        <p:nvPicPr>
          <p:cNvPr id="7" name="Picture 2" descr="D:\Documents and Settings\Алексаедр\Рабочий стол\Старьё моё\Бабочки\081584a77935ef461db5decff5b4862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8159">
            <a:off x="7700656" y="1123912"/>
            <a:ext cx="391783" cy="415290"/>
          </a:xfrm>
          <a:prstGeom prst="rect">
            <a:avLst/>
          </a:prstGeom>
          <a:noFill/>
        </p:spPr>
      </p:pic>
      <p:pic>
        <p:nvPicPr>
          <p:cNvPr id="8" name="Picture 2" descr="D:\Documents and Settings\Алексаедр\Рабочий стол\Старьё моё\Бабочки\081584a77935ef461db5decff5b4862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21637">
            <a:off x="8129285" y="480971"/>
            <a:ext cx="391783" cy="4152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7CCA6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329</Words>
  <Application>Microsoft Office PowerPoint</Application>
  <PresentationFormat>Экран (4:3)</PresentationFormat>
  <Paragraphs>83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Слайд 1</vt:lpstr>
      <vt:lpstr>Подснежники Галантус </vt:lpstr>
      <vt:lpstr>Сон - трава</vt:lpstr>
      <vt:lpstr>Ветреница амурская</vt:lpstr>
      <vt:lpstr>Чистяк</vt:lpstr>
      <vt:lpstr>Ландыш</vt:lpstr>
      <vt:lpstr>Мать - и - мачеха</vt:lpstr>
      <vt:lpstr>Одуванчик</vt:lpstr>
      <vt:lpstr>Медуница</vt:lpstr>
      <vt:lpstr>Пролески</vt:lpstr>
      <vt:lpstr>Горицвет</vt:lpstr>
      <vt:lpstr>Крокусы</vt:lpstr>
      <vt:lpstr>Калужница лесная</vt:lpstr>
      <vt:lpstr>Примула</vt:lpstr>
      <vt:lpstr>Адонис</vt:lpstr>
      <vt:lpstr>Весенник звёздчатый</vt:lpstr>
      <vt:lpstr>Фиалка восточная</vt:lpstr>
      <vt:lpstr>Бадан</vt:lpstr>
      <vt:lpstr>Хохлатка</vt:lpstr>
      <vt:lpstr>Мускари</vt:lpstr>
      <vt:lpstr>Слайд 21</vt:lpstr>
      <vt:lpstr>Вопросы по теме:</vt:lpstr>
      <vt:lpstr>1. Научное название белого подснежника? </vt:lpstr>
      <vt:lpstr>2. Какой месяц считается месяцем цветения подснежников? </vt:lpstr>
      <vt:lpstr>3. В какой стране  в этот день особенно трепетно обходятся с цветами: подпушивают их и пересаживают в праздничные горшки? </vt:lpstr>
      <vt:lpstr>4. По библейской легенде,  что превратил господь в подснежники? </vt:lpstr>
      <vt:lpstr>5.  Почему подснежники спешат? </vt:lpstr>
      <vt:lpstr>6.  В какой сказке эти цветы искали в декабре?  </vt:lpstr>
      <vt:lpstr>7. Под каким номером скрывается  «галантус»? </vt:lpstr>
      <vt:lpstr>8. Какой композитор очень любил эти цветы и посвятил им своё произведение ?  </vt:lpstr>
      <vt:lpstr>19 апреля</vt:lpstr>
      <vt:lpstr>Слайд 32</vt:lpstr>
      <vt:lpstr>Мы растенья эти знаем. Бережем и охраняем. В книгу Красную они Уж давно занесены.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User</cp:lastModifiedBy>
  <cp:revision>123</cp:revision>
  <dcterms:created xsi:type="dcterms:W3CDTF">2009-04-12T11:54:24Z</dcterms:created>
  <dcterms:modified xsi:type="dcterms:W3CDTF">2018-04-21T13:04:54Z</dcterms:modified>
</cp:coreProperties>
</file>