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2" r:id="rId2"/>
    <p:sldId id="264" r:id="rId3"/>
    <p:sldId id="265" r:id="rId4"/>
    <p:sldId id="256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6" r:id="rId13"/>
    <p:sldId id="263" r:id="rId14"/>
    <p:sldId id="270" r:id="rId15"/>
    <p:sldId id="267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071" autoAdjust="0"/>
  </p:normalViewPr>
  <p:slideViewPr>
    <p:cSldViewPr>
      <p:cViewPr>
        <p:scale>
          <a:sx n="93" d="100"/>
          <a:sy n="93" d="100"/>
        </p:scale>
        <p:origin x="-153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B3174-4350-4AD7-8CE7-E9E347902258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577F1-6860-42AE-A03A-7F88B6D774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080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Однажды из гнезда орла на склоне высокой горы скатилось в нижнюю долину одно яйцо. Его подобрал фермер и подложил в сарай своей курице несушке, высиживающей яйца. Вскоре появились цыплята, и одновременно с ними из яйца вылупился птенец орла. 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 рос вместе с цыплятами, и через какое-то время научился делать все, что они – кудахтать, копаться в земле, искать червячков. Он даже бил крыльями и пытался взлететь на несколько сантиметров до нижних веток кустарников, как это делали остальные цыплята. 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Орел считал, что он не был никем иным, как курицей. Он любил свой дом, свою семью. Но дух его не был спокоен. Каждый раз, видя парящих в синем небе могущественных орлов, он мечтал взлететь вместе с ними. Куры смеялись над ним, говоря, что он не может летать как птица, он же курица. 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орел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научился им верить. Вскоре он перестал мечтать о небе. Так орел жил и умер курицей, поскольку думал, что ею был.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поводу вашего доклада для будущего</a:t>
            </a:r>
            <a:r>
              <a:rPr lang="ru-RU" baseline="0" dirty="0" smtClean="0"/>
              <a:t> урока могу сказать следующее. Тема выбрана интересная. Правда не до конца доработана основная часть, но я уверена, что вы со всем справитесь.</a:t>
            </a:r>
          </a:p>
          <a:p>
            <a:r>
              <a:rPr lang="ru-RU" dirty="0" smtClean="0"/>
              <a:t>При конструктивной критике оценка замечаемых поступков не задевает самолюбия адресата, мотивирует его к исправлению. Какой из двух видов</a:t>
            </a:r>
            <a:r>
              <a:rPr lang="ru-RU" baseline="0" dirty="0" smtClean="0"/>
              <a:t> критики  является наиболее эффективным и почему?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Для демонстрации данного вида влияния так же можно договориться с кем нибудь из класса. Ученик неоднократно задает вопрос, а учитель игнорирует его.</a:t>
            </a:r>
          </a:p>
          <a:p>
            <a:pPr>
              <a:buNone/>
            </a:pPr>
            <a:r>
              <a:rPr lang="ru-RU" dirty="0" smtClean="0"/>
              <a:t> Воспринимается как признак пренебрежения и неуважения. Иногда выступает как тактичная форма прощения бестактности или неловкости.</a:t>
            </a:r>
          </a:p>
          <a:p>
            <a:r>
              <a:rPr lang="ru-RU" dirty="0" smtClean="0"/>
              <a:t>Демонстративное пропускание слов другого человека мимо ушей. Невыполнение обещаний или опоздание с отсутствием попыток что-либо объяснить. Молчание и отсутствующий взгляд в ответ на вопрос, упрек или другое высказывание. Внезапная смена темы разговора.</a:t>
            </a:r>
          </a:p>
          <a:p>
            <a:r>
              <a:rPr lang="ru-RU" b="0" dirty="0" smtClean="0"/>
              <a:t>Какое влияние</a:t>
            </a:r>
            <a:r>
              <a:rPr lang="ru-RU" b="0" baseline="0" dirty="0" smtClean="0"/>
              <a:t> оказывает на личность человека?  </a:t>
            </a:r>
            <a:endParaRPr lang="ru-RU" b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Предлагаю поиграть. Разбейтесь на пары.</a:t>
            </a:r>
            <a:r>
              <a:rPr lang="ru-RU" baseline="0" dirty="0" smtClean="0"/>
              <a:t> Один из вас зажимает кулаки, а второй применяя поочередно все влияния делает так, что бы кулаки разжались. Затем меняетесь ролями. Желающие могут высказаться о том, какой вид влияния наиболее эффективен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Мы разобрали явные, открытые виды влияния.</a:t>
            </a:r>
          </a:p>
          <a:p>
            <a:pPr>
              <a:buNone/>
            </a:pPr>
            <a:r>
              <a:rPr lang="ru-RU" dirty="0" smtClean="0"/>
              <a:t> Есть еще вид влияния, навыки распознавания приемов и способов которого, позволят противостоять  его негативному, деструктивному влиянию на личность. </a:t>
            </a:r>
          </a:p>
          <a:p>
            <a:pPr>
              <a:buNone/>
            </a:pPr>
            <a:r>
              <a:rPr lang="ru-RU" dirty="0" smtClean="0"/>
              <a:t>Этому мы посвятим следующее занятие.</a:t>
            </a:r>
          </a:p>
          <a:p>
            <a:r>
              <a:rPr lang="ru-RU" dirty="0" smtClean="0"/>
              <a:t>Спасибо за урок.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Почему это случилось? Счастлив ли орёл? Как вы считаете</a:t>
            </a:r>
            <a:r>
              <a:rPr lang="ru-RU" baseline="0" dirty="0" smtClean="0"/>
              <a:t> хотели ли куры навредить ему?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И какова же тема урока?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 люди живут в обществе, неотделимы друг от друга, поэтому хотим мы того или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нет,неосознанно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влияем друг на друга. Беседуя с друзьями, переписываясь в социальных сетях, читаем книги или смотрим телевизор – тем самым попадаем под влияние других людей, их мнения или мыслей.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Мы уже говорили о том, что общаясь люди влияют друг на друга. На основании этого выведите определение.</a:t>
            </a:r>
          </a:p>
          <a:p>
            <a:r>
              <a:rPr lang="ru-RU" dirty="0" smtClean="0"/>
              <a:t>Для чего люди оказывают воздействие друг на друга?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Ребята, я считаю, что сегодня после уроков нам необходимо с вами собраться на дополнительный урок.</a:t>
            </a:r>
            <a:r>
              <a:rPr lang="ru-RU" baseline="0" dirty="0" smtClean="0"/>
              <a:t>   На этом уроке мы будем выполнять упражнения для развития памяти и внимания. Впереди экзамены и эти упражнения помогут вам лучше подготовиться.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Оказываю ли я сейчас на вас влияние, если да то какое и что для этого использую?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 </a:t>
            </a:r>
            <a:r>
              <a:rPr lang="ru-RU" dirty="0" smtClean="0"/>
              <a:t>Как, с помощью чего убеждают? Предъявление ясных. Четко сформулированных аргументов в приемлемом темпе и в понятных терминах. Открытое признание как сильных, так и слабых сторон предлагаемого решения.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Как убеждение влияет на личность</a:t>
            </a:r>
            <a:r>
              <a:rPr lang="ru-RU" baseline="0" dirty="0" smtClean="0"/>
              <a:t> человека?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Внимательно </a:t>
            </a:r>
            <a:r>
              <a:rPr lang="ru-RU" dirty="0" err="1" smtClean="0"/>
              <a:t>рассмотритке</a:t>
            </a:r>
            <a:r>
              <a:rPr lang="ru-RU" dirty="0" smtClean="0"/>
              <a:t> картинку. Чем занимается ученик изображенный</a:t>
            </a:r>
            <a:r>
              <a:rPr lang="ru-RU" baseline="0" dirty="0" smtClean="0"/>
              <a:t> на ней? Какое у вас складывается о нем впечатление? Попали ли окружающие под его влияние? </a:t>
            </a:r>
            <a:r>
              <a:rPr lang="ru-RU" dirty="0" smtClean="0"/>
              <a:t>Реальная демонстрация своих возможностей. Предъявление сертификатов, дипломов, отзывов и т.д. формулирование своих запросов и условий.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/>
              <a:t>Какими средствами самопрезентации вы пользуетесь сейчас?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/>
              <a:t>Какие средства самопрезентации вы</a:t>
            </a:r>
            <a:r>
              <a:rPr lang="ru-RU" b="0" baseline="0" dirty="0" smtClean="0"/>
              <a:t> будете использовать после окончания школы, когда и где? Подробнее об этом виде влияния мы будем разговаривать на другом уроке, познакомимся с методами самопрезентации и разовьем некоторые умения.</a:t>
            </a:r>
            <a:endParaRPr lang="ru-RU" b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Принесите, пожалуйста, воды для полива цветов в кабинете.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С чем я к вам обратилась?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Ясные и вежливые формулировки. Проявление уважения к праву человека отказать в просьбе, если ее выполнение не удобно или противоречит целям другого человека.</a:t>
            </a:r>
            <a:endParaRPr lang="ru-RU" b="1" dirty="0" smtClean="0"/>
          </a:p>
          <a:p>
            <a:r>
              <a:rPr lang="ru-RU" dirty="0" smtClean="0"/>
              <a:t>В каких случаях следует прибегать к просьбе?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А</a:t>
            </a:r>
            <a:r>
              <a:rPr lang="ru-RU" baseline="0" dirty="0" smtClean="0"/>
              <a:t> теперь вернемся к обсуждению проведения дополнительного занятия после уроков. Никакие возражения поэтому поводу не принимаются. После уроков я жду вас всех. Если кто либо не придет, не получит зачет по предмету, в школу будут приглашены родители.</a:t>
            </a:r>
          </a:p>
          <a:p>
            <a:pPr>
              <a:buNone/>
            </a:pPr>
            <a:r>
              <a:rPr lang="ru-RU" baseline="0" dirty="0" smtClean="0"/>
              <a:t>Какой вид влияния применен? Какое влияние он оказывает на личность человека? </a:t>
            </a:r>
          </a:p>
          <a:p>
            <a:pPr>
              <a:buNone/>
            </a:pPr>
            <a:r>
              <a:rPr lang="ru-RU" dirty="0" smtClean="0"/>
              <a:t>Принуждение переживается как давление со стороны другого человека или обстоятельств.</a:t>
            </a:r>
          </a:p>
          <a:p>
            <a:r>
              <a:rPr lang="ru-RU" dirty="0" smtClean="0"/>
              <a:t>Объявление жестко определенных сроков или способов выполнения работ без каких либо объяснений или обоснований. Наложение не подлежащих обсуждению запретов и ограничений. Запугивание возможными последствиями. Угроза наказания, физической расправы.</a:t>
            </a:r>
            <a:endParaRPr lang="ru-RU" b="1" dirty="0" smtClean="0"/>
          </a:p>
          <a:p>
            <a:r>
              <a:rPr lang="ru-RU" dirty="0" smtClean="0"/>
              <a:t>К каким видам влияния относится принуждение конструктивным или деструктивным?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(С демонстрацией данного вида влияния необходимо быть аккуратным. Лучше заранее договориться с кем нибудь из учеников, что бы не обидеть.) </a:t>
            </a:r>
          </a:p>
          <a:p>
            <a:r>
              <a:rPr lang="ru-RU" dirty="0" smtClean="0"/>
              <a:t>Покажи мне свою тетрадь. Это разве тетрадь, безобразные записи, а почерк?! Хотя, что от тебя еще ждать?</a:t>
            </a:r>
          </a:p>
          <a:p>
            <a:r>
              <a:rPr lang="ru-RU" dirty="0" smtClean="0"/>
              <a:t>Разрушительность такой критики состоит в том, что она не позволяет человеку «сохранить лицо», отнимает у него веру в себя.</a:t>
            </a:r>
          </a:p>
          <a:p>
            <a:r>
              <a:rPr lang="ru-RU" dirty="0" smtClean="0"/>
              <a:t>Принижение личности другого человека. Высмеивание того, что критикуемый не в состоянии изменить. Высказывание несправедливых критических замечаний человеку, который находится в состоянии </a:t>
            </a:r>
            <a:r>
              <a:rPr lang="ru-RU" dirty="0" err="1" smtClean="0"/>
              <a:t>ошеломленности</a:t>
            </a:r>
            <a:r>
              <a:rPr lang="ru-RU" dirty="0" smtClean="0"/>
              <a:t> и подавленности неудачей.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577F1-6860-42AE-A03A-7F88B6D7749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E29078-D0AA-45FE-968A-AD849FDEFA9B}" type="datetimeFigureOut">
              <a:rPr lang="ru-RU" smtClean="0"/>
              <a:pPr/>
              <a:t>20.01.2022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B95F41-10B0-48CC-91F0-D38133BCB3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za.ru/pics/2017/09/24/743.jpg" TargetMode="External"/><Relationship Id="rId3" Type="http://schemas.openxmlformats.org/officeDocument/2006/relationships/hyperlink" Target="https://forum.stitch.su/uploads/monthly_2016_07/579def98d423c_800px-Orel_skaln_1.jpg.a8c659c9d67c949b02599589f7bdb359.jpg" TargetMode="External"/><Relationship Id="rId7" Type="http://schemas.openxmlformats.org/officeDocument/2006/relationships/hyperlink" Target="https://teknoseyir.com/wpcontent/uploads/2014/05/sad_cat.jpg" TargetMode="External"/><Relationship Id="rId12" Type="http://schemas.openxmlformats.org/officeDocument/2006/relationships/hyperlink" Target="http://toughtested.com/blog/wp-content/uploads/2017/04/freeimage-15215308-web-768x512.jpg" TargetMode="External"/><Relationship Id="rId2" Type="http://schemas.openxmlformats.org/officeDocument/2006/relationships/hyperlink" Target="http://amour7.ru/pritcha-o-vliyanii-okruzheniya-orel-i-kuric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5bal.ru/pars_docs/refs/82/81366/81366_html_43a17d6c.jpg" TargetMode="External"/><Relationship Id="rId11" Type="http://schemas.openxmlformats.org/officeDocument/2006/relationships/hyperlink" Target="http://www.hotelroomsearch.net/im/hotels/gr/delight.jpg" TargetMode="External"/><Relationship Id="rId5" Type="http://schemas.openxmlformats.org/officeDocument/2006/relationships/hyperlink" Target="http://s2.fotokto.ru/topics/full/8/84212.jpg" TargetMode="External"/><Relationship Id="rId10" Type="http://schemas.openxmlformats.org/officeDocument/2006/relationships/hyperlink" Target="https://www.westime.ru/image/data/logo/47327bc2d0217fa266785e887d7fbe5c.png" TargetMode="External"/><Relationship Id="rId4" Type="http://schemas.openxmlformats.org/officeDocument/2006/relationships/hyperlink" Target="http://animalsfoto.com/photo/6a/6ada8511d79c0c4d0f6ab06e495520f9.jpg" TargetMode="External"/><Relationship Id="rId9" Type="http://schemas.openxmlformats.org/officeDocument/2006/relationships/hyperlink" Target="http://st.depositphotos.com/1552219/1341/i/950/depositphotos_13419963-Accused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ownloads\goh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643050"/>
            <a:ext cx="5250657" cy="35004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068838"/>
          </a:xfrm>
        </p:spPr>
        <p:txBody>
          <a:bodyPr/>
          <a:lstStyle/>
          <a:p>
            <a:pPr algn="ctr"/>
            <a:r>
              <a:rPr lang="ru-RU" b="1" dirty="0" smtClean="0"/>
              <a:t>Виды влияния.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072074"/>
            <a:ext cx="6643702" cy="1252534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pPr algn="r">
              <a:spcAft>
                <a:spcPts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</a:t>
            </a:r>
          </a:p>
          <a:p>
            <a:pPr algn="r">
              <a:spcAft>
                <a:spcPts val="0"/>
              </a:spcAft>
            </a:pPr>
            <a:r>
              <a:rPr lang="ru-RU" sz="2800" b="1" dirty="0" smtClean="0">
                <a:latin typeface="Times New Roman"/>
                <a:ea typeface="Calibri"/>
              </a:rPr>
              <a:t>МОБУ </a:t>
            </a:r>
            <a:r>
              <a:rPr lang="ru-RU" sz="2800" b="1" dirty="0">
                <a:latin typeface="Times New Roman"/>
                <a:ea typeface="Calibri"/>
              </a:rPr>
              <a:t>«СОШ №1»</a:t>
            </a:r>
            <a:endParaRPr lang="ru-RU" sz="2800" dirty="0">
              <a:latin typeface="Arial Unicode MS"/>
            </a:endParaRPr>
          </a:p>
          <a:p>
            <a:pPr algn="r"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</a:rPr>
              <a:t> </a:t>
            </a:r>
            <a:r>
              <a:rPr lang="ru-RU" sz="2800" b="1" dirty="0" err="1">
                <a:latin typeface="Times New Roman"/>
                <a:ea typeface="Calibri"/>
              </a:rPr>
              <a:t>г.Бахчисарай</a:t>
            </a:r>
            <a:r>
              <a:rPr lang="ru-RU" sz="2800" b="1" dirty="0">
                <a:latin typeface="Times New Roman"/>
                <a:ea typeface="Calibri"/>
              </a:rPr>
              <a:t> Республики Крым</a:t>
            </a:r>
            <a:endParaRPr lang="ru-RU" sz="2800" dirty="0">
              <a:latin typeface="Arial Unicode MS"/>
            </a:endParaRPr>
          </a:p>
          <a:p>
            <a:pPr algn="r"/>
            <a:r>
              <a:rPr lang="ru-RU" sz="2800" b="1" dirty="0">
                <a:latin typeface="Times New Roman"/>
                <a:ea typeface="Calibri"/>
              </a:rPr>
              <a:t>Куринная Елена Александровна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608" y="-1143032"/>
            <a:ext cx="749808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857496"/>
            <a:ext cx="8290778" cy="364333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Требование выполнить  распоряжение, подкрепленное открытыми или подразумеваемыми угрозами.</a:t>
            </a:r>
            <a:endParaRPr lang="ru-RU" b="1" dirty="0"/>
          </a:p>
        </p:txBody>
      </p:sp>
      <p:pic>
        <p:nvPicPr>
          <p:cNvPr id="5122" name="Picture 2" descr="C:\Users\1\Downloads\i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816" y="0"/>
            <a:ext cx="5003184" cy="26431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1428736"/>
            <a:ext cx="31956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ru-RU" sz="3200" b="1" dirty="0" smtClean="0">
                <a:solidFill>
                  <a:srgbClr val="FF0000"/>
                </a:solidFill>
              </a:rPr>
              <a:t>Принуждение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ownloads\depositphotos_13419963-Accus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2" y="0"/>
            <a:ext cx="4190997" cy="31432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608" y="-785842"/>
            <a:ext cx="749808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00438"/>
            <a:ext cx="8505092" cy="3643338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ru-RU" dirty="0" smtClean="0"/>
              <a:t>Высказывание пренебрежительных или оскорбительных суждений о личность человека и/или грубое агрессивное осуждение, осмеяние его дел и поступков.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357430"/>
            <a:ext cx="5643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ru-RU" sz="3200" b="1" dirty="0" smtClean="0">
                <a:solidFill>
                  <a:srgbClr val="FF0000"/>
                </a:solidFill>
              </a:rPr>
              <a:t>Деструктивная критика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433654" cy="1571636"/>
          </a:xfrm>
        </p:spPr>
        <p:txBody>
          <a:bodyPr>
            <a:normAutofit fontScale="90000"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</a:rPr>
              <a:t>Конструктивная </a:t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критика </a:t>
            </a:r>
            <a:br>
              <a:rPr lang="ru-RU" sz="4400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86058"/>
            <a:ext cx="8215370" cy="3462342"/>
          </a:xfrm>
        </p:spPr>
        <p:txBody>
          <a:bodyPr/>
          <a:lstStyle/>
          <a:p>
            <a:r>
              <a:rPr lang="ru-RU" dirty="0" smtClean="0"/>
              <a:t>это конкретное предложение по улучшению то, что уже есть с чётким описанием недостатков критикуемого предмета и возможных их исправлений.</a:t>
            </a:r>
          </a:p>
          <a:p>
            <a:r>
              <a:rPr lang="ru-RU" dirty="0" smtClean="0"/>
              <a:t>Золотое правило конструктивной критики (+) (-) (+)</a:t>
            </a:r>
            <a:endParaRPr lang="ru-RU" dirty="0"/>
          </a:p>
        </p:txBody>
      </p:sp>
      <p:pic>
        <p:nvPicPr>
          <p:cNvPr id="6146" name="Picture 2" descr="C:\Users\1\Downloads\47327bc2d0217fa266785e887d7fbe5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0"/>
            <a:ext cx="3756481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ownloads\i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5405" y="0"/>
            <a:ext cx="4278595" cy="30718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608" y="-785842"/>
            <a:ext cx="749808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4214818"/>
            <a:ext cx="7933588" cy="2214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Умышленное невнимание по отношению к другому человеку, его  высказываниям, действиям.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000240"/>
            <a:ext cx="4071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ru-RU" sz="3200" b="1" dirty="0" smtClean="0">
                <a:solidFill>
                  <a:srgbClr val="FF0000"/>
                </a:solidFill>
              </a:rPr>
              <a:t>Игнорирование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Практическая часть.</a:t>
            </a:r>
            <a:endParaRPr lang="ru-RU" b="1" dirty="0"/>
          </a:p>
        </p:txBody>
      </p:sp>
      <p:pic>
        <p:nvPicPr>
          <p:cNvPr id="1026" name="Picture 2" descr="C:\Users\1\Downloads\deligh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2073" y="1447800"/>
            <a:ext cx="7205403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  заключении…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1\Downloads\photo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4475" y="1447800"/>
            <a:ext cx="48006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429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Использованная литература: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929718" cy="7143800"/>
          </a:xfrm>
        </p:spPr>
        <p:txBody>
          <a:bodyPr>
            <a:normAutofit fontScale="2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6800" dirty="0" smtClean="0"/>
              <a:t> Шевченко М.Ф «Как стать успешным?». - СПб.: Речь, 2007г.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6800" dirty="0" smtClean="0"/>
              <a:t>Притча «Орел и курицы» </a:t>
            </a:r>
            <a:r>
              <a:rPr lang="ru-RU" sz="6800" b="1" dirty="0" smtClean="0">
                <a:hlinkClick r:id="rId2"/>
              </a:rPr>
              <a:t> </a:t>
            </a:r>
            <a:r>
              <a:rPr lang="en-US" sz="6800" b="1" dirty="0" smtClean="0">
                <a:hlinkClick r:id="rId2"/>
              </a:rPr>
              <a:t>http://amour7.ru/pritcha-o-vliyanii-okruzheniya-orel-i-kuricy/</a:t>
            </a:r>
            <a:r>
              <a:rPr lang="ru-RU" sz="6800" b="1" dirty="0" smtClean="0"/>
              <a:t> </a:t>
            </a:r>
            <a:endParaRPr lang="ru-RU" sz="68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3"/>
              </a:rPr>
              <a:t>https://forum.stitch.su/uploads/monthly_2016_07/579def98d423c_800px-Orel_skaln_1.jpg.a8c659c9d67c949b02599589f7bdb359.jpg</a:t>
            </a:r>
            <a:r>
              <a:rPr lang="ru-RU" sz="6800" dirty="0" smtClean="0"/>
              <a:t> изображение орленка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4"/>
              </a:rPr>
              <a:t>http://animalsfoto.com/photo/6a/6ada8511d79c0c4d0f6ab06e495520f9.jpg</a:t>
            </a:r>
            <a:r>
              <a:rPr lang="ru-RU" sz="6800" dirty="0" smtClean="0"/>
              <a:t> изображение орла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/>
              <a:t>http://7coloursme.ru/wpcontent/uploads/2015/09/goh7.jpg </a:t>
            </a:r>
            <a:r>
              <a:rPr lang="ru-RU" sz="6800" dirty="0" smtClean="0"/>
              <a:t> изображение окружение человека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5"/>
              </a:rPr>
              <a:t>http://s2.fotokto.ru/topics/full/8/84212.jpg</a:t>
            </a:r>
            <a:r>
              <a:rPr lang="ru-RU" sz="6800" dirty="0" smtClean="0"/>
              <a:t> изображение убеждение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6"/>
              </a:rPr>
              <a:t>http://5bal.ru/pars_docs/refs/82/81366/81366_html_43a17d6c.jpg</a:t>
            </a:r>
            <a:r>
              <a:rPr lang="ru-RU" sz="6800" dirty="0" smtClean="0"/>
              <a:t> изображение самопрезентации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7"/>
              </a:rPr>
              <a:t>https://teknoseyir.com/wpcontent/uploads/2014/05/sad_cat.jpg</a:t>
            </a:r>
            <a:r>
              <a:rPr lang="ru-RU" sz="6800" dirty="0" smtClean="0"/>
              <a:t> кот из м/</a:t>
            </a:r>
            <a:r>
              <a:rPr lang="ru-RU" sz="6800" dirty="0" err="1" smtClean="0"/>
              <a:t>ф</a:t>
            </a:r>
            <a:r>
              <a:rPr lang="ru-RU" sz="6800" dirty="0" smtClean="0"/>
              <a:t> </a:t>
            </a:r>
            <a:r>
              <a:rPr lang="ru-RU" sz="6800" dirty="0" err="1" smtClean="0"/>
              <a:t>Шрек</a:t>
            </a:r>
            <a:endParaRPr lang="ru-RU" sz="68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8"/>
              </a:rPr>
              <a:t>http://www.proza.ru/pics/2017/09/24/743.jpg</a:t>
            </a:r>
            <a:r>
              <a:rPr lang="ru-RU" sz="6800" dirty="0" smtClean="0"/>
              <a:t> изображение принуждения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9"/>
              </a:rPr>
              <a:t>http://st.depositphotos.com/1552219/1341/i/950/depositphotos_13419963-Accused.jpg</a:t>
            </a:r>
            <a:r>
              <a:rPr lang="ru-RU" sz="6800" dirty="0" smtClean="0"/>
              <a:t>  изображение деструктивной критики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10"/>
              </a:rPr>
              <a:t>https://www.westime.ru/image/data/logo/47327bc2d0217fa266785e887d7fbe5c.png</a:t>
            </a:r>
            <a:r>
              <a:rPr lang="ru-RU" sz="6800" dirty="0" smtClean="0"/>
              <a:t> изображение конструктивной критики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11"/>
              </a:rPr>
              <a:t>http://www.hotelroomsearch.net/im/hotels/gr/delight.jpg</a:t>
            </a:r>
            <a:r>
              <a:rPr lang="ru-RU" sz="6800" dirty="0" smtClean="0"/>
              <a:t> изображение кулачки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6800" dirty="0" smtClean="0">
                <a:hlinkClick r:id="rId12"/>
              </a:rPr>
              <a:t>http://toughtested.com/blog/wp-content/uploads/2017/04/freeimage-15215308-web-768x512.jpg</a:t>
            </a:r>
            <a:r>
              <a:rPr lang="ru-RU" sz="6800" dirty="0" smtClean="0"/>
              <a:t>   изображение игнорирование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ownloads\500px-Orel_skalní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ownloads\6ada8511d79c0c4d0f6ab06e495520f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464671" y="0"/>
            <a:ext cx="66793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Ваше окружение влияет на вас,</a:t>
            </a:r>
          </a:p>
          <a:p>
            <a:pPr algn="ctr"/>
            <a:r>
              <a:rPr lang="ru-RU" sz="3600" b="1" dirty="0" smtClean="0">
                <a:ln/>
                <a:solidFill>
                  <a:schemeClr val="accent3"/>
                </a:solidFill>
              </a:rPr>
              <a:t>хотите вы того или нет.</a:t>
            </a:r>
            <a:endParaRPr lang="ru-RU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359898"/>
            <a:ext cx="7410472" cy="135459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Виды влияния.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2214554"/>
            <a:ext cx="4910142" cy="1388110"/>
          </a:xfrm>
        </p:spPr>
        <p:txBody>
          <a:bodyPr/>
          <a:lstStyle/>
          <a:p>
            <a:pPr algn="r"/>
            <a:endParaRPr lang="ru-RU" dirty="0"/>
          </a:p>
        </p:txBody>
      </p:sp>
      <p:pic>
        <p:nvPicPr>
          <p:cNvPr id="1026" name="Picture 2" descr="C:\Users\1\Downloads\goh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0"/>
            <a:ext cx="5715000" cy="3810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0"/>
            <a:ext cx="3864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Тема урока: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Цель: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48911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осознать истинные цели  влияния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1\Downloads\goh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0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ownloads\goh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1112" y="4286256"/>
            <a:ext cx="4898565" cy="25717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000108"/>
            <a:ext cx="7433522" cy="417530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/>
              <a:t>                </a:t>
            </a:r>
            <a:r>
              <a:rPr lang="ru-RU" sz="3300" dirty="0" smtClean="0"/>
              <a:t>это воздействие на состояние; мысли, чувства и поступки других людей различными средствами.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00240"/>
            <a:ext cx="7498080" cy="424816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Целью влияния</a:t>
            </a:r>
            <a:r>
              <a:rPr lang="ru-RU" u="sng" dirty="0" smtClean="0"/>
              <a:t>,</a:t>
            </a:r>
            <a:r>
              <a:rPr lang="ru-RU" dirty="0" smtClean="0"/>
              <a:t> в межличностном общении, является </a:t>
            </a:r>
            <a:r>
              <a:rPr lang="ru-RU" dirty="0" smtClean="0">
                <a:solidFill>
                  <a:srgbClr val="FF0000"/>
                </a:solidFill>
              </a:rPr>
              <a:t>удовлетворение своих </a:t>
            </a:r>
            <a:r>
              <a:rPr lang="ru-RU" dirty="0" smtClean="0"/>
              <a:t>мотивов и потребностей с помощью других людей или через их посредничество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350" y="0"/>
            <a:ext cx="23583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Влияние -</a:t>
            </a:r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Виды влияния.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Убеждение </a:t>
            </a:r>
            <a:r>
              <a:rPr lang="ru-RU" b="1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Сознательное, </a:t>
            </a:r>
            <a:r>
              <a:rPr lang="ru-RU" u="sng" dirty="0" smtClean="0"/>
              <a:t>аргументированное </a:t>
            </a:r>
            <a:r>
              <a:rPr lang="ru-RU" dirty="0" smtClean="0"/>
              <a:t>воздействие на человека или группу людей с целью изменения их суждения, отношения, намерения или решения.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pic>
        <p:nvPicPr>
          <p:cNvPr id="2050" name="Picture 2" descr="C:\Users\1\Downloads\i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-1"/>
            <a:ext cx="3428992" cy="2616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608" y="-928718"/>
            <a:ext cx="7498080" cy="3571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928802"/>
            <a:ext cx="8076464" cy="4929198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Самопрезентация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Открытое предъявление своей компетентности и квалификации для того, чтобы быть оцененным по достоинству.</a:t>
            </a:r>
          </a:p>
        </p:txBody>
      </p:sp>
      <p:pic>
        <p:nvPicPr>
          <p:cNvPr id="4098" name="Picture 2" descr="C:\Users\1\Downloads\81366_html_43a17d6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0"/>
            <a:ext cx="3312620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ownloads\x_60a5636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0"/>
            <a:ext cx="4000496" cy="32888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-1357346"/>
            <a:ext cx="7498080" cy="4286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876"/>
            <a:ext cx="7647868" cy="2857496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ru-RU" dirty="0" smtClean="0"/>
              <a:t>Обращение к человеку  с призывом удовлетворить потребности  или желания.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000240"/>
            <a:ext cx="21044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lvl="0" indent="-283464"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ru-RU" sz="3200" b="1" dirty="0" smtClean="0">
                <a:solidFill>
                  <a:srgbClr val="FF0000"/>
                </a:solidFill>
              </a:rPr>
              <a:t>Просьба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771</TotalTime>
  <Words>1151</Words>
  <Application>Microsoft Office PowerPoint</Application>
  <PresentationFormat>Экран (4:3)</PresentationFormat>
  <Paragraphs>111</Paragraphs>
  <Slides>16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Виды влияния.</vt:lpstr>
      <vt:lpstr>Презентация PowerPoint</vt:lpstr>
      <vt:lpstr>Презентация PowerPoint</vt:lpstr>
      <vt:lpstr>Виды влияния.</vt:lpstr>
      <vt:lpstr>Цель:</vt:lpstr>
      <vt:lpstr>                это воздействие на состояние; мысли, чувства и поступки других людей различными средствами. </vt:lpstr>
      <vt:lpstr>Виды влияния.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Конструктивная  критика  </vt:lpstr>
      <vt:lpstr>Презентация PowerPoint</vt:lpstr>
      <vt:lpstr>Практическая часть.</vt:lpstr>
      <vt:lpstr>В  заключении…</vt:lpstr>
      <vt:lpstr>Использованная литература: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влияния.</dc:title>
  <dc:creator>1</dc:creator>
  <cp:lastModifiedBy>Психолог</cp:lastModifiedBy>
  <cp:revision>15</cp:revision>
  <cp:lastPrinted>2022-01-20T07:08:54Z</cp:lastPrinted>
  <dcterms:created xsi:type="dcterms:W3CDTF">2014-10-26T13:20:45Z</dcterms:created>
  <dcterms:modified xsi:type="dcterms:W3CDTF">2022-01-20T07:09:51Z</dcterms:modified>
</cp:coreProperties>
</file>