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46"/>
  </p:notesMasterIdLst>
  <p:sldIdLst>
    <p:sldId id="293" r:id="rId2"/>
    <p:sldId id="289" r:id="rId3"/>
    <p:sldId id="314" r:id="rId4"/>
    <p:sldId id="315" r:id="rId5"/>
    <p:sldId id="316" r:id="rId6"/>
    <p:sldId id="309" r:id="rId7"/>
    <p:sldId id="310" r:id="rId8"/>
    <p:sldId id="311" r:id="rId9"/>
    <p:sldId id="312" r:id="rId10"/>
    <p:sldId id="340" r:id="rId11"/>
    <p:sldId id="341" r:id="rId12"/>
    <p:sldId id="342" r:id="rId13"/>
    <p:sldId id="313" r:id="rId14"/>
    <p:sldId id="276" r:id="rId15"/>
    <p:sldId id="297" r:id="rId16"/>
    <p:sldId id="298" r:id="rId17"/>
    <p:sldId id="299" r:id="rId18"/>
    <p:sldId id="300" r:id="rId19"/>
    <p:sldId id="302" r:id="rId20"/>
    <p:sldId id="301" r:id="rId21"/>
    <p:sldId id="329" r:id="rId22"/>
    <p:sldId id="330" r:id="rId23"/>
    <p:sldId id="331" r:id="rId24"/>
    <p:sldId id="335" r:id="rId25"/>
    <p:sldId id="336" r:id="rId26"/>
    <p:sldId id="337" r:id="rId27"/>
    <p:sldId id="338" r:id="rId28"/>
    <p:sldId id="339" r:id="rId29"/>
    <p:sldId id="332" r:id="rId30"/>
    <p:sldId id="333" r:id="rId31"/>
    <p:sldId id="317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34" r:id="rId44"/>
    <p:sldId id="30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9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6" autoAdjust="0"/>
  </p:normalViewPr>
  <p:slideViewPr>
    <p:cSldViewPr>
      <p:cViewPr varScale="1">
        <p:scale>
          <a:sx n="106" d="100"/>
          <a:sy n="106" d="100"/>
        </p:scale>
        <p:origin x="-1128" y="-3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785D3AC-3A6B-4FF0-B4CE-588A923F72E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263C4-8BB4-438B-9E58-1064D4C80ABD}" type="slidenum">
              <a:rPr lang="ru-RU"/>
              <a:pPr/>
              <a:t>24</a:t>
            </a:fld>
            <a:endParaRPr lang="ru-RU"/>
          </a:p>
        </p:txBody>
      </p:sp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96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730DDF-0A19-4080-BFB0-AC3A2350049B}" type="slidenum">
              <a:rPr lang="ru-RU" sz="1200">
                <a:latin typeface="Arial" charset="0"/>
              </a:rPr>
              <a:pPr algn="r"/>
              <a:t>24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A9604-0010-40B5-9AC4-C20F3C2C2BFC}" type="slidenum">
              <a:rPr lang="ru-RU"/>
              <a:pPr/>
              <a:t>25</a:t>
            </a:fld>
            <a:endParaRPr lang="ru-RU"/>
          </a:p>
        </p:txBody>
      </p:sp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6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F8CCEF-062C-4D0C-B487-9CE447C9837E}" type="slidenum">
              <a:rPr lang="ru-RU" sz="1200">
                <a:latin typeface="Arial" charset="0"/>
              </a:rPr>
              <a:pPr algn="r"/>
              <a:t>25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14310-A7DF-4711-8B05-3858445FB36D}" type="slidenum">
              <a:rPr lang="ru-RU"/>
              <a:pPr/>
              <a:t>26</a:t>
            </a:fld>
            <a:endParaRPr lang="ru-RU"/>
          </a:p>
        </p:txBody>
      </p:sp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37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C58B03-4B23-430B-8333-9A6A48D2A5C8}" type="slidenum">
              <a:rPr lang="ru-RU" sz="1200">
                <a:latin typeface="Arial" charset="0"/>
              </a:rPr>
              <a:pPr algn="r"/>
              <a:t>26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6CFE5-0CE6-4EE3-BBE4-C8498066DABD}" type="slidenum">
              <a:rPr lang="ru-RU"/>
              <a:pPr/>
              <a:t>27</a:t>
            </a:fld>
            <a:endParaRPr lang="ru-RU"/>
          </a:p>
        </p:txBody>
      </p:sp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57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4BC149-10FD-4C83-B5E5-EF320B7C33D4}" type="slidenum">
              <a:rPr lang="ru-RU" sz="1200">
                <a:latin typeface="Arial" charset="0"/>
              </a:rPr>
              <a:pPr algn="r"/>
              <a:t>27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683B0-16DD-4708-92FE-B533C253C7C1}" type="slidenum">
              <a:rPr lang="ru-RU"/>
              <a:pPr/>
              <a:t>28</a:t>
            </a:fld>
            <a:endParaRPr lang="ru-RU"/>
          </a:p>
        </p:txBody>
      </p:sp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782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A2436B-26BA-4831-A0AC-D46CD489E0AD}" type="slidenum">
              <a:rPr lang="ru-RU" sz="1200">
                <a:latin typeface="Arial" charset="0"/>
              </a:rPr>
              <a:pPr algn="r"/>
              <a:t>28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5540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8440D6-518F-4FC8-84C0-0D4C61D3E9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F92B0-5AD8-4BF2-8E07-16CC983C36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0F710-3544-4A03-9B1C-519CB245E2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86389BE-6330-40D0-A245-85FF8F42EB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BBF1B-3173-4E15-A30E-4254C31C55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CFB3B-FF5E-4033-8BF9-6685CE6C53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B48B3-E44E-4056-9FB9-3134DCB712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5DD88-C2AA-4E50-9472-188273F7FD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4FE3A-AD7F-4E81-86AB-8552C86BAE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6BF33-CC72-4908-80D3-401FBE9CC4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A9FA0-548A-444D-B50F-ED2D63CC7D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6930F-F236-4ED3-A7B1-5282FC1698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FD8886A5-C1DA-4672-AE8D-C1353A1ADCD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57200"/>
            <a:ext cx="6629400" cy="6148387"/>
          </a:xfrm>
        </p:spPr>
        <p:txBody>
          <a:bodyPr/>
          <a:lstStyle/>
          <a:p>
            <a:r>
              <a:rPr lang="ru-RU" sz="5400" dirty="0">
                <a:latin typeface="Palatino Linotype" pitchFamily="18" charset="0"/>
              </a:rPr>
              <a:t>Мир современных </a:t>
            </a:r>
            <a:r>
              <a:rPr lang="ru-RU" sz="5400" dirty="0" smtClean="0">
                <a:latin typeface="Palatino Linotype" pitchFamily="18" charset="0"/>
              </a:rPr>
              <a:t>профессий</a:t>
            </a:r>
          </a:p>
          <a:p>
            <a:endParaRPr lang="ru-RU" sz="5400" dirty="0">
              <a:latin typeface="Palatino Linotype" pitchFamily="18" charset="0"/>
            </a:endParaRPr>
          </a:p>
          <a:p>
            <a:endParaRPr lang="ru-RU" sz="5400" dirty="0" smtClean="0">
              <a:latin typeface="Palatino Linotype" pitchFamily="18" charset="0"/>
            </a:endParaRPr>
          </a:p>
          <a:p>
            <a:endParaRPr lang="ru-RU" sz="5400" dirty="0">
              <a:latin typeface="Palatino Linotype" pitchFamily="18" charset="0"/>
            </a:endParaRPr>
          </a:p>
          <a:p>
            <a:endParaRPr lang="ru-RU" sz="1600" dirty="0" smtClean="0">
              <a:latin typeface="Palatino Linotype" pitchFamily="18" charset="0"/>
            </a:endParaRPr>
          </a:p>
          <a:p>
            <a:endParaRPr lang="ru-RU" sz="1600" dirty="0">
              <a:latin typeface="Palatino Linotype" pitchFamily="18" charset="0"/>
            </a:endParaRPr>
          </a:p>
        </p:txBody>
      </p:sp>
      <p:pic>
        <p:nvPicPr>
          <p:cNvPr id="54275" name="Picture 3" descr="j03012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1830388" cy="1565275"/>
          </a:xfrm>
          <a:prstGeom prst="rect">
            <a:avLst/>
          </a:prstGeom>
          <a:noFill/>
        </p:spPr>
      </p:pic>
      <p:pic>
        <p:nvPicPr>
          <p:cNvPr id="54276" name="Picture 4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1795462" cy="1833563"/>
          </a:xfrm>
          <a:prstGeom prst="rect">
            <a:avLst/>
          </a:prstGeom>
          <a:noFill/>
        </p:spPr>
      </p:pic>
      <p:pic>
        <p:nvPicPr>
          <p:cNvPr id="54277" name="Picture 5" descr="j00900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819400"/>
            <a:ext cx="2014538" cy="2500313"/>
          </a:xfrm>
          <a:prstGeom prst="rect">
            <a:avLst/>
          </a:prstGeom>
          <a:noFill/>
        </p:spPr>
      </p:pic>
      <p:pic>
        <p:nvPicPr>
          <p:cNvPr id="54278" name="Picture 6" descr="j024069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191000"/>
            <a:ext cx="1825625" cy="1462088"/>
          </a:xfrm>
          <a:prstGeom prst="rect">
            <a:avLst/>
          </a:prstGeom>
          <a:noFill/>
        </p:spPr>
      </p:pic>
      <p:pic>
        <p:nvPicPr>
          <p:cNvPr id="54279" name="Picture 7" descr="j02975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905000"/>
            <a:ext cx="1584325" cy="18240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015287" cy="914400"/>
          </a:xfrm>
        </p:spPr>
        <p:txBody>
          <a:bodyPr/>
          <a:lstStyle/>
          <a:p>
            <a:r>
              <a:rPr lang="ru-RU" sz="3800"/>
              <a:t>Профессия -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	</a:t>
            </a:r>
            <a:r>
              <a:rPr lang="ru-RU" sz="2800"/>
              <a:t>это род деятельности, связанный с определенной областью общественного производства.</a:t>
            </a:r>
          </a:p>
          <a:p>
            <a:pPr>
              <a:buFontTx/>
              <a:buNone/>
            </a:pPr>
            <a:r>
              <a:rPr lang="ru-RU" sz="2800"/>
              <a:t>	Как область приложения физических и духовных сил, </a:t>
            </a:r>
            <a:r>
              <a:rPr lang="ru-RU" sz="2800" b="1"/>
              <a:t>профессия</a:t>
            </a:r>
            <a:r>
              <a:rPr lang="ru-RU" sz="2800"/>
              <a:t> требует от человека подготовки, соответствующих знаний, умений, навыков (педагог, врач, 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330200"/>
            <a:ext cx="7732713" cy="1109663"/>
          </a:xfrm>
        </p:spPr>
        <p:txBody>
          <a:bodyPr/>
          <a:lstStyle/>
          <a:p>
            <a:r>
              <a:rPr lang="ru-RU" sz="3800"/>
              <a:t>Специальность -</a:t>
            </a:r>
            <a:r>
              <a:rPr lang="ru-RU"/>
              <a:t>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14563"/>
            <a:ext cx="8686800" cy="3881437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вид занятий в рамках одной профессии,	ограниченный и связанный со спецификой орудий труда, способов действий, получаемых результатов (учитель математики, врач –стоматолог, …) </a:t>
            </a:r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292100"/>
            <a:ext cx="8023225" cy="1384300"/>
          </a:xfrm>
        </p:spPr>
        <p:txBody>
          <a:bodyPr/>
          <a:lstStyle/>
          <a:p>
            <a:r>
              <a:rPr lang="ru-RU" sz="3800"/>
              <a:t>Должность -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68563"/>
            <a:ext cx="8229600" cy="3551237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	это название статуса в структуре конкретного учреждения, предприятия (директор школы, зав. отделением, …)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Book Antiqua" pitchFamily="18" charset="0"/>
              </a:rPr>
              <a:t>8 факторов выбора профессии </a:t>
            </a:r>
            <a:r>
              <a:rPr lang="ru-RU" sz="2800" b="1">
                <a:latin typeface="Book Antiqua" pitchFamily="18" charset="0"/>
              </a:rPr>
              <a:t>/по Е.А. Климову</a:t>
            </a:r>
            <a:r>
              <a:rPr lang="ru-RU" sz="2800" b="1"/>
              <a:t>/</a:t>
            </a:r>
            <a:r>
              <a:rPr lang="ru-RU" sz="400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>
                <a:latin typeface="Book Antiqua" pitchFamily="18" charset="0"/>
              </a:rPr>
              <a:t>Позиция старших членов семьи</a:t>
            </a:r>
            <a:r>
              <a:rPr lang="ru-RU">
                <a:latin typeface="Book Antiqua" pitchFamily="18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>
                <a:latin typeface="Book Antiqua" pitchFamily="18" charset="0"/>
              </a:rPr>
              <a:t>Позиция товарищей, подруг</a:t>
            </a:r>
            <a:r>
              <a:rPr lang="ru-RU">
                <a:latin typeface="Book Antiqua" pitchFamily="18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>
                <a:latin typeface="Book Antiqua" pitchFamily="18" charset="0"/>
              </a:rPr>
              <a:t>Позиция учителей, педагогов</a:t>
            </a:r>
            <a:r>
              <a:rPr lang="ru-RU">
                <a:latin typeface="Book Antiqua" pitchFamily="18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>
                <a:latin typeface="Book Antiqua" pitchFamily="18" charset="0"/>
              </a:rPr>
              <a:t>Личные профессиональные планы</a:t>
            </a:r>
            <a:r>
              <a:rPr lang="ru-RU">
                <a:latin typeface="Book Antiqua" pitchFamily="18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>
                <a:latin typeface="Book Antiqua" pitchFamily="18" charset="0"/>
              </a:rPr>
              <a:t>Способности</a:t>
            </a:r>
            <a:r>
              <a:rPr lang="ru-RU">
                <a:latin typeface="Book Antiqua" pitchFamily="18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>
                <a:latin typeface="Book Antiqua" pitchFamily="18" charset="0"/>
              </a:rPr>
              <a:t>Уровень притязаний на общественное признание</a:t>
            </a:r>
            <a:r>
              <a:rPr lang="ru-RU">
                <a:latin typeface="Book Antiqua" pitchFamily="18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>
                <a:latin typeface="Book Antiqua" pitchFamily="18" charset="0"/>
              </a:rPr>
              <a:t>Информированность</a:t>
            </a:r>
            <a:r>
              <a:rPr lang="ru-RU">
                <a:latin typeface="Book Antiqua" pitchFamily="18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>
                <a:latin typeface="Book Antiqua" pitchFamily="18" charset="0"/>
              </a:rPr>
              <a:t>Склонности</a:t>
            </a:r>
            <a:r>
              <a:rPr lang="ru-RU"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Book Antiqua" pitchFamily="18" charset="0"/>
              </a:rPr>
              <a:t>Самые востребованные специальности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98613"/>
            <a:ext cx="8377238" cy="50307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>
                <a:latin typeface="Book Antiqua" pitchFamily="18" charset="0"/>
              </a:rPr>
              <a:t>Финансовый директор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>
                <a:latin typeface="Book Antiqua" pitchFamily="18" charset="0"/>
              </a:rPr>
              <a:t>Антикризисный менеджер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>
                <a:latin typeface="Book Antiqua" pitchFamily="18" charset="0"/>
              </a:rPr>
              <a:t>Менеджер по продажам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>
                <a:latin typeface="Book Antiqua" pitchFamily="18" charset="0"/>
              </a:rPr>
              <a:t>Налоговый консультант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>
                <a:latin typeface="Book Antiqua" pitchFamily="18" charset="0"/>
              </a:rPr>
              <a:t>Юрист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>
                <a:latin typeface="Book Antiqua" pitchFamily="18" charset="0"/>
              </a:rPr>
              <a:t>Логист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>
                <a:latin typeface="Book Antiqua" pitchFamily="18" charset="0"/>
              </a:rPr>
              <a:t>Специалист </a:t>
            </a:r>
            <a:r>
              <a:rPr lang="en-US" sz="3000">
                <a:latin typeface="Book Antiqua" pitchFamily="18" charset="0"/>
              </a:rPr>
              <a:t>IT</a:t>
            </a:r>
            <a:r>
              <a:rPr lang="ru-RU" sz="3000">
                <a:latin typeface="Book Antiqua" pitchFamily="18" charset="0"/>
              </a:rPr>
              <a:t> безопасности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>
                <a:latin typeface="Book Antiqua" pitchFamily="18" charset="0"/>
              </a:rPr>
              <a:t>Журналист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>
                <a:latin typeface="Book Antiqua" pitchFamily="18" charset="0"/>
              </a:rPr>
              <a:t>Дизайнер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000">
                <a:latin typeface="Book Antiqua" pitchFamily="18" charset="0"/>
              </a:rPr>
              <a:t>Программист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87375" y="292100"/>
            <a:ext cx="8099425" cy="1384300"/>
          </a:xfrm>
        </p:spPr>
        <p:txBody>
          <a:bodyPr/>
          <a:lstStyle/>
          <a:p>
            <a:r>
              <a:rPr lang="ru-RU" sz="3800"/>
              <a:t>Типы профессий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7924800" cy="41767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	</a:t>
            </a:r>
            <a:r>
              <a:rPr lang="ru-RU" sz="2800"/>
              <a:t>Тип профессии определяется предметом труда, с которым взаимодействует человек.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	Выделяют пять основных типов профессий</a:t>
            </a:r>
            <a:r>
              <a:rPr lang="ru-RU" sz="2400"/>
              <a:t>:</a:t>
            </a:r>
          </a:p>
          <a:p>
            <a:pPr lvl="1">
              <a:lnSpc>
                <a:spcPct val="90000"/>
              </a:lnSpc>
            </a:pPr>
            <a:r>
              <a:rPr lang="ru-RU"/>
              <a:t>человек – техника</a:t>
            </a:r>
          </a:p>
          <a:p>
            <a:pPr lvl="1">
              <a:lnSpc>
                <a:spcPct val="90000"/>
              </a:lnSpc>
            </a:pPr>
            <a:r>
              <a:rPr lang="ru-RU"/>
              <a:t>человек – человек</a:t>
            </a:r>
          </a:p>
          <a:p>
            <a:pPr lvl="1">
              <a:lnSpc>
                <a:spcPct val="90000"/>
              </a:lnSpc>
            </a:pPr>
            <a:r>
              <a:rPr lang="ru-RU"/>
              <a:t>человек – природа</a:t>
            </a:r>
          </a:p>
          <a:p>
            <a:pPr lvl="1">
              <a:lnSpc>
                <a:spcPct val="90000"/>
              </a:lnSpc>
            </a:pPr>
            <a:r>
              <a:rPr lang="ru-RU"/>
              <a:t>человек – знаковая система</a:t>
            </a:r>
          </a:p>
          <a:p>
            <a:pPr lvl="1">
              <a:lnSpc>
                <a:spcPct val="90000"/>
              </a:lnSpc>
            </a:pPr>
            <a:r>
              <a:rPr lang="ru-RU"/>
              <a:t>человек – художественный образ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292100"/>
            <a:ext cx="8023225" cy="1384300"/>
          </a:xfrm>
        </p:spPr>
        <p:txBody>
          <a:bodyPr/>
          <a:lstStyle/>
          <a:p>
            <a:r>
              <a:rPr lang="ru-RU" sz="3800"/>
              <a:t>Человек - техника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6121400" cy="47529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		Включает в себя обслуживание техники, ремонт, установку, наладку, управление, производство и обработку металлических и неметаллических изделий, механическую сборку, монтаж и т. д. (слесарь, токарь, шофер, инженер, водитель, электрик, радиотехник). </a:t>
            </a:r>
          </a:p>
        </p:txBody>
      </p:sp>
      <p:pic>
        <p:nvPicPr>
          <p:cNvPr id="59396" name="Picture 4" descr="j01874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4508500"/>
            <a:ext cx="1762125" cy="1539875"/>
          </a:xfrm>
          <a:prstGeom prst="rect">
            <a:avLst/>
          </a:prstGeom>
          <a:noFill/>
        </p:spPr>
      </p:pic>
      <p:pic>
        <p:nvPicPr>
          <p:cNvPr id="59397" name="Picture 5" descr="j02523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213100"/>
            <a:ext cx="1827213" cy="1111250"/>
          </a:xfrm>
          <a:prstGeom prst="rect">
            <a:avLst/>
          </a:prstGeom>
          <a:noFill/>
        </p:spPr>
      </p:pic>
      <p:pic>
        <p:nvPicPr>
          <p:cNvPr id="59398" name="Picture 6" descr="j02406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4325" y="1533525"/>
            <a:ext cx="1825625" cy="1462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330200"/>
            <a:ext cx="7732713" cy="784225"/>
          </a:xfrm>
        </p:spPr>
        <p:txBody>
          <a:bodyPr/>
          <a:lstStyle/>
          <a:p>
            <a:r>
              <a:rPr lang="ru-RU" sz="4200"/>
              <a:t>Человек - человек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5976938" cy="504031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		Труд людей этих профессий направлен на воспитание и обучение, информирование, бытовое, трудовое и медицинское обслуживание людей (продавец, библиотекарь, журналист, врач, учитель, воспитатель, официант, администратор)</a:t>
            </a:r>
          </a:p>
        </p:txBody>
      </p:sp>
      <p:pic>
        <p:nvPicPr>
          <p:cNvPr id="60420" name="Picture 4" descr="j0240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981075"/>
            <a:ext cx="1439863" cy="1871663"/>
          </a:xfrm>
          <a:prstGeom prst="rect">
            <a:avLst/>
          </a:prstGeom>
          <a:noFill/>
        </p:spPr>
      </p:pic>
      <p:pic>
        <p:nvPicPr>
          <p:cNvPr id="60421" name="Picture 5" descr="j0233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924175"/>
            <a:ext cx="1912937" cy="1760538"/>
          </a:xfrm>
          <a:prstGeom prst="rect">
            <a:avLst/>
          </a:prstGeom>
          <a:noFill/>
        </p:spPr>
      </p:pic>
      <p:pic>
        <p:nvPicPr>
          <p:cNvPr id="60422" name="Picture 6" descr="j0301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9538" y="4878388"/>
            <a:ext cx="2144712" cy="1565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Человек - природа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621213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		К этому типу относятся профессии, связанные с объектами живой и неживой природы (фермер, лесник, биолог, садовник, зоотехник, агроном, геолог, пчеловод)</a:t>
            </a:r>
          </a:p>
        </p:txBody>
      </p:sp>
      <p:pic>
        <p:nvPicPr>
          <p:cNvPr id="61444" name="Picture 4" descr="j0233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068638"/>
            <a:ext cx="2238375" cy="1993900"/>
          </a:xfrm>
          <a:prstGeom prst="rect">
            <a:avLst/>
          </a:prstGeom>
          <a:noFill/>
        </p:spPr>
      </p:pic>
      <p:pic>
        <p:nvPicPr>
          <p:cNvPr id="61445" name="Picture 5" descr="j03049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7338" y="4856163"/>
            <a:ext cx="1819275" cy="1668462"/>
          </a:xfrm>
          <a:prstGeom prst="rect">
            <a:avLst/>
          </a:prstGeom>
          <a:noFill/>
        </p:spPr>
      </p:pic>
      <p:pic>
        <p:nvPicPr>
          <p:cNvPr id="61446" name="Picture 6" descr="j02167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3663" y="1052513"/>
            <a:ext cx="1884362" cy="194468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292100"/>
            <a:ext cx="8023225" cy="1384300"/>
          </a:xfrm>
        </p:spPr>
        <p:txBody>
          <a:bodyPr/>
          <a:lstStyle/>
          <a:p>
            <a:r>
              <a:rPr lang="ru-RU" sz="3800"/>
              <a:t>Человек – художественный образ</a:t>
            </a:r>
            <a:br>
              <a:rPr lang="ru-RU" sz="3800"/>
            </a:br>
            <a:endParaRPr lang="ru-RU" sz="380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5545138" cy="51847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		Включает занятия, связанные с различными видами искусства – прикладного, изобразительного, музыкального, литературного, театрального (артист, писатель, гравер, архитектор, фотограф, музыкант, модельер, дизайнер).</a:t>
            </a:r>
          </a:p>
        </p:txBody>
      </p:sp>
      <p:pic>
        <p:nvPicPr>
          <p:cNvPr id="63492" name="Picture 4" descr="j0336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1484313"/>
            <a:ext cx="2087563" cy="1584325"/>
          </a:xfrm>
          <a:prstGeom prst="rect">
            <a:avLst/>
          </a:prstGeom>
          <a:noFill/>
        </p:spPr>
      </p:pic>
      <p:pic>
        <p:nvPicPr>
          <p:cNvPr id="63493" name="Picture 5" descr="j02832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3068638"/>
            <a:ext cx="2232025" cy="1670050"/>
          </a:xfrm>
          <a:prstGeom prst="rect">
            <a:avLst/>
          </a:prstGeom>
          <a:noFill/>
        </p:spPr>
      </p:pic>
      <p:pic>
        <p:nvPicPr>
          <p:cNvPr id="63494" name="Picture 6" descr="j00903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868863"/>
            <a:ext cx="2519362" cy="16557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6763" y="292100"/>
            <a:ext cx="300037" cy="22225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09600"/>
            <a:ext cx="8226425" cy="5486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000" dirty="0">
                <a:latin typeface="Monotype Corsiva" pitchFamily="66" charset="0"/>
              </a:rPr>
              <a:t>«Когда человек не знает, к какой пристани он держит путь, для него ни один ветер не будет попутным»</a:t>
            </a:r>
          </a:p>
          <a:p>
            <a:pPr algn="r">
              <a:buFontTx/>
              <a:buNone/>
            </a:pPr>
            <a:r>
              <a:rPr lang="ru-RU" sz="6000" dirty="0">
                <a:latin typeface="Monotype Corsiva" pitchFamily="66" charset="0"/>
              </a:rPr>
              <a:t>Сенека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292100"/>
            <a:ext cx="8023225" cy="1384300"/>
          </a:xfrm>
        </p:spPr>
        <p:txBody>
          <a:bodyPr/>
          <a:lstStyle/>
          <a:p>
            <a:r>
              <a:rPr lang="ru-RU" sz="3800"/>
              <a:t>Человек – знаковая система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5976938" cy="50403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		Объединяет людей, объектом труда которых является устная и письменная речь, цифры, химические и физические знаки, символы, ноты, схемы, карты, графики и т.п. (программист, машинистка, чертежник, оператор ЭВМ, экономист, бухгалтер, печатник).</a:t>
            </a:r>
          </a:p>
        </p:txBody>
      </p:sp>
      <p:pic>
        <p:nvPicPr>
          <p:cNvPr id="62468" name="Picture 4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268413"/>
            <a:ext cx="2016125" cy="1873250"/>
          </a:xfrm>
          <a:prstGeom prst="rect">
            <a:avLst/>
          </a:prstGeom>
          <a:noFill/>
        </p:spPr>
      </p:pic>
      <p:pic>
        <p:nvPicPr>
          <p:cNvPr id="62469" name="Picture 5" descr="j02919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3141663"/>
            <a:ext cx="1873250" cy="2016125"/>
          </a:xfrm>
          <a:prstGeom prst="rect">
            <a:avLst/>
          </a:prstGeom>
          <a:noFill/>
        </p:spPr>
      </p:pic>
      <p:pic>
        <p:nvPicPr>
          <p:cNvPr id="62470" name="Picture 6" descr="j030052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8213" y="5157788"/>
            <a:ext cx="1604962" cy="1289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Загадочные специальности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976438"/>
            <a:ext cx="8232775" cy="4043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МЕДИА-ПЛАНЕР  - раскручивает название фирмы или торговую марку </a:t>
            </a:r>
          </a:p>
          <a:p>
            <a:pPr>
              <a:lnSpc>
                <a:spcPct val="90000"/>
              </a:lnSpc>
            </a:pPr>
            <a:r>
              <a:rPr lang="ru-RU"/>
              <a:t>ФУД-СТАЙЛЕР - стилист по еде</a:t>
            </a:r>
          </a:p>
          <a:p>
            <a:pPr>
              <a:lnSpc>
                <a:spcPct val="90000"/>
              </a:lnSpc>
            </a:pPr>
            <a:r>
              <a:rPr lang="ru-RU"/>
              <a:t>СОМЕЛЬЕ - специалист по винам  </a:t>
            </a:r>
          </a:p>
          <a:p>
            <a:pPr>
              <a:lnSpc>
                <a:spcPct val="90000"/>
              </a:lnSpc>
            </a:pPr>
            <a:r>
              <a:rPr lang="ru-RU"/>
              <a:t>СПЕЦИАЛИСТ БЭК-ОФИСА - оформляет договоры купли-продажи </a:t>
            </a:r>
          </a:p>
          <a:p>
            <a:pPr>
              <a:lnSpc>
                <a:spcPct val="90000"/>
              </a:lnSpc>
            </a:pPr>
            <a:r>
              <a:rPr lang="ru-RU"/>
              <a:t>БЛОГЕР - отвечает за реализацию скрытой рекламы 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152400" cy="7620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r>
              <a:rPr lang="ru-RU"/>
              <a:t>КОМЬЮНИТИ-МЕНЕДЖЕР - продвигает продукты или услуги компании </a:t>
            </a:r>
          </a:p>
          <a:p>
            <a:r>
              <a:rPr lang="ru-RU"/>
              <a:t>ОПТИМИЗАТОР САЙТА  - продвигает сайт компании в поисковых системах </a:t>
            </a:r>
          </a:p>
          <a:p>
            <a:r>
              <a:rPr lang="ru-RU"/>
              <a:t>ДЕВЕЛОПЕР - занимается покупкой и продажей недвижимости </a:t>
            </a:r>
          </a:p>
          <a:p>
            <a:r>
              <a:rPr lang="ru-RU"/>
              <a:t>КРЕЙТОР - создает рекламные проекты </a:t>
            </a:r>
          </a:p>
          <a:p>
            <a:r>
              <a:rPr lang="ru-RU"/>
              <a:t>ДИЛЕР - балансирует спрос и предложение </a:t>
            </a:r>
          </a:p>
          <a:p>
            <a:r>
              <a:rPr lang="ru-RU"/>
              <a:t>ЛОББИСТ - посредник между различными группами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533400" cy="230188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229600" cy="624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/>
              <a:t>ШОПЕР - помогает закупать одежду за деньги клиента </a:t>
            </a:r>
          </a:p>
          <a:p>
            <a:pPr>
              <a:lnSpc>
                <a:spcPct val="80000"/>
              </a:lnSpc>
            </a:pPr>
            <a:r>
              <a:rPr lang="ru-RU"/>
              <a:t>ЛОГИСТ - достигает максимальной пользы и прибыли </a:t>
            </a:r>
          </a:p>
          <a:p>
            <a:pPr>
              <a:lnSpc>
                <a:spcPct val="80000"/>
              </a:lnSpc>
            </a:pPr>
            <a:r>
              <a:rPr lang="ru-RU"/>
              <a:t>МАРКЕТОЛОГ - изучает рынок </a:t>
            </a:r>
          </a:p>
          <a:p>
            <a:pPr>
              <a:lnSpc>
                <a:spcPct val="80000"/>
              </a:lnSpc>
            </a:pPr>
            <a:r>
              <a:rPr lang="ru-RU"/>
              <a:t>ФАНДРЕЙЗЕР - ищет деньги и возможности для организации </a:t>
            </a:r>
          </a:p>
          <a:p>
            <a:pPr>
              <a:lnSpc>
                <a:spcPct val="80000"/>
              </a:lnSpc>
            </a:pPr>
            <a:r>
              <a:rPr lang="en-US"/>
              <a:t>PR-</a:t>
            </a:r>
            <a:r>
              <a:rPr lang="ru-RU"/>
              <a:t>АГЕНТ  - специалист по рекламе и связям с общественностью </a:t>
            </a:r>
          </a:p>
          <a:p>
            <a:pPr>
              <a:lnSpc>
                <a:spcPct val="80000"/>
              </a:lnSpc>
            </a:pPr>
            <a:r>
              <a:rPr lang="ru-RU"/>
              <a:t>КОПИРАЙТЕР - создатель рекламных текстов </a:t>
            </a:r>
          </a:p>
          <a:p>
            <a:pPr>
              <a:lnSpc>
                <a:spcPct val="80000"/>
              </a:lnSpc>
            </a:pPr>
            <a:r>
              <a:rPr lang="ru-RU"/>
              <a:t>АРТ-ДИРЕКТОР - делает эскизы проектов</a:t>
            </a:r>
            <a:r>
              <a:rPr lang="ru-R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7543800" cy="569913"/>
          </a:xfrm>
        </p:spPr>
        <p:txBody>
          <a:bodyPr/>
          <a:lstStyle/>
          <a:p>
            <a:r>
              <a:rPr lang="ru-RU" sz="4000"/>
              <a:t>Логист</a:t>
            </a:r>
          </a:p>
        </p:txBody>
      </p:sp>
      <p:pic>
        <p:nvPicPr>
          <p:cNvPr id="67587" name="Picture 5" descr="700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196975"/>
            <a:ext cx="5611813" cy="3756025"/>
          </a:xfrm>
          <a:noFill/>
        </p:spPr>
      </p:pic>
      <p:pic>
        <p:nvPicPr>
          <p:cNvPr id="67588" name="Picture 7" descr="716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63938" y="3122613"/>
            <a:ext cx="5580062" cy="3735387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8229600" cy="1371600"/>
          </a:xfrm>
        </p:spPr>
        <p:txBody>
          <a:bodyPr/>
          <a:lstStyle/>
          <a:p>
            <a:r>
              <a:rPr lang="ru-RU"/>
              <a:t>Веб – мастер</a:t>
            </a:r>
          </a:p>
        </p:txBody>
      </p:sp>
      <p:pic>
        <p:nvPicPr>
          <p:cNvPr id="70659" name="Picture 5" descr="700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52513"/>
            <a:ext cx="6084888" cy="4073525"/>
          </a:xfrm>
          <a:noFill/>
        </p:spPr>
      </p:pic>
      <p:pic>
        <p:nvPicPr>
          <p:cNvPr id="70660" name="Picture 7" descr="704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76600" y="2930525"/>
            <a:ext cx="5867400" cy="3927475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371600"/>
          </a:xfrm>
        </p:spPr>
        <p:txBody>
          <a:bodyPr/>
          <a:lstStyle/>
          <a:p>
            <a:r>
              <a:rPr lang="ru-RU"/>
              <a:t>Маркетолог </a:t>
            </a:r>
          </a:p>
        </p:txBody>
      </p:sp>
      <p:pic>
        <p:nvPicPr>
          <p:cNvPr id="72707" name="Picture 5" descr="724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311275"/>
            <a:ext cx="3713162" cy="5546725"/>
          </a:xfrm>
          <a:noFill/>
        </p:spPr>
      </p:pic>
      <p:pic>
        <p:nvPicPr>
          <p:cNvPr id="72708" name="Picture 7" descr="707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067175" y="1960563"/>
            <a:ext cx="5076825" cy="3398837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ru-RU"/>
              <a:t>Фандрейзер </a:t>
            </a:r>
          </a:p>
        </p:txBody>
      </p:sp>
      <p:pic>
        <p:nvPicPr>
          <p:cNvPr id="74755" name="Picture 5" descr="71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276475"/>
            <a:ext cx="5253038" cy="3516313"/>
          </a:xfrm>
          <a:noFill/>
        </p:spPr>
      </p:pic>
      <p:pic>
        <p:nvPicPr>
          <p:cNvPr id="74756" name="Picture 13" descr="718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1527175"/>
            <a:ext cx="3568700" cy="5330825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ru-RU"/>
              <a:t>Р</a:t>
            </a:r>
            <a:r>
              <a:rPr lang="en-US"/>
              <a:t>R –</a:t>
            </a:r>
            <a:r>
              <a:rPr lang="ru-RU"/>
              <a:t> агент </a:t>
            </a:r>
          </a:p>
        </p:txBody>
      </p:sp>
      <p:pic>
        <p:nvPicPr>
          <p:cNvPr id="76803" name="Picture 5" descr="706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981075"/>
            <a:ext cx="3933825" cy="5876925"/>
          </a:xfrm>
          <a:noFill/>
        </p:spPr>
      </p:pic>
      <p:pic>
        <p:nvPicPr>
          <p:cNvPr id="76804" name="Picture 7" descr="71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3800" y="1052513"/>
            <a:ext cx="3886200" cy="5805487"/>
          </a:xfr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6425" cy="1143000"/>
          </a:xfrm>
        </p:spPr>
        <p:txBody>
          <a:bodyPr/>
          <a:lstStyle/>
          <a:p>
            <a:r>
              <a:rPr lang="ru-RU" sz="5200">
                <a:latin typeface="Book Antiqua" pitchFamily="18" charset="0"/>
              </a:rPr>
              <a:t>Профессии будущего</a:t>
            </a:r>
            <a:r>
              <a:rPr lang="ru-RU" sz="4000">
                <a:latin typeface="Book Antiqua" pitchFamily="18" charset="0"/>
              </a:rPr>
              <a:t/>
            </a:r>
            <a:br>
              <a:rPr lang="ru-RU" sz="4000">
                <a:latin typeface="Book Antiqua" pitchFamily="18" charset="0"/>
              </a:rPr>
            </a:br>
            <a:r>
              <a:rPr lang="ru-RU" sz="2800">
                <a:latin typeface="Book Antiqua" pitchFamily="18" charset="0"/>
              </a:rPr>
              <a:t>/прогноз ФОРБС/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>
                <a:latin typeface="Book Antiqua" pitchFamily="18" charset="0"/>
              </a:rPr>
              <a:t>Универсальный солдат</a:t>
            </a:r>
          </a:p>
          <a:p>
            <a:r>
              <a:rPr lang="en-US" sz="4000">
                <a:latin typeface="Book Antiqua" pitchFamily="18" charset="0"/>
              </a:rPr>
              <a:t>GR-</a:t>
            </a:r>
            <a:r>
              <a:rPr lang="ru-RU" sz="4000">
                <a:latin typeface="Book Antiqua" pitchFamily="18" charset="0"/>
              </a:rPr>
              <a:t>менеджер</a:t>
            </a:r>
          </a:p>
          <a:p>
            <a:r>
              <a:rPr lang="ru-RU" sz="4000">
                <a:latin typeface="Book Antiqua" pitchFamily="18" charset="0"/>
              </a:rPr>
              <a:t>Геронтолог</a:t>
            </a:r>
          </a:p>
          <a:p>
            <a:r>
              <a:rPr lang="ru-RU" sz="4000">
                <a:latin typeface="Book Antiqua" pitchFamily="18" charset="0"/>
              </a:rPr>
              <a:t>Эксперт по альтернативной энергетике</a:t>
            </a:r>
          </a:p>
          <a:p>
            <a:r>
              <a:rPr lang="ru-RU" sz="4000">
                <a:latin typeface="Book Antiqua" pitchFamily="18" charset="0"/>
              </a:rPr>
              <a:t>Урбанист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1555750"/>
          </a:xfrm>
        </p:spPr>
        <p:txBody>
          <a:bodyPr/>
          <a:lstStyle/>
          <a:p>
            <a:pPr algn="ctr"/>
            <a:r>
              <a:rPr lang="ru-RU" sz="6000" dirty="0">
                <a:latin typeface="Palatino Linotype" pitchFamily="18" charset="0"/>
              </a:rPr>
              <a:t>Выбор профессии –серьезный шаг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82900"/>
            <a:ext cx="8229600" cy="3136900"/>
          </a:xfrm>
        </p:spPr>
        <p:txBody>
          <a:bodyPr/>
          <a:lstStyle/>
          <a:p>
            <a:pPr>
              <a:buFontTx/>
              <a:buNone/>
            </a:pPr>
            <a:r>
              <a:rPr lang="ru-RU" sz="5400">
                <a:latin typeface="Palatino Linotype" pitchFamily="18" charset="0"/>
              </a:rPr>
              <a:t>Кто я в этом мире?</a:t>
            </a:r>
          </a:p>
          <a:p>
            <a:pPr>
              <a:buFontTx/>
              <a:buNone/>
            </a:pPr>
            <a:r>
              <a:rPr lang="ru-RU" sz="5400">
                <a:latin typeface="Palatino Linotype" pitchFamily="18" charset="0"/>
              </a:rPr>
              <a:t>Какой я?</a:t>
            </a:r>
          </a:p>
          <a:p>
            <a:pPr>
              <a:buFontTx/>
              <a:buNone/>
            </a:pPr>
            <a:r>
              <a:rPr lang="ru-RU" sz="5400">
                <a:latin typeface="Palatino Linotype" pitchFamily="18" charset="0"/>
              </a:rPr>
              <a:t>Зачем я живу?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153988" cy="222250"/>
          </a:xfrm>
        </p:spPr>
        <p:txBody>
          <a:bodyPr/>
          <a:lstStyle/>
          <a:p>
            <a:endParaRPr lang="ru-RU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81000"/>
            <a:ext cx="8226425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>
                <a:latin typeface="Book Antiqua" pitchFamily="18" charset="0"/>
              </a:rPr>
              <a:t>Специалист по ведению бизнеса в Африке</a:t>
            </a:r>
          </a:p>
          <a:p>
            <a:pPr>
              <a:lnSpc>
                <a:spcPct val="90000"/>
              </a:lnSpc>
            </a:pPr>
            <a:r>
              <a:rPr lang="ru-RU" sz="4000">
                <a:latin typeface="Book Antiqua" pitchFamily="18" charset="0"/>
              </a:rPr>
              <a:t>Журналист-агрегатор</a:t>
            </a:r>
          </a:p>
          <a:p>
            <a:pPr>
              <a:lnSpc>
                <a:spcPct val="90000"/>
              </a:lnSpc>
            </a:pPr>
            <a:r>
              <a:rPr lang="ru-RU" sz="4000">
                <a:latin typeface="Book Antiqua" pitchFamily="18" charset="0"/>
              </a:rPr>
              <a:t>Специалист по труднодобываемым запасам нефти</a:t>
            </a:r>
          </a:p>
          <a:p>
            <a:pPr>
              <a:lnSpc>
                <a:spcPct val="90000"/>
              </a:lnSpc>
            </a:pPr>
            <a:r>
              <a:rPr lang="ru-RU" sz="4000">
                <a:latin typeface="Book Antiqua" pitchFamily="18" charset="0"/>
              </a:rPr>
              <a:t>Селекционер-генетик</a:t>
            </a:r>
          </a:p>
          <a:p>
            <a:pPr>
              <a:lnSpc>
                <a:spcPct val="90000"/>
              </a:lnSpc>
            </a:pPr>
            <a:r>
              <a:rPr lang="ru-RU" sz="4000">
                <a:latin typeface="Book Antiqua" pitchFamily="18" charset="0"/>
              </a:rPr>
              <a:t>Специалист по национальным и религиозным конфликтам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400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endParaRPr lang="ru-RU" sz="3400">
              <a:latin typeface="Book Antiqua" pitchFamily="18" charset="0"/>
            </a:endParaRPr>
          </a:p>
          <a:p>
            <a:pPr>
              <a:lnSpc>
                <a:spcPct val="90000"/>
              </a:lnSpc>
            </a:pPr>
            <a:endParaRPr lang="ru-RU" sz="34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>
                <a:latin typeface="Palatino Linotype" pitchFamily="18" charset="0"/>
              </a:rPr>
              <a:t>           «Я действую»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>
                <a:latin typeface="Palatino Linotype" pitchFamily="18" charset="0"/>
              </a:rPr>
              <a:t>Управление</a:t>
            </a:r>
          </a:p>
          <a:p>
            <a:r>
              <a:rPr lang="ru-RU" sz="4400">
                <a:latin typeface="Palatino Linotype" pitchFamily="18" charset="0"/>
              </a:rPr>
              <a:t>Политика</a:t>
            </a:r>
          </a:p>
          <a:p>
            <a:r>
              <a:rPr lang="ru-RU" sz="4400">
                <a:latin typeface="Palatino Linotype" pitchFamily="18" charset="0"/>
              </a:rPr>
              <a:t>Хирургия</a:t>
            </a:r>
          </a:p>
          <a:p>
            <a:r>
              <a:rPr lang="ru-RU" sz="4400">
                <a:latin typeface="Palatino Linotype" pitchFamily="18" charset="0"/>
              </a:rPr>
              <a:t>Военное дело</a:t>
            </a:r>
          </a:p>
          <a:p>
            <a:r>
              <a:rPr lang="ru-RU" sz="4400">
                <a:latin typeface="Palatino Linotype" pitchFamily="18" charset="0"/>
              </a:rPr>
              <a:t>Электроника</a:t>
            </a:r>
          </a:p>
        </p:txBody>
      </p:sp>
      <p:pic>
        <p:nvPicPr>
          <p:cNvPr id="12292" name="Picture 4" descr="arie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4000"/>
            <a:ext cx="1752600" cy="1458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i="1" dirty="0">
                <a:latin typeface="Palatino Linotype" pitchFamily="18" charset="0"/>
              </a:rPr>
              <a:t>«Я умею»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>
                <a:latin typeface="Palatino Linotype" pitchFamily="18" charset="0"/>
              </a:rPr>
              <a:t>Финансы</a:t>
            </a:r>
          </a:p>
          <a:p>
            <a:r>
              <a:rPr lang="ru-RU" sz="4400">
                <a:latin typeface="Palatino Linotype" pitchFamily="18" charset="0"/>
              </a:rPr>
              <a:t>Математика</a:t>
            </a:r>
          </a:p>
          <a:p>
            <a:r>
              <a:rPr lang="ru-RU" sz="4400">
                <a:latin typeface="Palatino Linotype" pitchFamily="18" charset="0"/>
              </a:rPr>
              <a:t>Торговля</a:t>
            </a:r>
          </a:p>
          <a:p>
            <a:r>
              <a:rPr lang="ru-RU" sz="4400">
                <a:latin typeface="Palatino Linotype" pitchFamily="18" charset="0"/>
              </a:rPr>
              <a:t>Управление</a:t>
            </a:r>
          </a:p>
          <a:p>
            <a:r>
              <a:rPr lang="ru-RU" sz="4400">
                <a:latin typeface="Palatino Linotype" pitchFamily="18" charset="0"/>
              </a:rPr>
              <a:t>Кулинария</a:t>
            </a:r>
          </a:p>
        </p:txBody>
      </p:sp>
      <p:pic>
        <p:nvPicPr>
          <p:cNvPr id="13316" name="Picture 4" descr="tauru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1300"/>
            <a:ext cx="1600200" cy="147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i="1" dirty="0">
                <a:latin typeface="Palatino Linotype" pitchFamily="18" charset="0"/>
              </a:rPr>
              <a:t>«Я думаю»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>
                <a:latin typeface="Palatino Linotype" pitchFamily="18" charset="0"/>
              </a:rPr>
              <a:t>Журналистика</a:t>
            </a:r>
          </a:p>
          <a:p>
            <a:r>
              <a:rPr lang="ru-RU" sz="4400">
                <a:latin typeface="Palatino Linotype" pitchFamily="18" charset="0"/>
              </a:rPr>
              <a:t>Филология</a:t>
            </a:r>
          </a:p>
          <a:p>
            <a:r>
              <a:rPr lang="ru-RU" sz="4400">
                <a:latin typeface="Palatino Linotype" pitchFamily="18" charset="0"/>
              </a:rPr>
              <a:t>Педагогика</a:t>
            </a:r>
          </a:p>
          <a:p>
            <a:r>
              <a:rPr lang="ru-RU" sz="4400">
                <a:latin typeface="Palatino Linotype" pitchFamily="18" charset="0"/>
              </a:rPr>
              <a:t>Психология</a:t>
            </a:r>
          </a:p>
          <a:p>
            <a:r>
              <a:rPr lang="ru-RU" sz="4400">
                <a:latin typeface="Palatino Linotype" pitchFamily="18" charset="0"/>
              </a:rPr>
              <a:t>Торговля</a:t>
            </a:r>
          </a:p>
        </p:txBody>
      </p:sp>
      <p:pic>
        <p:nvPicPr>
          <p:cNvPr id="14340" name="Picture 4" descr="gemini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9550"/>
            <a:ext cx="1676400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>
                <a:latin typeface="Palatino Linotype" pitchFamily="18" charset="0"/>
              </a:rPr>
              <a:t>        «Я чувствую»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>
                <a:latin typeface="Palatino Linotype" pitchFamily="18" charset="0"/>
              </a:rPr>
              <a:t>Сфера обслуживания</a:t>
            </a:r>
          </a:p>
          <a:p>
            <a:r>
              <a:rPr lang="ru-RU" sz="4400">
                <a:latin typeface="Palatino Linotype" pitchFamily="18" charset="0"/>
              </a:rPr>
              <a:t>Педагогика</a:t>
            </a:r>
          </a:p>
          <a:p>
            <a:r>
              <a:rPr lang="ru-RU" sz="4400">
                <a:latin typeface="Palatino Linotype" pitchFamily="18" charset="0"/>
              </a:rPr>
              <a:t>Археология</a:t>
            </a:r>
          </a:p>
          <a:p>
            <a:r>
              <a:rPr lang="ru-RU" sz="4400">
                <a:latin typeface="Palatino Linotype" pitchFamily="18" charset="0"/>
              </a:rPr>
              <a:t>Строительство</a:t>
            </a:r>
          </a:p>
          <a:p>
            <a:r>
              <a:rPr lang="ru-RU" sz="4400">
                <a:latin typeface="Palatino Linotype" pitchFamily="18" charset="0"/>
              </a:rPr>
              <a:t>Земледелие</a:t>
            </a:r>
          </a:p>
        </p:txBody>
      </p:sp>
      <p:pic>
        <p:nvPicPr>
          <p:cNvPr id="15364" name="Picture 4" descr="cancer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9550"/>
            <a:ext cx="1676400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i="1" dirty="0">
                <a:latin typeface="Palatino Linotype" pitchFamily="18" charset="0"/>
              </a:rPr>
              <a:t>«Я хочу»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>
                <a:latin typeface="Palatino Linotype" pitchFamily="18" charset="0"/>
              </a:rPr>
              <a:t>Управление</a:t>
            </a:r>
          </a:p>
          <a:p>
            <a:r>
              <a:rPr lang="ru-RU" sz="4000">
                <a:latin typeface="Palatino Linotype" pitchFamily="18" charset="0"/>
              </a:rPr>
              <a:t>Политика</a:t>
            </a:r>
          </a:p>
          <a:p>
            <a:r>
              <a:rPr lang="ru-RU" sz="4000">
                <a:latin typeface="Palatino Linotype" pitchFamily="18" charset="0"/>
              </a:rPr>
              <a:t>Образование</a:t>
            </a:r>
          </a:p>
          <a:p>
            <a:r>
              <a:rPr lang="ru-RU" sz="4000">
                <a:latin typeface="Palatino Linotype" pitchFamily="18" charset="0"/>
              </a:rPr>
              <a:t>Шоу-бизнес</a:t>
            </a:r>
          </a:p>
          <a:p>
            <a:r>
              <a:rPr lang="ru-RU" sz="4000">
                <a:latin typeface="Palatino Linotype" pitchFamily="18" charset="0"/>
              </a:rPr>
              <a:t>Биржевая деятельность</a:t>
            </a:r>
          </a:p>
        </p:txBody>
      </p:sp>
      <p:pic>
        <p:nvPicPr>
          <p:cNvPr id="16388" name="Picture 4" descr="leo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600200" cy="147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>
                <a:latin typeface="Palatino Linotype" pitchFamily="18" charset="0"/>
              </a:rPr>
              <a:t>         «Я анализирую»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>
                <a:latin typeface="Palatino Linotype" pitchFamily="18" charset="0"/>
              </a:rPr>
              <a:t>Иностранные языки</a:t>
            </a:r>
          </a:p>
          <a:p>
            <a:r>
              <a:rPr lang="ru-RU" sz="4400">
                <a:latin typeface="Palatino Linotype" pitchFamily="18" charset="0"/>
              </a:rPr>
              <a:t>Медицина</a:t>
            </a:r>
          </a:p>
          <a:p>
            <a:r>
              <a:rPr lang="ru-RU" sz="4400">
                <a:latin typeface="Palatino Linotype" pitchFamily="18" charset="0"/>
              </a:rPr>
              <a:t>Педагогика</a:t>
            </a:r>
          </a:p>
          <a:p>
            <a:r>
              <a:rPr lang="ru-RU" sz="4400">
                <a:latin typeface="Palatino Linotype" pitchFamily="18" charset="0"/>
              </a:rPr>
              <a:t>Журналистика</a:t>
            </a:r>
          </a:p>
          <a:p>
            <a:r>
              <a:rPr lang="ru-RU" sz="4400">
                <a:latin typeface="Palatino Linotype" pitchFamily="18" charset="0"/>
              </a:rPr>
              <a:t>Делопроизводство</a:t>
            </a:r>
          </a:p>
        </p:txBody>
      </p:sp>
      <p:pic>
        <p:nvPicPr>
          <p:cNvPr id="17412" name="Picture 4" descr="virgo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9400"/>
            <a:ext cx="1600200" cy="147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>
                <a:latin typeface="Palatino Linotype" pitchFamily="18" charset="0"/>
              </a:rPr>
              <a:t>            «Я уравниваю»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>
                <a:latin typeface="Palatino Linotype" pitchFamily="18" charset="0"/>
              </a:rPr>
              <a:t>Юриспруденция</a:t>
            </a:r>
          </a:p>
          <a:p>
            <a:r>
              <a:rPr lang="ru-RU" sz="4400">
                <a:latin typeface="Palatino Linotype" pitchFamily="18" charset="0"/>
              </a:rPr>
              <a:t>Искусствоведение</a:t>
            </a:r>
          </a:p>
          <a:p>
            <a:r>
              <a:rPr lang="ru-RU" sz="4400">
                <a:latin typeface="Palatino Linotype" pitchFamily="18" charset="0"/>
              </a:rPr>
              <a:t>Архитектура</a:t>
            </a:r>
          </a:p>
          <a:p>
            <a:r>
              <a:rPr lang="ru-RU" sz="4400">
                <a:latin typeface="Palatino Linotype" pitchFamily="18" charset="0"/>
              </a:rPr>
              <a:t>Культурология</a:t>
            </a:r>
          </a:p>
          <a:p>
            <a:r>
              <a:rPr lang="ru-RU" sz="4400">
                <a:latin typeface="Palatino Linotype" pitchFamily="18" charset="0"/>
              </a:rPr>
              <a:t>Психология</a:t>
            </a:r>
          </a:p>
        </p:txBody>
      </p:sp>
      <p:pic>
        <p:nvPicPr>
          <p:cNvPr id="18436" name="Picture 4" descr="libra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752600" cy="161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i="1" dirty="0">
                <a:latin typeface="Palatino Linotype" pitchFamily="18" charset="0"/>
              </a:rPr>
              <a:t>«Я алчу»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>
                <a:latin typeface="Palatino Linotype" pitchFamily="18" charset="0"/>
              </a:rPr>
              <a:t>Военное дело</a:t>
            </a:r>
          </a:p>
          <a:p>
            <a:r>
              <a:rPr lang="ru-RU" sz="4400">
                <a:latin typeface="Palatino Linotype" pitchFamily="18" charset="0"/>
              </a:rPr>
              <a:t>Электроника</a:t>
            </a:r>
          </a:p>
          <a:p>
            <a:r>
              <a:rPr lang="ru-RU" sz="4400">
                <a:latin typeface="Palatino Linotype" pitchFamily="18" charset="0"/>
              </a:rPr>
              <a:t>Предпринимательство</a:t>
            </a:r>
          </a:p>
          <a:p>
            <a:r>
              <a:rPr lang="ru-RU" sz="4400">
                <a:latin typeface="Palatino Linotype" pitchFamily="18" charset="0"/>
              </a:rPr>
              <a:t>Банковское дело</a:t>
            </a:r>
          </a:p>
          <a:p>
            <a:r>
              <a:rPr lang="ru-RU" sz="4400">
                <a:latin typeface="Palatino Linotype" pitchFamily="18" charset="0"/>
              </a:rPr>
              <a:t>Машиностроение</a:t>
            </a:r>
          </a:p>
        </p:txBody>
      </p:sp>
      <p:pic>
        <p:nvPicPr>
          <p:cNvPr id="19460" name="Picture 4" descr="scorpio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771650" cy="163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i="1" dirty="0">
                <a:latin typeface="Palatino Linotype" pitchFamily="18" charset="0"/>
              </a:rPr>
              <a:t>«Я вижу»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>
                <a:latin typeface="Palatino Linotype" pitchFamily="18" charset="0"/>
              </a:rPr>
              <a:t>Торговля</a:t>
            </a:r>
          </a:p>
          <a:p>
            <a:r>
              <a:rPr lang="ru-RU" sz="4400">
                <a:latin typeface="Palatino Linotype" pitchFamily="18" charset="0"/>
              </a:rPr>
              <a:t>Дипломатия</a:t>
            </a:r>
          </a:p>
          <a:p>
            <a:r>
              <a:rPr lang="ru-RU" sz="4400">
                <a:latin typeface="Palatino Linotype" pitchFamily="18" charset="0"/>
              </a:rPr>
              <a:t>Правосудие</a:t>
            </a:r>
          </a:p>
          <a:p>
            <a:r>
              <a:rPr lang="ru-RU" sz="4400">
                <a:latin typeface="Palatino Linotype" pitchFamily="18" charset="0"/>
              </a:rPr>
              <a:t>Транспорт</a:t>
            </a:r>
          </a:p>
          <a:p>
            <a:r>
              <a:rPr lang="ru-RU" sz="4400">
                <a:latin typeface="Palatino Linotype" pitchFamily="18" charset="0"/>
              </a:rPr>
              <a:t>Судостроение</a:t>
            </a:r>
          </a:p>
        </p:txBody>
      </p:sp>
      <p:pic>
        <p:nvPicPr>
          <p:cNvPr id="20484" name="Picture 4" descr="sagittariu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1771650" cy="163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>
                <a:latin typeface="Palatino Linotype" pitchFamily="18" charset="0"/>
              </a:rPr>
              <a:t>Задача – найти профессию, которая: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>
                <a:latin typeface="Palatino Linotype" pitchFamily="18" charset="0"/>
              </a:rPr>
              <a:t>Интересна и значима для Вас</a:t>
            </a:r>
          </a:p>
          <a:p>
            <a:r>
              <a:rPr lang="ru-RU" sz="4000">
                <a:latin typeface="Palatino Linotype" pitchFamily="18" charset="0"/>
              </a:rPr>
              <a:t>Соответствует Вашим способностям</a:t>
            </a:r>
          </a:p>
          <a:p>
            <a:r>
              <a:rPr lang="ru-RU" sz="4000">
                <a:latin typeface="Palatino Linotype" pitchFamily="18" charset="0"/>
              </a:rPr>
              <a:t>Пользуется спросом на рынке 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>
                <a:latin typeface="Palatino Linotype" pitchFamily="18" charset="0"/>
              </a:rPr>
              <a:t>          «Я использую»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>
                <a:latin typeface="Palatino Linotype" pitchFamily="18" charset="0"/>
              </a:rPr>
              <a:t>Архитектура</a:t>
            </a:r>
          </a:p>
          <a:p>
            <a:r>
              <a:rPr lang="ru-RU" sz="4400">
                <a:latin typeface="Palatino Linotype" pitchFamily="18" charset="0"/>
              </a:rPr>
              <a:t>Филология</a:t>
            </a:r>
          </a:p>
          <a:p>
            <a:r>
              <a:rPr lang="ru-RU" sz="4400">
                <a:latin typeface="Palatino Linotype" pitchFamily="18" charset="0"/>
              </a:rPr>
              <a:t>Педагогика</a:t>
            </a:r>
          </a:p>
          <a:p>
            <a:r>
              <a:rPr lang="ru-RU" sz="4400">
                <a:latin typeface="Palatino Linotype" pitchFamily="18" charset="0"/>
              </a:rPr>
              <a:t>Строительство</a:t>
            </a:r>
          </a:p>
          <a:p>
            <a:r>
              <a:rPr lang="ru-RU" sz="4400">
                <a:latin typeface="Palatino Linotype" pitchFamily="18" charset="0"/>
              </a:rPr>
              <a:t>Геология</a:t>
            </a:r>
          </a:p>
        </p:txBody>
      </p:sp>
      <p:pic>
        <p:nvPicPr>
          <p:cNvPr id="21508" name="Picture 4" descr="capricorn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771650" cy="1630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i="1" dirty="0">
                <a:latin typeface="Palatino Linotype" pitchFamily="18" charset="0"/>
              </a:rPr>
              <a:t>«Я знаю»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>
                <a:latin typeface="Palatino Linotype" pitchFamily="18" charset="0"/>
              </a:rPr>
              <a:t>Инженерные науки</a:t>
            </a:r>
          </a:p>
          <a:p>
            <a:r>
              <a:rPr lang="ru-RU" sz="4400">
                <a:latin typeface="Palatino Linotype" pitchFamily="18" charset="0"/>
              </a:rPr>
              <a:t>Психология</a:t>
            </a:r>
          </a:p>
          <a:p>
            <a:r>
              <a:rPr lang="ru-RU" sz="4400">
                <a:latin typeface="Palatino Linotype" pitchFamily="18" charset="0"/>
              </a:rPr>
              <a:t>Кибернетика</a:t>
            </a:r>
          </a:p>
          <a:p>
            <a:r>
              <a:rPr lang="ru-RU" sz="4400">
                <a:latin typeface="Palatino Linotype" pitchFamily="18" charset="0"/>
              </a:rPr>
              <a:t>Физика</a:t>
            </a:r>
          </a:p>
          <a:p>
            <a:r>
              <a:rPr lang="ru-RU" sz="4400">
                <a:latin typeface="Palatino Linotype" pitchFamily="18" charset="0"/>
              </a:rPr>
              <a:t>Радиоэлектроника</a:t>
            </a:r>
          </a:p>
        </p:txBody>
      </p:sp>
      <p:pic>
        <p:nvPicPr>
          <p:cNvPr id="22532" name="Picture 4" descr="aquarius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1676400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i="1" dirty="0">
                <a:latin typeface="Palatino Linotype" pitchFamily="18" charset="0"/>
              </a:rPr>
              <a:t>«Я верю»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>
                <a:latin typeface="Palatino Linotype" pitchFamily="18" charset="0"/>
              </a:rPr>
              <a:t>Филология</a:t>
            </a:r>
          </a:p>
          <a:p>
            <a:r>
              <a:rPr lang="ru-RU" sz="4400">
                <a:latin typeface="Palatino Linotype" pitchFamily="18" charset="0"/>
              </a:rPr>
              <a:t>Педагогика</a:t>
            </a:r>
          </a:p>
          <a:p>
            <a:r>
              <a:rPr lang="ru-RU" sz="4400">
                <a:latin typeface="Palatino Linotype" pitchFamily="18" charset="0"/>
              </a:rPr>
              <a:t>Социология</a:t>
            </a:r>
          </a:p>
          <a:p>
            <a:r>
              <a:rPr lang="ru-RU" sz="4400">
                <a:latin typeface="Palatino Linotype" pitchFamily="18" charset="0"/>
              </a:rPr>
              <a:t>Криминалистика</a:t>
            </a:r>
          </a:p>
          <a:p>
            <a:r>
              <a:rPr lang="ru-RU" sz="4400">
                <a:latin typeface="Palatino Linotype" pitchFamily="18" charset="0"/>
              </a:rPr>
              <a:t>Искусствоведение</a:t>
            </a:r>
          </a:p>
        </p:txBody>
      </p:sp>
      <p:pic>
        <p:nvPicPr>
          <p:cNvPr id="23556" name="Picture 4" descr="pisces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752600" cy="161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88" y="4343400"/>
            <a:ext cx="5091112" cy="2528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Palatino Linotype" pitchFamily="18" charset="0"/>
              </a:rPr>
              <a:t>Прекрасных профессий на свете на счесть, и каждой профессии слава и честь!</a:t>
            </a:r>
            <a:endParaRPr lang="ru-RU" sz="3200">
              <a:solidFill>
                <a:schemeClr val="tx2"/>
              </a:solidFill>
              <a:latin typeface="Palatino Linotype" pitchFamily="18" charset="0"/>
            </a:endParaRPr>
          </a:p>
        </p:txBody>
      </p:sp>
      <p:pic>
        <p:nvPicPr>
          <p:cNvPr id="52227" name="Picture 2" descr="H:\Новая папка (2)\п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86250"/>
            <a:ext cx="1428750" cy="2152650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52228" name="Picture 3" descr="H:\Новая папка (2)\маляр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0"/>
            <a:ext cx="1714500" cy="2163763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52229" name="Picture 4" descr="H:\Новая папка (2)\по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88181">
            <a:off x="2411413" y="608013"/>
            <a:ext cx="1854200" cy="1357312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52230" name="Picture 5" descr="H:\Новая папка (2)\фотог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54012">
            <a:off x="6988175" y="603250"/>
            <a:ext cx="1973263" cy="1571625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52231" name="Picture 6" descr="H:\Новая папка (2)\учитель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413650">
            <a:off x="3306763" y="2532063"/>
            <a:ext cx="2571750" cy="1571625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36871" name="Picture 7" descr="H:\Новая папка (2)\doctor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1573">
            <a:off x="446088" y="692150"/>
            <a:ext cx="2000250" cy="152082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</p:pic>
      <p:pic>
        <p:nvPicPr>
          <p:cNvPr id="52233" name="Picture 8" descr="H:\Новая папка (2)\артис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3434">
            <a:off x="4398963" y="274638"/>
            <a:ext cx="2286000" cy="1581150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52234" name="Picture 9" descr="H:\Новая папка (2)\стал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" y="2500313"/>
            <a:ext cx="2044700" cy="1357312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52235" name="Picture 10" descr="H:\Новая папка (2)\вод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45224">
            <a:off x="6473825" y="2563813"/>
            <a:ext cx="2095500" cy="1571625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 descr="H:\Новая папка (2)\у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0725" y="19050"/>
            <a:ext cx="2659063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4" descr="H:\Новая папка (2)\вод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725" y="4852988"/>
            <a:ext cx="268922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5" descr="C:\Users\Администратор\Desktop\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852988"/>
            <a:ext cx="2700337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7" descr="H:\Новая папка (2)\артист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1100" y="2346325"/>
            <a:ext cx="27797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7" descr="timageryb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3" y="2346325"/>
            <a:ext cx="2640012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3571875" y="3071813"/>
            <a:ext cx="2143125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2928938" y="3429000"/>
            <a:ext cx="460375" cy="203200"/>
          </a:xfrm>
          <a:prstGeom prst="rightArrow">
            <a:avLst>
              <a:gd name="adj1" fmla="val 50000"/>
              <a:gd name="adj2" fmla="val 73959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8327882">
            <a:off x="3461544" y="4355306"/>
            <a:ext cx="993775" cy="239713"/>
          </a:xfrm>
          <a:prstGeom prst="rightArrow">
            <a:avLst>
              <a:gd name="adj1" fmla="val 50000"/>
              <a:gd name="adj2" fmla="val 73959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4103884">
            <a:off x="4886326" y="4357687"/>
            <a:ext cx="995362" cy="239713"/>
          </a:xfrm>
          <a:prstGeom prst="rightArrow">
            <a:avLst>
              <a:gd name="adj1" fmla="val 50000"/>
              <a:gd name="adj2" fmla="val 73959"/>
            </a:avLst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>
            <a:spLocks noChangeArrowheads="1"/>
          </p:cNvSpPr>
          <p:nvPr/>
        </p:nvSpPr>
        <p:spPr bwMode="auto">
          <a:xfrm rot="5400000">
            <a:off x="4418012" y="1982788"/>
            <a:ext cx="612775" cy="304800"/>
          </a:xfrm>
          <a:prstGeom prst="rightArrow">
            <a:avLst>
              <a:gd name="adj1" fmla="val 50000"/>
              <a:gd name="adj2" fmla="val 35862"/>
            </a:avLst>
          </a:prstGeom>
          <a:solidFill>
            <a:srgbClr val="9933FF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0800000">
            <a:off x="5857875" y="3357563"/>
            <a:ext cx="428625" cy="203200"/>
          </a:xfrm>
          <a:prstGeom prst="rightArrow">
            <a:avLst>
              <a:gd name="adj1" fmla="val 50000"/>
              <a:gd name="adj2" fmla="val 73959"/>
            </a:avLst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52800" y="2514600"/>
            <a:ext cx="2514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ru-RU" sz="2000" b="1">
                <a:solidFill>
                  <a:schemeClr val="tx2"/>
                </a:solidFill>
                <a:latin typeface="Arial" charset="0"/>
              </a:rPr>
              <a:t>Окончательный выбор – </a:t>
            </a:r>
          </a:p>
          <a:p>
            <a:pPr algn="ctr"/>
            <a:r>
              <a:rPr lang="ru-RU" sz="2000" b="1">
                <a:solidFill>
                  <a:schemeClr val="tx2"/>
                </a:solidFill>
                <a:latin typeface="Arial" charset="0"/>
              </a:rPr>
              <a:t>за тобой!</a:t>
            </a:r>
          </a:p>
          <a:p>
            <a:pPr algn="ctr"/>
            <a:endParaRPr lang="ru-RU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>
                <a:latin typeface="Palatino Linotype" pitchFamily="18" charset="0"/>
              </a:rPr>
              <a:t>Мотивы выбора профессии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>
                <a:latin typeface="Palatino Linotype" pitchFamily="18" charset="0"/>
              </a:rPr>
              <a:t>Материальный достаток</a:t>
            </a:r>
          </a:p>
          <a:p>
            <a:r>
              <a:rPr lang="ru-RU" sz="3600">
                <a:latin typeface="Palatino Linotype" pitchFamily="18" charset="0"/>
              </a:rPr>
              <a:t>Карьера</a:t>
            </a:r>
          </a:p>
          <a:p>
            <a:r>
              <a:rPr lang="ru-RU" sz="3600">
                <a:latin typeface="Palatino Linotype" pitchFamily="18" charset="0"/>
              </a:rPr>
              <a:t>Подходит к характеру</a:t>
            </a:r>
          </a:p>
          <a:p>
            <a:r>
              <a:rPr lang="ru-RU" sz="3600">
                <a:latin typeface="Palatino Linotype" pitchFamily="18" charset="0"/>
              </a:rPr>
              <a:t>Польза людям</a:t>
            </a:r>
          </a:p>
          <a:p>
            <a:r>
              <a:rPr lang="ru-RU" sz="3600">
                <a:latin typeface="Palatino Linotype" pitchFamily="18" charset="0"/>
              </a:rPr>
              <a:t>Хорошие условия труда</a:t>
            </a:r>
          </a:p>
          <a:p>
            <a:r>
              <a:rPr lang="ru-RU" sz="3600">
                <a:latin typeface="Palatino Linotype" pitchFamily="18" charset="0"/>
              </a:rPr>
              <a:t>Возможность самореализации</a:t>
            </a:r>
          </a:p>
          <a:p>
            <a:r>
              <a:rPr lang="ru-RU" sz="3600">
                <a:latin typeface="Palatino Linotype" pitchFamily="18" charset="0"/>
              </a:rPr>
              <a:t>Легко найти работу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Формула выбора профессии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    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1143000" y="1524000"/>
            <a:ext cx="6515100" cy="4800600"/>
            <a:chOff x="2280" y="293"/>
            <a:chExt cx="7200" cy="5017"/>
          </a:xfrm>
        </p:grpSpPr>
        <p:sp>
          <p:nvSpPr>
            <p:cNvPr id="39949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280" y="293"/>
              <a:ext cx="7200" cy="5017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ru-RU"/>
            </a:p>
          </p:txBody>
        </p:sp>
        <p:sp>
          <p:nvSpPr>
            <p:cNvPr id="39948" name="Oval 12"/>
            <p:cNvSpPr>
              <a:spLocks noChangeArrowheads="1"/>
            </p:cNvSpPr>
            <p:nvPr/>
          </p:nvSpPr>
          <p:spPr bwMode="auto">
            <a:xfrm>
              <a:off x="3409" y="711"/>
              <a:ext cx="2401" cy="2231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  <a:p>
              <a:pPr algn="ctr"/>
              <a:endParaRPr lang="ru-RU">
                <a:latin typeface="Arial" charset="0"/>
              </a:endParaRPr>
            </a:p>
            <a:p>
              <a:pPr algn="ctr"/>
              <a:r>
                <a:rPr lang="ru-RU" sz="3200">
                  <a:solidFill>
                    <a:srgbClr val="111119"/>
                  </a:solidFill>
                  <a:latin typeface="Arial" charset="0"/>
                  <a:cs typeface="Times New Roman" pitchFamily="18" charset="0"/>
                </a:rPr>
                <a:t>ХОЧУ</a:t>
              </a:r>
              <a:endParaRPr lang="ru-RU" sz="3200">
                <a:solidFill>
                  <a:srgbClr val="111119"/>
                </a:solidFill>
                <a:latin typeface="Arial" charset="0"/>
              </a:endParaRPr>
            </a:p>
          </p:txBody>
        </p:sp>
        <p:sp>
          <p:nvSpPr>
            <p:cNvPr id="39947" name="Oval 11"/>
            <p:cNvSpPr>
              <a:spLocks noChangeArrowheads="1"/>
            </p:cNvSpPr>
            <p:nvPr/>
          </p:nvSpPr>
          <p:spPr bwMode="auto">
            <a:xfrm flipH="1">
              <a:off x="4539" y="2244"/>
              <a:ext cx="2400" cy="2230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  <a:p>
              <a:pPr algn="ctr"/>
              <a:endParaRPr lang="ru-RU">
                <a:latin typeface="Arial" charset="0"/>
              </a:endParaRPr>
            </a:p>
            <a:p>
              <a:pPr algn="ctr"/>
              <a:r>
                <a:rPr lang="ru-RU" sz="3200">
                  <a:solidFill>
                    <a:srgbClr val="111119"/>
                  </a:solidFill>
                  <a:latin typeface="Arial" charset="0"/>
                  <a:cs typeface="Times New Roman" pitchFamily="18" charset="0"/>
                </a:rPr>
                <a:t>НАДО</a:t>
              </a:r>
              <a:endParaRPr lang="ru-RU" sz="3200">
                <a:solidFill>
                  <a:srgbClr val="111119"/>
                </a:solidFill>
                <a:latin typeface="Arial" charset="0"/>
              </a:endParaRPr>
            </a:p>
          </p:txBody>
        </p:sp>
        <p:sp>
          <p:nvSpPr>
            <p:cNvPr id="39946" name="Oval 10"/>
            <p:cNvSpPr>
              <a:spLocks noChangeArrowheads="1"/>
            </p:cNvSpPr>
            <p:nvPr/>
          </p:nvSpPr>
          <p:spPr bwMode="auto">
            <a:xfrm>
              <a:off x="5386" y="711"/>
              <a:ext cx="2541" cy="223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latin typeface="Arial" charset="0"/>
              </a:endParaRPr>
            </a:p>
            <a:p>
              <a:pPr algn="ctr"/>
              <a:endParaRPr lang="ru-RU">
                <a:latin typeface="Arial" charset="0"/>
              </a:endParaRPr>
            </a:p>
            <a:p>
              <a:pPr algn="ctr"/>
              <a:r>
                <a:rPr lang="ru-RU" sz="3200">
                  <a:solidFill>
                    <a:srgbClr val="111119"/>
                  </a:solidFill>
                  <a:latin typeface="Arial" charset="0"/>
                  <a:cs typeface="Times New Roman" pitchFamily="18" charset="0"/>
                </a:rPr>
                <a:t>МОГУ</a:t>
              </a:r>
              <a:endParaRPr lang="ru-RU" sz="3200">
                <a:solidFill>
                  <a:srgbClr val="111119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i="1">
                <a:latin typeface="Bookman Old Style" pitchFamily="18" charset="0"/>
              </a:rPr>
              <a:t>«ХОЧУ»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16138"/>
            <a:ext cx="8229600" cy="3903662"/>
          </a:xfrm>
        </p:spPr>
        <p:txBody>
          <a:bodyPr/>
          <a:lstStyle/>
          <a:p>
            <a:r>
              <a:rPr lang="ru-RU" sz="4800">
                <a:latin typeface="Bookman Old Style" pitchFamily="18" charset="0"/>
              </a:rPr>
              <a:t>Интересы</a:t>
            </a:r>
          </a:p>
          <a:p>
            <a:r>
              <a:rPr lang="ru-RU" sz="4800">
                <a:latin typeface="Bookman Old Style" pitchFamily="18" charset="0"/>
              </a:rPr>
              <a:t>Склонности</a:t>
            </a:r>
          </a:p>
          <a:p>
            <a:r>
              <a:rPr lang="ru-RU" sz="4800">
                <a:latin typeface="Bookman Old Style" pitchFamily="18" charset="0"/>
              </a:rPr>
              <a:t>Желания</a:t>
            </a:r>
          </a:p>
          <a:p>
            <a:r>
              <a:rPr lang="ru-RU" sz="4800">
                <a:latin typeface="Bookman Old Style" pitchFamily="18" charset="0"/>
              </a:rPr>
              <a:t>Мечты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i="1">
                <a:latin typeface="Bookman Old Style" pitchFamily="18" charset="0"/>
              </a:rPr>
              <a:t>«МОГУ»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800">
                <a:latin typeface="Bookman Old Style" pitchFamily="18" charset="0"/>
              </a:rPr>
              <a:t>Психофизиологические возможности,</a:t>
            </a:r>
          </a:p>
          <a:p>
            <a:r>
              <a:rPr lang="ru-RU" sz="4800">
                <a:latin typeface="Bookman Old Style" pitchFamily="18" charset="0"/>
              </a:rPr>
              <a:t>Здоровье</a:t>
            </a:r>
          </a:p>
          <a:p>
            <a:r>
              <a:rPr lang="ru-RU" sz="4800">
                <a:latin typeface="Bookman Old Style" pitchFamily="18" charset="0"/>
              </a:rPr>
              <a:t>Способности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i="1">
                <a:latin typeface="Bookman Old Style" pitchFamily="18" charset="0"/>
              </a:rPr>
              <a:t>«НАДО»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800">
                <a:latin typeface="Bookman Old Style" pitchFamily="18" charset="0"/>
              </a:rPr>
              <a:t>Потребность в кадрах на рынке труда</a:t>
            </a:r>
          </a:p>
          <a:p>
            <a:r>
              <a:rPr lang="ru-RU" sz="4800">
                <a:latin typeface="Bookman Old Style" pitchFamily="18" charset="0"/>
              </a:rPr>
              <a:t>Востребованность профессии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215</TotalTime>
  <Words>514</Words>
  <Application>Microsoft Office PowerPoint</Application>
  <PresentationFormat>Экран (4:3)</PresentationFormat>
  <Paragraphs>213</Paragraphs>
  <Slides>44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Океан</vt:lpstr>
      <vt:lpstr>Слайд 1</vt:lpstr>
      <vt:lpstr>Слайд 2</vt:lpstr>
      <vt:lpstr>Выбор профессии –серьезный шаг</vt:lpstr>
      <vt:lpstr>Задача – найти профессию, которая:</vt:lpstr>
      <vt:lpstr>Мотивы выбора профессии</vt:lpstr>
      <vt:lpstr>Формула выбора профессии</vt:lpstr>
      <vt:lpstr>«ХОЧУ»</vt:lpstr>
      <vt:lpstr>«МОГУ»</vt:lpstr>
      <vt:lpstr>«НАДО»</vt:lpstr>
      <vt:lpstr>Профессия -</vt:lpstr>
      <vt:lpstr>Специальность - </vt:lpstr>
      <vt:lpstr>Должность -</vt:lpstr>
      <vt:lpstr>8 факторов выбора профессии /по Е.А. Климову/ </vt:lpstr>
      <vt:lpstr>Самые востребованные специальности</vt:lpstr>
      <vt:lpstr>Типы профессий</vt:lpstr>
      <vt:lpstr>Человек - техника</vt:lpstr>
      <vt:lpstr>Человек - человек</vt:lpstr>
      <vt:lpstr>Человек - природа</vt:lpstr>
      <vt:lpstr>Человек – художественный образ </vt:lpstr>
      <vt:lpstr>Человек – знаковая система</vt:lpstr>
      <vt:lpstr>Загадочные специальности</vt:lpstr>
      <vt:lpstr>Слайд 22</vt:lpstr>
      <vt:lpstr>Слайд 23</vt:lpstr>
      <vt:lpstr>Логист</vt:lpstr>
      <vt:lpstr>Веб – мастер</vt:lpstr>
      <vt:lpstr>Маркетолог </vt:lpstr>
      <vt:lpstr>Фандрейзер </vt:lpstr>
      <vt:lpstr>РR – агент </vt:lpstr>
      <vt:lpstr>Профессии будущего /прогноз ФОРБС/</vt:lpstr>
      <vt:lpstr>Слайд 30</vt:lpstr>
      <vt:lpstr>           «Я действую»</vt:lpstr>
      <vt:lpstr>«Я умею»</vt:lpstr>
      <vt:lpstr>«Я думаю»</vt:lpstr>
      <vt:lpstr>        «Я чувствую»</vt:lpstr>
      <vt:lpstr>«Я хочу»</vt:lpstr>
      <vt:lpstr>         «Я анализирую»</vt:lpstr>
      <vt:lpstr>            «Я уравниваю»</vt:lpstr>
      <vt:lpstr>«Я алчу»</vt:lpstr>
      <vt:lpstr>«Я вижу»</vt:lpstr>
      <vt:lpstr>          «Я использую»</vt:lpstr>
      <vt:lpstr>«Я знаю»</vt:lpstr>
      <vt:lpstr>«Я верю»</vt:lpstr>
      <vt:lpstr>Слайд 43</vt:lpstr>
      <vt:lpstr>Слайд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Александр</cp:lastModifiedBy>
  <cp:revision>9</cp:revision>
  <cp:lastPrinted>1601-01-01T00:00:00Z</cp:lastPrinted>
  <dcterms:created xsi:type="dcterms:W3CDTF">1601-01-01T00:00:00Z</dcterms:created>
  <dcterms:modified xsi:type="dcterms:W3CDTF">2016-07-24T23:10:52Z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