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1" r:id="rId9"/>
    <p:sldId id="260" r:id="rId10"/>
    <p:sldId id="266" r:id="rId11"/>
    <p:sldId id="267" r:id="rId12"/>
    <p:sldId id="268" r:id="rId13"/>
    <p:sldId id="269" r:id="rId14"/>
    <p:sldId id="275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F227C-39CB-4E62-8886-467A1A362FBC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8E115-D396-424F-9BFE-071343CAC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8E115-D396-424F-9BFE-071343CAC77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643438" y="3214686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4 класс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1285852" y="357166"/>
            <a:ext cx="7286676" cy="3071834"/>
          </a:xfrm>
          <a:prstGeom prst="cloudCallout">
            <a:avLst>
              <a:gd name="adj1" fmla="val -25030"/>
              <a:gd name="adj2" fmla="val 668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Имя </a:t>
            </a:r>
            <a:r>
              <a:rPr lang="ru-RU" sz="4000" b="1" dirty="0" smtClean="0">
                <a:solidFill>
                  <a:srgbClr val="FF0000"/>
                </a:solidFill>
              </a:rPr>
              <a:t>прилагательное как часть речи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https://images42.fotki.com/v1650/photos/7/803707/14394107/teacherowlfreeclipart0png-v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143248"/>
            <a:ext cx="3317773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251950" cy="57626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 ПОМОЩЬЮ КАКОЙ ЧАСТИ </a:t>
            </a:r>
            <a:r>
              <a:rPr lang="ru-RU" sz="2400" b="1" dirty="0" smtClean="0">
                <a:solidFill>
                  <a:srgbClr val="C00000"/>
                </a:solidFill>
                <a:latin typeface="Arial" charset="0"/>
              </a:rPr>
              <a:t>СЛОВА</a:t>
            </a:r>
            <a:r>
              <a:rPr lang="ru-RU" sz="2400" b="1" dirty="0" smtClean="0">
                <a:solidFill>
                  <a:srgbClr val="C00000"/>
                </a:solidFill>
              </a:rPr>
              <a:t> ОБРАЗОВАНЫ </a:t>
            </a:r>
            <a:r>
              <a:rPr lang="ru-RU" sz="2400" b="1" dirty="0" smtClean="0">
                <a:solidFill>
                  <a:srgbClr val="C00000"/>
                </a:solidFill>
              </a:rPr>
              <a:t>ПРИЛАГАТЕЛЬНЫЕ?ПРИЛАГАТЕЛЬНЫЕ</a:t>
            </a:r>
            <a:r>
              <a:rPr lang="ru-RU" sz="2400" b="1" dirty="0" smtClean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413" y="1031875"/>
            <a:ext cx="328136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rgbClr val="0000CC"/>
                </a:solidFill>
              </a:rPr>
              <a:t>ОВОЩНОЙ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7900" y="1031875"/>
            <a:ext cx="321915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rgbClr val="0000CC"/>
                </a:solidFill>
              </a:rPr>
              <a:t>КНИЖНЫЙ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446088"/>
            <a:ext cx="100012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446088"/>
            <a:ext cx="100012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2500306"/>
            <a:ext cx="279114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rgbClr val="0000CC"/>
                </a:solidFill>
              </a:rPr>
              <a:t>ОБУВНОЙ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9975" y="2538413"/>
            <a:ext cx="294022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rgbClr val="0000CC"/>
                </a:solidFill>
              </a:rPr>
              <a:t>ХЛЕБНЫЙ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313" y="4149725"/>
            <a:ext cx="371608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rgbClr val="0000CC"/>
                </a:solidFill>
              </a:rPr>
              <a:t>МЕБЕЛЬНЫЙ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08525" y="4160838"/>
            <a:ext cx="403027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rgbClr val="0000CC"/>
                </a:solidFill>
              </a:rPr>
              <a:t>СПОРТИВНЫЙ</a:t>
            </a: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928802"/>
            <a:ext cx="100012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4100" y="1952625"/>
            <a:ext cx="100012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3563938"/>
            <a:ext cx="100012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3551238"/>
            <a:ext cx="100012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 descr="https://avatars.mds.yandex.net/get-pdb/405705/5b7af343-f3ae-4452-88d8-653d88be6bfa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5052845"/>
            <a:ext cx="1834196" cy="1805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25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25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25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25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5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225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8229600" cy="857232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5. </a:t>
            </a:r>
            <a:r>
              <a:rPr lang="ru-RU" b="1" dirty="0" smtClean="0">
                <a:solidFill>
                  <a:srgbClr val="C00000"/>
                </a:solidFill>
              </a:rPr>
              <a:t>УПРАЖНЕНИЕ</a:t>
            </a:r>
            <a:r>
              <a:rPr lang="ru-RU" b="1" i="1" dirty="0" smtClean="0">
                <a:solidFill>
                  <a:schemeClr val="bg1"/>
                </a:solidFill>
              </a:rPr>
              <a:t> «АНТОНИМЫ»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472" y="1254125"/>
            <a:ext cx="2262216" cy="3416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00CC"/>
                </a:solidFill>
              </a:rPr>
              <a:t>КРИВОЙ</a:t>
            </a:r>
          </a:p>
          <a:p>
            <a:pPr>
              <a:defRPr/>
            </a:pPr>
            <a:endParaRPr lang="ru-RU" sz="2400" b="1" dirty="0">
              <a:solidFill>
                <a:srgbClr val="0000CC"/>
              </a:solidFill>
            </a:endParaRPr>
          </a:p>
          <a:p>
            <a:pPr>
              <a:defRPr/>
            </a:pPr>
            <a:r>
              <a:rPr lang="ru-RU" sz="2400" b="1" dirty="0">
                <a:solidFill>
                  <a:srgbClr val="0000CC"/>
                </a:solidFill>
              </a:rPr>
              <a:t>ДЛИННЫЙ</a:t>
            </a:r>
          </a:p>
          <a:p>
            <a:pPr>
              <a:defRPr/>
            </a:pPr>
            <a:endParaRPr lang="ru-RU" sz="2400" b="1" dirty="0">
              <a:solidFill>
                <a:srgbClr val="0000CC"/>
              </a:solidFill>
            </a:endParaRPr>
          </a:p>
          <a:p>
            <a:pPr>
              <a:defRPr/>
            </a:pPr>
            <a:r>
              <a:rPr lang="ru-RU" sz="2400" b="1" dirty="0">
                <a:solidFill>
                  <a:srgbClr val="0000CC"/>
                </a:solidFill>
              </a:rPr>
              <a:t>ГОРЯЧИЙ</a:t>
            </a:r>
          </a:p>
          <a:p>
            <a:pPr>
              <a:defRPr/>
            </a:pPr>
            <a:endParaRPr lang="ru-RU" sz="2400" b="1" dirty="0">
              <a:solidFill>
                <a:srgbClr val="0000CC"/>
              </a:solidFill>
            </a:endParaRPr>
          </a:p>
          <a:p>
            <a:pPr>
              <a:defRPr/>
            </a:pPr>
            <a:r>
              <a:rPr lang="ru-RU" sz="2400" b="1" dirty="0">
                <a:solidFill>
                  <a:srgbClr val="0000CC"/>
                </a:solidFill>
              </a:rPr>
              <a:t>СЫТЫЙ</a:t>
            </a:r>
          </a:p>
          <a:p>
            <a:pPr>
              <a:defRPr/>
            </a:pPr>
            <a:endParaRPr lang="ru-RU" sz="2400" b="1" dirty="0">
              <a:solidFill>
                <a:srgbClr val="0000CC"/>
              </a:solidFill>
            </a:endParaRPr>
          </a:p>
          <a:p>
            <a:pPr>
              <a:defRPr/>
            </a:pPr>
            <a:r>
              <a:rPr lang="ru-RU" sz="2400" b="1" dirty="0">
                <a:solidFill>
                  <a:srgbClr val="0000CC"/>
                </a:solidFill>
              </a:rPr>
              <a:t>ГРУСТНЫЙ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4238625" y="2730500"/>
            <a:ext cx="1541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ПРЯМОЙ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4278313" y="4208463"/>
            <a:ext cx="1868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КОРОТКИЙ</a:t>
            </a:r>
          </a:p>
        </p:txBody>
      </p:sp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4197350" y="1989138"/>
            <a:ext cx="20304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ХОЛОДНЫЙ</a:t>
            </a:r>
          </a:p>
        </p:txBody>
      </p:sp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159250" y="1293813"/>
            <a:ext cx="20018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ГОЛОДНЫЙ</a:t>
            </a:r>
          </a:p>
        </p:txBody>
      </p:sp>
      <p:sp>
        <p:nvSpPr>
          <p:cNvPr id="23560" name="TextBox 7"/>
          <p:cNvSpPr txBox="1">
            <a:spLocks noChangeArrowheads="1"/>
          </p:cNvSpPr>
          <p:nvPr/>
        </p:nvSpPr>
        <p:spPr bwMode="auto">
          <a:xfrm>
            <a:off x="4214813" y="3516313"/>
            <a:ext cx="177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ВЕСЁЛЫЙ</a:t>
            </a:r>
          </a:p>
        </p:txBody>
      </p:sp>
      <p:sp>
        <p:nvSpPr>
          <p:cNvPr id="23561" name="Прямоугольник 8"/>
          <p:cNvSpPr>
            <a:spLocks noChangeArrowheads="1"/>
          </p:cNvSpPr>
          <p:nvPr/>
        </p:nvSpPr>
        <p:spPr bwMode="auto">
          <a:xfrm>
            <a:off x="547688" y="5229225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Выставите себе оценку – </a:t>
            </a:r>
          </a:p>
          <a:p>
            <a:pPr algn="ctr"/>
            <a:r>
              <a:rPr lang="ru-RU" sz="2400">
                <a:solidFill>
                  <a:schemeClr val="bg1"/>
                </a:solidFill>
              </a:rPr>
              <a:t>максимум 5 баллов</a:t>
            </a:r>
          </a:p>
        </p:txBody>
      </p:sp>
      <p:cxnSp>
        <p:nvCxnSpPr>
          <p:cNvPr id="11" name="Прямая со стрелкой 10"/>
          <p:cNvCxnSpPr>
            <a:endCxn id="23556" idx="1"/>
          </p:cNvCxnSpPr>
          <p:nvPr/>
        </p:nvCxnSpPr>
        <p:spPr>
          <a:xfrm>
            <a:off x="2411413" y="1524000"/>
            <a:ext cx="1827212" cy="143827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23557" idx="1"/>
          </p:cNvCxnSpPr>
          <p:nvPr/>
        </p:nvCxnSpPr>
        <p:spPr>
          <a:xfrm>
            <a:off x="2700338" y="2219325"/>
            <a:ext cx="1577975" cy="221932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23558" idx="1"/>
          </p:cNvCxnSpPr>
          <p:nvPr/>
        </p:nvCxnSpPr>
        <p:spPr>
          <a:xfrm flipV="1">
            <a:off x="2555875" y="2219325"/>
            <a:ext cx="1641475" cy="84931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23559" idx="1"/>
          </p:cNvCxnSpPr>
          <p:nvPr/>
        </p:nvCxnSpPr>
        <p:spPr>
          <a:xfrm flipV="1">
            <a:off x="2339975" y="1524000"/>
            <a:ext cx="1819275" cy="22225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833688" y="3746500"/>
            <a:ext cx="1325562" cy="69215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s://i.pinimg.com/originals/0b/cc/b7/0bccb7783dc3e7788fbdff33903f18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214686"/>
            <a:ext cx="200833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4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720725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6</a:t>
            </a:r>
            <a:r>
              <a:rPr lang="ru-RU" sz="3600" b="1" i="1" smtClean="0">
                <a:solidFill>
                  <a:schemeClr val="bg1"/>
                </a:solidFill>
              </a:rPr>
              <a:t>. </a:t>
            </a:r>
            <a:r>
              <a:rPr lang="ru-RU" sz="3600" b="1" smtClean="0">
                <a:solidFill>
                  <a:srgbClr val="C00000"/>
                </a:solidFill>
              </a:rPr>
              <a:t>САМОСТОЯТЕЛЬНАЯ РАБОТА</a:t>
            </a:r>
            <a:endParaRPr lang="ru-RU" sz="3600" b="1" dirty="0" smtClean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57158" y="1428736"/>
            <a:ext cx="8515352" cy="388778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Font typeface="Arial" charset="0"/>
              <a:buNone/>
            </a:pPr>
            <a:r>
              <a:rPr lang="ru-RU" b="1" dirty="0" smtClean="0">
                <a:solidFill>
                  <a:srgbClr val="FFFF00"/>
                </a:solidFill>
              </a:rPr>
              <a:t>(Работа по карточкам)</a:t>
            </a:r>
          </a:p>
          <a:p>
            <a:pPr marL="0" indent="0">
              <a:buFont typeface="Arial" charset="0"/>
              <a:buAutoNum type="arabicPeriod"/>
            </a:pPr>
            <a:r>
              <a:rPr lang="ru-RU" b="1" dirty="0" smtClean="0">
                <a:solidFill>
                  <a:srgbClr val="0000CC"/>
                </a:solidFill>
              </a:rPr>
              <a:t>Прочитать </a:t>
            </a:r>
            <a:r>
              <a:rPr lang="ru-RU" b="1" dirty="0" smtClean="0">
                <a:solidFill>
                  <a:srgbClr val="0000CC"/>
                </a:solidFill>
              </a:rPr>
              <a:t>текст.</a:t>
            </a:r>
          </a:p>
          <a:p>
            <a:pPr marL="0" indent="0">
              <a:buFont typeface="Arial" charset="0"/>
              <a:buAutoNum type="arabicPeriod"/>
            </a:pPr>
            <a:r>
              <a:rPr lang="ru-RU" b="1" dirty="0" smtClean="0">
                <a:solidFill>
                  <a:srgbClr val="0000CC"/>
                </a:solidFill>
              </a:rPr>
              <a:t>Найти и подчеркнуть словосочетания прилагательное + существительное</a:t>
            </a:r>
          </a:p>
          <a:p>
            <a:pPr marL="0" indent="0">
              <a:buFont typeface="Arial" charset="0"/>
              <a:buAutoNum type="arabicPeriod"/>
            </a:pPr>
            <a:r>
              <a:rPr lang="ru-RU" b="1" dirty="0" smtClean="0">
                <a:solidFill>
                  <a:srgbClr val="0000CC"/>
                </a:solidFill>
              </a:rPr>
              <a:t>Выписать и разобрать 1 предложение.</a:t>
            </a:r>
          </a:p>
          <a:p>
            <a:pPr marL="0" indent="0">
              <a:buFont typeface="Arial" charset="0"/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Вывод: </a:t>
            </a:r>
            <a:r>
              <a:rPr lang="ru-RU" b="1" i="1" dirty="0" smtClean="0">
                <a:solidFill>
                  <a:srgbClr val="0000CC"/>
                </a:solidFill>
              </a:rPr>
              <a:t>Каким членом предложения является имя прилагательное?</a:t>
            </a:r>
          </a:p>
          <a:p>
            <a:pPr marL="0" indent="0">
              <a:buFont typeface="Arial" charset="0"/>
              <a:buNone/>
            </a:pPr>
            <a:endParaRPr lang="ru-RU" b="1" dirty="0" smtClean="0"/>
          </a:p>
          <a:p>
            <a:pPr marL="0" indent="0">
              <a:buFont typeface="Arial" charset="0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 </a:t>
            </a:r>
            <a:r>
              <a:rPr lang="ru-RU" sz="2400" dirty="0" smtClean="0">
                <a:solidFill>
                  <a:schemeClr val="bg1"/>
                </a:solidFill>
                <a:latin typeface="Arial" charset="0"/>
              </a:rPr>
              <a:t>               </a:t>
            </a:r>
            <a:endParaRPr lang="ru-RU" dirty="0" smtClean="0"/>
          </a:p>
        </p:txBody>
      </p:sp>
      <p:pic>
        <p:nvPicPr>
          <p:cNvPr id="4" name="Picture 2" descr="https://zabavnik.club/wp-content/uploads/Knigi_na_prozrachnom_fone_17_31090813-768x7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989342"/>
            <a:ext cx="2801822" cy="2582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477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</a:rPr>
              <a:t>УПРАЖНЕНИЕ </a:t>
            </a:r>
            <a:r>
              <a:rPr lang="ru-RU" sz="3200" b="1" dirty="0" smtClean="0">
                <a:solidFill>
                  <a:srgbClr val="C00000"/>
                </a:solidFill>
              </a:rPr>
              <a:t>«ЛИШНЕЕ СЛОВО»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428736"/>
            <a:ext cx="8640762" cy="43926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1.  Г…СТИНИЦА, В…ЛНЕНИЕ, ЗАГР…ЗНЕНИЕ, БЕЗГР…НИЧНЫЙ</a:t>
            </a:r>
          </a:p>
          <a:p>
            <a:endParaRPr lang="ru-RU" b="1" dirty="0" smtClean="0">
              <a:solidFill>
                <a:srgbClr val="0000CC"/>
              </a:solidFill>
            </a:endParaRPr>
          </a:p>
          <a:p>
            <a:r>
              <a:rPr lang="ru-RU" b="1" dirty="0" smtClean="0">
                <a:solidFill>
                  <a:srgbClr val="0000CC"/>
                </a:solidFill>
              </a:rPr>
              <a:t>2.  А…УРАТНЫЙ, ВЕСЕ…ИЙ, СУ…ОТНИЙ, СО…НОВЫЙ</a:t>
            </a:r>
          </a:p>
          <a:p>
            <a:endParaRPr lang="ru-RU" b="1" dirty="0" smtClean="0">
              <a:solidFill>
                <a:srgbClr val="0000CC"/>
              </a:solidFill>
            </a:endParaRPr>
          </a:p>
          <a:p>
            <a:r>
              <a:rPr lang="ru-RU" b="1" dirty="0" smtClean="0">
                <a:solidFill>
                  <a:srgbClr val="0000CC"/>
                </a:solidFill>
              </a:rPr>
              <a:t>3.  НЕЛО…КИЙ,  ЛЕ…КИЙ, ОБРА…ЦОВЫЙ, КРЕ…КИЙ</a:t>
            </a:r>
            <a:endParaRPr lang="ru-RU" sz="2400" b="1" dirty="0" smtClean="0">
              <a:solidFill>
                <a:srgbClr val="0000CC"/>
              </a:solidFill>
            </a:endParaRPr>
          </a:p>
          <a:p>
            <a:r>
              <a:rPr lang="ru-RU" sz="1800" dirty="0" smtClean="0">
                <a:solidFill>
                  <a:srgbClr val="0000CC"/>
                </a:solidFill>
              </a:rPr>
              <a:t>             </a:t>
            </a:r>
          </a:p>
        </p:txBody>
      </p:sp>
      <p:pic>
        <p:nvPicPr>
          <p:cNvPr id="4" name="Picture 2" descr="https://i.pinimg.com/736x/49/24/59/492459a30ce6d65c9cf9705cb3ba0d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714884"/>
            <a:ext cx="1652550" cy="1823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C00000"/>
                </a:solidFill>
              </a:rPr>
              <a:t>СОСТАВЬ СЛОВОСОЧЕТАНИЯ ПО ФОРМУЛЕ – прилагательное + существительное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b="1" dirty="0" smtClean="0"/>
              <a:t>ПРАЗДНЫЙ, ПРАЗДНИЧНЫЙ                      ЗАНЯТИЕ, ПЛАТЬЕ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/>
              <a:t>ПОЧЕТНЫЙ, ПОЧТЕННЫЙ                          ГРАМОТА, ЧЕЛОВЕК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/>
              <a:t>ПОНЯТНЫЙ, ПОНЯТЛИВЫЙ                       МАЛЫШ, ОБЪЯСНЕНИЕ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/>
              <a:t>СТЕКОЛЬНЫЙ, СТЕКЛЯННЫЙ                    ВАЗА, ЗАВОД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rgbClr val="FF3300"/>
                </a:solidFill>
              </a:rPr>
              <a:t>ПРОВЕРЬ: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err="1" smtClean="0"/>
              <a:t>празднич</a:t>
            </a:r>
            <a:r>
              <a:rPr lang="ru-RU" sz="1800" b="1" dirty="0" err="1" smtClean="0">
                <a:solidFill>
                  <a:srgbClr val="FF3300"/>
                </a:solidFill>
              </a:rPr>
              <a:t>ОЕ</a:t>
            </a:r>
            <a:r>
              <a:rPr lang="ru-RU" sz="1800" b="1" dirty="0" smtClean="0"/>
              <a:t> платье, </a:t>
            </a:r>
            <a:r>
              <a:rPr lang="ru-RU" sz="1800" b="1" dirty="0" err="1" smtClean="0"/>
              <a:t>праздн</a:t>
            </a:r>
            <a:r>
              <a:rPr lang="ru-RU" sz="1800" b="1" dirty="0" err="1" smtClean="0">
                <a:solidFill>
                  <a:srgbClr val="FF3300"/>
                </a:solidFill>
              </a:rPr>
              <a:t>ОЕ</a:t>
            </a:r>
            <a:r>
              <a:rPr lang="ru-RU" sz="1800" b="1" dirty="0" smtClean="0"/>
              <a:t> занятие, </a:t>
            </a:r>
            <a:r>
              <a:rPr lang="ru-RU" sz="1800" b="1" dirty="0" err="1" smtClean="0"/>
              <a:t>почётн</a:t>
            </a:r>
            <a:r>
              <a:rPr lang="ru-RU" sz="1800" b="1" dirty="0" err="1" smtClean="0">
                <a:solidFill>
                  <a:srgbClr val="FF3300"/>
                </a:solidFill>
              </a:rPr>
              <a:t>АЯ</a:t>
            </a:r>
            <a:r>
              <a:rPr lang="ru-RU" sz="1800" b="1" dirty="0" smtClean="0"/>
              <a:t> грамота, </a:t>
            </a:r>
            <a:r>
              <a:rPr lang="ru-RU" sz="1800" b="1" dirty="0" err="1" smtClean="0"/>
              <a:t>почтенн</a:t>
            </a:r>
            <a:r>
              <a:rPr lang="ru-RU" sz="1800" b="1" dirty="0" err="1" smtClean="0">
                <a:solidFill>
                  <a:srgbClr val="FF3300"/>
                </a:solidFill>
              </a:rPr>
              <a:t>ЫЙ</a:t>
            </a:r>
            <a:r>
              <a:rPr lang="ru-RU" sz="1800" b="1" dirty="0" smtClean="0"/>
              <a:t> человек, </a:t>
            </a:r>
            <a:r>
              <a:rPr lang="ru-RU" sz="1800" b="1" dirty="0" err="1" smtClean="0"/>
              <a:t>понятлив</a:t>
            </a:r>
            <a:r>
              <a:rPr lang="ru-RU" sz="1800" b="1" dirty="0" err="1" smtClean="0">
                <a:solidFill>
                  <a:srgbClr val="FF3300"/>
                </a:solidFill>
              </a:rPr>
              <a:t>ЫЙ</a:t>
            </a:r>
            <a:r>
              <a:rPr lang="ru-RU" sz="1800" b="1" dirty="0" smtClean="0"/>
              <a:t> малыш, </a:t>
            </a:r>
            <a:r>
              <a:rPr lang="ru-RU" sz="1800" b="1" dirty="0" err="1" smtClean="0"/>
              <a:t>понятн</a:t>
            </a:r>
            <a:r>
              <a:rPr lang="ru-RU" sz="1800" b="1" dirty="0" err="1" smtClean="0">
                <a:solidFill>
                  <a:srgbClr val="FF3300"/>
                </a:solidFill>
              </a:rPr>
              <a:t>ОЕ</a:t>
            </a:r>
            <a:r>
              <a:rPr lang="ru-RU" sz="1800" b="1" dirty="0" smtClean="0">
                <a:solidFill>
                  <a:srgbClr val="FF3300"/>
                </a:solidFill>
              </a:rPr>
              <a:t> </a:t>
            </a:r>
            <a:r>
              <a:rPr lang="ru-RU" sz="1800" b="1" dirty="0" smtClean="0"/>
              <a:t>объяснение, </a:t>
            </a:r>
            <a:r>
              <a:rPr lang="ru-RU" sz="1800" b="1" dirty="0" err="1" smtClean="0"/>
              <a:t>стекольн</a:t>
            </a:r>
            <a:r>
              <a:rPr lang="ru-RU" sz="1800" b="1" dirty="0" err="1" smtClean="0">
                <a:solidFill>
                  <a:srgbClr val="FF3300"/>
                </a:solidFill>
              </a:rPr>
              <a:t>ЫЙ</a:t>
            </a:r>
            <a:r>
              <a:rPr lang="ru-RU" sz="1800" b="1" dirty="0" smtClean="0"/>
              <a:t> завод, </a:t>
            </a:r>
            <a:r>
              <a:rPr lang="ru-RU" sz="1800" b="1" dirty="0" err="1" smtClean="0"/>
              <a:t>стеклянн</a:t>
            </a:r>
            <a:r>
              <a:rPr lang="ru-RU" sz="1800" b="1" dirty="0" err="1" smtClean="0">
                <a:solidFill>
                  <a:srgbClr val="FF3300"/>
                </a:solidFill>
              </a:rPr>
              <a:t>АЯ</a:t>
            </a:r>
            <a:r>
              <a:rPr lang="ru-RU" sz="1800" b="1" dirty="0" smtClean="0"/>
              <a:t> ваза.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/>
              <a:t>ОПРЕДЕЛИТЕ ЗАВИСИМОСТЬ СЛОВ В СЛОВОСОЧЕТАНИЯХ ПО ОБРАЗЦУ: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err="1" smtClean="0"/>
              <a:t>праздничОЕ</a:t>
            </a:r>
            <a:r>
              <a:rPr lang="ru-RU" sz="2400" b="1" dirty="0" smtClean="0"/>
              <a:t> платье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1116013" y="5373688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2843213" y="537368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1116013" y="53736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187450" y="494188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Какое?</a:t>
            </a:r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1187450" y="5157788"/>
            <a:ext cx="1512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4067175" y="5013325"/>
            <a:ext cx="1296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2916238" y="5589588"/>
            <a:ext cx="14287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>
            <a:off x="2916238" y="5589588"/>
            <a:ext cx="14287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81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81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82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8" grpId="0" animBg="1"/>
      <p:bldP spid="8199" grpId="0" animBg="1"/>
      <p:bldP spid="8200" grpId="0" animBg="1"/>
      <p:bldP spid="8201" grpId="0"/>
      <p:bldP spid="8204" grpId="0" animBg="1"/>
      <p:bldP spid="820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64770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Контрольный </a:t>
            </a:r>
            <a:r>
              <a:rPr lang="ru-RU" b="1" i="1" dirty="0" smtClean="0">
                <a:solidFill>
                  <a:srgbClr val="C00000"/>
                </a:solidFill>
              </a:rPr>
              <a:t>тест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714488"/>
            <a:ext cx="925195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1. Что такое имя прилагательное?</a:t>
            </a:r>
          </a:p>
          <a:p>
            <a:r>
              <a:rPr lang="ru-RU" sz="2400" b="1" dirty="0" smtClean="0"/>
              <a:t>А)слово</a:t>
            </a:r>
          </a:p>
          <a:p>
            <a:r>
              <a:rPr lang="ru-RU" sz="2400" b="1" dirty="0" smtClean="0"/>
              <a:t>Б)часть речи</a:t>
            </a:r>
          </a:p>
          <a:p>
            <a:r>
              <a:rPr lang="ru-RU" sz="2400" b="1" dirty="0" smtClean="0"/>
              <a:t>В)часть предложения</a:t>
            </a:r>
          </a:p>
          <a:p>
            <a:r>
              <a:rPr lang="ru-RU" sz="2400" b="1" u="sng" dirty="0" smtClean="0">
                <a:solidFill>
                  <a:srgbClr val="C00000"/>
                </a:solidFill>
              </a:rPr>
              <a:t>2. Имена прилагательные отвечают на вопросы</a:t>
            </a:r>
          </a:p>
          <a:p>
            <a:r>
              <a:rPr lang="ru-RU" sz="2400" b="1" dirty="0" smtClean="0"/>
              <a:t>А)какой? Какая? Какое? Какие?</a:t>
            </a:r>
          </a:p>
          <a:p>
            <a:r>
              <a:rPr lang="ru-RU" sz="2400" b="1" dirty="0" smtClean="0"/>
              <a:t>Б)Кто? Что?</a:t>
            </a:r>
          </a:p>
          <a:p>
            <a:r>
              <a:rPr lang="ru-RU" sz="2400" b="1" dirty="0" smtClean="0"/>
              <a:t>В) что делать? Что сделать?</a:t>
            </a:r>
          </a:p>
          <a:p>
            <a:r>
              <a:rPr lang="ru-RU" sz="2400" b="1" u="sng" dirty="0" smtClean="0">
                <a:solidFill>
                  <a:srgbClr val="C00000"/>
                </a:solidFill>
              </a:rPr>
              <a:t>3. Какая часть речи обозначает признак предмета?</a:t>
            </a:r>
          </a:p>
          <a:p>
            <a:r>
              <a:rPr lang="ru-RU" sz="2400" b="1" dirty="0" smtClean="0"/>
              <a:t>А) имя существительное</a:t>
            </a:r>
          </a:p>
          <a:p>
            <a:r>
              <a:rPr lang="ru-RU" sz="2400" b="1" dirty="0" smtClean="0"/>
              <a:t>Б)глагол</a:t>
            </a:r>
          </a:p>
          <a:p>
            <a:r>
              <a:rPr lang="ru-RU" sz="2400" b="1" dirty="0" smtClean="0"/>
              <a:t>В) имя прилагательное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188913"/>
            <a:ext cx="8291512" cy="593725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2400" b="1" u="sng" dirty="0" smtClean="0">
                <a:solidFill>
                  <a:srgbClr val="FAC090"/>
                </a:solidFill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</a:rPr>
              <a:t>С какой частью речи связано имя прилагательное?</a:t>
            </a:r>
            <a:endParaRPr lang="ru-RU" sz="2400" b="1" u="sng" dirty="0" smtClean="0">
              <a:solidFill>
                <a:srgbClr val="C00000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ru-RU" sz="2400" b="1" dirty="0" smtClean="0"/>
              <a:t>А)с глаголом</a:t>
            </a:r>
          </a:p>
          <a:p>
            <a:pPr marL="0" indent="0">
              <a:buFont typeface="Arial" charset="0"/>
              <a:buNone/>
            </a:pPr>
            <a:r>
              <a:rPr lang="ru-RU" sz="2400" b="1" dirty="0" smtClean="0"/>
              <a:t>Б) с именем существительным</a:t>
            </a:r>
          </a:p>
          <a:p>
            <a:pPr marL="0" indent="0">
              <a:buFont typeface="Arial" charset="0"/>
              <a:buNone/>
            </a:pPr>
            <a:r>
              <a:rPr lang="ru-RU" sz="2400" b="1" dirty="0" smtClean="0"/>
              <a:t>В) с местоимением</a:t>
            </a:r>
          </a:p>
          <a:p>
            <a:pPr marL="0" indent="0">
              <a:buFont typeface="Arial" charset="0"/>
              <a:buNone/>
            </a:pPr>
            <a:r>
              <a:rPr lang="ru-RU" sz="2400" b="1" u="sng" dirty="0" smtClean="0">
                <a:solidFill>
                  <a:srgbClr val="C00000"/>
                </a:solidFill>
              </a:rPr>
              <a:t>5. Каким членом предложения бывает имя прилагательное?</a:t>
            </a:r>
          </a:p>
          <a:p>
            <a:pPr marL="0" indent="0">
              <a:buFont typeface="Arial" charset="0"/>
              <a:buNone/>
            </a:pPr>
            <a:r>
              <a:rPr lang="ru-RU" sz="2400" b="1" dirty="0" smtClean="0"/>
              <a:t>А) главным</a:t>
            </a:r>
          </a:p>
          <a:p>
            <a:pPr marL="0" indent="0">
              <a:buFont typeface="Arial" charset="0"/>
              <a:buNone/>
            </a:pPr>
            <a:r>
              <a:rPr lang="ru-RU" sz="2400" b="1" dirty="0" smtClean="0"/>
              <a:t>Б) второстепенным</a:t>
            </a:r>
          </a:p>
          <a:p>
            <a:pPr marL="0" indent="0">
              <a:buFont typeface="Arial" charset="0"/>
              <a:buNone/>
            </a:pPr>
            <a:r>
              <a:rPr lang="ru-RU" sz="2400" b="1" u="sng" dirty="0" smtClean="0">
                <a:solidFill>
                  <a:srgbClr val="C00000"/>
                </a:solidFill>
              </a:rPr>
              <a:t>6. Укажите имена прилагательные</a:t>
            </a:r>
          </a:p>
          <a:p>
            <a:pPr marL="0" indent="0">
              <a:buFont typeface="Arial" charset="0"/>
              <a:buAutoNum type="arabicParenR"/>
            </a:pPr>
            <a:r>
              <a:rPr lang="ru-RU" sz="2400" b="1" dirty="0" smtClean="0"/>
              <a:t>замечаешь     2) оранжевый    3) насекомое</a:t>
            </a:r>
          </a:p>
          <a:p>
            <a:pPr marL="0" indent="0">
              <a:buFont typeface="Arial" charset="0"/>
              <a:buAutoNum type="arabicParenR"/>
            </a:pPr>
            <a:r>
              <a:rPr lang="ru-RU" sz="2400" b="1" dirty="0" smtClean="0"/>
              <a:t>4) рукоятка     5)великий           6)сказуемое</a:t>
            </a:r>
          </a:p>
          <a:p>
            <a:pPr marL="0" indent="0">
              <a:buFont typeface="Arial" charset="0"/>
              <a:buNone/>
            </a:pPr>
            <a:r>
              <a:rPr lang="ru-RU" sz="2400" b="1" dirty="0" smtClean="0"/>
              <a:t>7)любимый    </a:t>
            </a:r>
            <a:r>
              <a:rPr lang="ru-RU" sz="2400" b="1" dirty="0" smtClean="0">
                <a:latin typeface="Arial" charset="0"/>
              </a:rPr>
              <a:t>   </a:t>
            </a:r>
            <a:r>
              <a:rPr lang="ru-RU" sz="2400" b="1" dirty="0" smtClean="0"/>
              <a:t>8)смолистый      9)больше</a:t>
            </a:r>
          </a:p>
          <a:p>
            <a:pPr marL="0" indent="0">
              <a:buFont typeface="Arial" charset="0"/>
              <a:buNone/>
            </a:pP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4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720725"/>
          </a:xfrm>
        </p:spPr>
        <p:txBody>
          <a:bodyPr/>
          <a:lstStyle/>
          <a:p>
            <a:r>
              <a:rPr lang="ru-RU" b="1" i="1" smtClean="0">
                <a:solidFill>
                  <a:schemeClr val="bg1"/>
                </a:solidFill>
              </a:rPr>
              <a:t>ОТВЕТЫ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3960812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1. Б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2. А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3. В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4. Б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5. Б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6. 2,5,7,8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28596" y="214290"/>
            <a:ext cx="8503920" cy="4572000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РЕФЛЕКСИЯ</a:t>
            </a:r>
          </a:p>
          <a:p>
            <a:pPr marL="0" indent="0" algn="ctr">
              <a:buFont typeface="Arial" charset="0"/>
              <a:buNone/>
              <a:defRPr/>
            </a:pPr>
            <a:endParaRPr lang="ru-RU" sz="3200" b="1" i="1" dirty="0">
              <a:solidFill>
                <a:srgbClr val="C00000"/>
              </a:solidFill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ru-RU" sz="3200" b="1" i="1" dirty="0" smtClean="0">
                <a:solidFill>
                  <a:srgbClr val="C00000"/>
                </a:solidFill>
              </a:rPr>
              <a:t>Не понял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ru-RU" sz="3200" b="1" i="1" dirty="0" smtClean="0">
                <a:solidFill>
                  <a:srgbClr val="C00000"/>
                </a:solidFill>
              </a:rPr>
              <a:t>Понял всё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ru-RU" sz="3200" b="1" i="1" dirty="0" smtClean="0">
                <a:solidFill>
                  <a:srgbClr val="C00000"/>
                </a:solidFill>
              </a:rPr>
              <a:t>Понял всё и могу рассказать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ru-RU" sz="3200" b="1" i="1" dirty="0" smtClean="0">
                <a:solidFill>
                  <a:srgbClr val="C00000"/>
                </a:solidFill>
              </a:rPr>
              <a:t>Понял всё и могу научить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9" name="Picture 4" descr="https://avatars.mds.yandex.net/get-pdb/405705/5b7af343-f3ae-4452-88d8-653d88be6bfa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643314"/>
            <a:ext cx="3048642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428596" y="285728"/>
            <a:ext cx="8072494" cy="1752600"/>
          </a:xfrm>
        </p:spPr>
        <p:txBody>
          <a:bodyPr>
            <a:normAutofit fontScale="92500" lnSpcReduction="20000"/>
          </a:bodyPr>
          <a:lstStyle/>
          <a:p>
            <a:pPr lvl="2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Имя прилагательное – это часть </a:t>
            </a:r>
          </a:p>
          <a:p>
            <a:pPr lvl="2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речи, которая обозначает признак </a:t>
            </a:r>
          </a:p>
          <a:p>
            <a:pPr lvl="2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предмета и отвечает на вопросы: </a:t>
            </a:r>
          </a:p>
        </p:txBody>
      </p:sp>
      <p:pic>
        <p:nvPicPr>
          <p:cNvPr id="46084" name="Picture 4" descr="https://mediaurok.com/images/art/4896_15227473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428868"/>
            <a:ext cx="2880063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2500362" y="2928934"/>
            <a:ext cx="721522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>
              <a:buNone/>
            </a:pPr>
            <a:r>
              <a:rPr lang="ru-RU" sz="4000" b="1" dirty="0" smtClean="0">
                <a:solidFill>
                  <a:srgbClr val="0000CC"/>
                </a:solidFill>
              </a:rPr>
              <a:t>Какой?</a:t>
            </a:r>
          </a:p>
          <a:p>
            <a:pPr lvl="8">
              <a:buNone/>
            </a:pPr>
            <a:r>
              <a:rPr lang="ru-RU" sz="4000" b="1" dirty="0" smtClean="0">
                <a:solidFill>
                  <a:srgbClr val="0000CC"/>
                </a:solidFill>
              </a:rPr>
              <a:t>Какая?</a:t>
            </a:r>
          </a:p>
          <a:p>
            <a:pPr lvl="8">
              <a:buNone/>
            </a:pPr>
            <a:r>
              <a:rPr lang="ru-RU" sz="4000" b="1" dirty="0" smtClean="0">
                <a:solidFill>
                  <a:srgbClr val="0000CC"/>
                </a:solidFill>
              </a:rPr>
              <a:t>Какое?</a:t>
            </a:r>
          </a:p>
          <a:p>
            <a:pPr lvl="8">
              <a:buNone/>
            </a:pPr>
            <a:r>
              <a:rPr lang="ru-RU" sz="4000" b="1" dirty="0" smtClean="0">
                <a:solidFill>
                  <a:srgbClr val="0000CC"/>
                </a:solidFill>
              </a:rPr>
              <a:t>Какие?</a:t>
            </a:r>
          </a:p>
          <a:p>
            <a:pPr lvl="8">
              <a:buNone/>
            </a:pPr>
            <a:r>
              <a:rPr lang="ru-RU" sz="4000" b="1" dirty="0" smtClean="0">
                <a:solidFill>
                  <a:srgbClr val="0000CC"/>
                </a:solidFill>
              </a:rPr>
              <a:t>Чей?</a:t>
            </a:r>
            <a:endParaRPr lang="ru-RU" sz="4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143900" cy="11429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Прилагательные</a:t>
            </a:r>
            <a:r>
              <a:rPr lang="ru-RU" b="1" dirty="0" smtClean="0">
                <a:solidFill>
                  <a:srgbClr val="FF0000"/>
                </a:solidFill>
              </a:rPr>
              <a:t> изменяются: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785926"/>
            <a:ext cx="5072098" cy="38839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00CC"/>
                </a:solidFill>
              </a:rPr>
              <a:t>По родам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CC"/>
                </a:solidFill>
              </a:rPr>
              <a:t>(кроме прилагательных </a:t>
            </a:r>
            <a:endParaRPr lang="ru-RU" sz="2400" b="1" dirty="0" smtClean="0">
              <a:solidFill>
                <a:srgbClr val="0000CC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00CC"/>
                </a:solidFill>
              </a:rPr>
              <a:t>во </a:t>
            </a:r>
            <a:r>
              <a:rPr lang="ru-RU" sz="2400" b="1" dirty="0" smtClean="0">
                <a:solidFill>
                  <a:srgbClr val="0000CC"/>
                </a:solidFill>
              </a:rPr>
              <a:t>мн.ч.)</a:t>
            </a:r>
            <a:r>
              <a:rPr lang="ru-RU" sz="4000" b="1" dirty="0" smtClean="0">
                <a:solidFill>
                  <a:srgbClr val="0000CC"/>
                </a:solidFill>
              </a:rPr>
              <a:t>,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00CC"/>
                </a:solidFill>
              </a:rPr>
              <a:t>Числам,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00CC"/>
                </a:solidFill>
              </a:rPr>
              <a:t>падежам</a:t>
            </a:r>
          </a:p>
          <a:p>
            <a:pPr>
              <a:buNone/>
            </a:pPr>
            <a:endParaRPr lang="ru-RU" sz="4000" dirty="0">
              <a:solidFill>
                <a:srgbClr val="0000CC"/>
              </a:solidFill>
            </a:endParaRPr>
          </a:p>
        </p:txBody>
      </p:sp>
      <p:pic>
        <p:nvPicPr>
          <p:cNvPr id="45058" name="Picture 2" descr="http://www.akvt.ru/wp-content/uploads/2018/08/1-886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285992"/>
            <a:ext cx="3214152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Окончания прилагательных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71472" y="1643050"/>
          <a:ext cx="78581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0"/>
                <a:gridCol w="39290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FFC000"/>
                          </a:solidFill>
                        </a:rPr>
                        <a:t>Единственное число</a:t>
                      </a:r>
                      <a:endParaRPr lang="ru-RU" sz="36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FFC000"/>
                          </a:solidFill>
                        </a:rPr>
                        <a:t>Множественное</a:t>
                      </a:r>
                      <a:r>
                        <a:rPr lang="ru-RU" sz="3600" baseline="0" dirty="0" smtClean="0">
                          <a:solidFill>
                            <a:srgbClr val="FFC000"/>
                          </a:solidFill>
                        </a:rPr>
                        <a:t> число</a:t>
                      </a:r>
                      <a:endParaRPr lang="ru-RU" sz="36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00CC"/>
                          </a:solidFill>
                        </a:rPr>
                        <a:t>Какой? </a:t>
                      </a:r>
                    </a:p>
                    <a:p>
                      <a:r>
                        <a:rPr lang="ru-RU" sz="3600" b="1" dirty="0" smtClean="0">
                          <a:solidFill>
                            <a:srgbClr val="0000CC"/>
                          </a:solidFill>
                        </a:rPr>
                        <a:t>–ой, -</a:t>
                      </a:r>
                      <a:r>
                        <a:rPr lang="ru-RU" sz="3600" b="1" dirty="0" err="1" smtClean="0">
                          <a:solidFill>
                            <a:srgbClr val="0000CC"/>
                          </a:solidFill>
                        </a:rPr>
                        <a:t>ий</a:t>
                      </a:r>
                      <a:r>
                        <a:rPr lang="ru-RU" sz="3600" b="1" dirty="0" smtClean="0">
                          <a:solidFill>
                            <a:srgbClr val="0000CC"/>
                          </a:solidFill>
                        </a:rPr>
                        <a:t>, -</a:t>
                      </a:r>
                      <a:r>
                        <a:rPr lang="ru-RU" sz="3600" b="1" dirty="0" err="1" smtClean="0">
                          <a:solidFill>
                            <a:srgbClr val="0000CC"/>
                          </a:solidFill>
                        </a:rPr>
                        <a:t>ый</a:t>
                      </a:r>
                      <a:endParaRPr lang="ru-RU" sz="36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00CC"/>
                          </a:solidFill>
                        </a:rPr>
                        <a:t>Какая? </a:t>
                      </a:r>
                      <a:r>
                        <a:rPr lang="ru-RU" sz="3600" b="1" dirty="0" smtClean="0">
                          <a:solidFill>
                            <a:srgbClr val="0000CC"/>
                          </a:solidFill>
                        </a:rPr>
                        <a:t>–</a:t>
                      </a:r>
                      <a:r>
                        <a:rPr lang="ru-RU" sz="3600" b="1" dirty="0" err="1" smtClean="0">
                          <a:solidFill>
                            <a:srgbClr val="0000CC"/>
                          </a:solidFill>
                        </a:rPr>
                        <a:t>ая</a:t>
                      </a:r>
                      <a:r>
                        <a:rPr lang="ru-RU" sz="3600" b="1" dirty="0" smtClean="0">
                          <a:solidFill>
                            <a:srgbClr val="0000CC"/>
                          </a:solidFill>
                        </a:rPr>
                        <a:t>, -</a:t>
                      </a:r>
                      <a:r>
                        <a:rPr lang="ru-RU" sz="3600" b="1" dirty="0" err="1" smtClean="0">
                          <a:solidFill>
                            <a:srgbClr val="0000CC"/>
                          </a:solidFill>
                        </a:rPr>
                        <a:t>яя</a:t>
                      </a:r>
                      <a:endParaRPr lang="ru-RU" sz="36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00CC"/>
                          </a:solidFill>
                        </a:rPr>
                        <a:t>Какие? </a:t>
                      </a:r>
                      <a:r>
                        <a:rPr lang="ru-RU" sz="3600" b="1" dirty="0" smtClean="0">
                          <a:solidFill>
                            <a:srgbClr val="0000CC"/>
                          </a:solidFill>
                        </a:rPr>
                        <a:t>–</a:t>
                      </a:r>
                      <a:r>
                        <a:rPr lang="ru-RU" sz="3600" b="1" dirty="0" err="1" smtClean="0">
                          <a:solidFill>
                            <a:srgbClr val="0000CC"/>
                          </a:solidFill>
                        </a:rPr>
                        <a:t>ые</a:t>
                      </a:r>
                      <a:r>
                        <a:rPr lang="ru-RU" sz="3600" b="1" dirty="0" smtClean="0">
                          <a:solidFill>
                            <a:srgbClr val="0000CC"/>
                          </a:solidFill>
                        </a:rPr>
                        <a:t>, -</a:t>
                      </a:r>
                      <a:r>
                        <a:rPr lang="ru-RU" sz="3600" b="1" dirty="0" err="1" smtClean="0">
                          <a:solidFill>
                            <a:srgbClr val="0000CC"/>
                          </a:solidFill>
                        </a:rPr>
                        <a:t>ие</a:t>
                      </a:r>
                      <a:endParaRPr lang="ru-RU" sz="36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00CC"/>
                          </a:solidFill>
                        </a:rPr>
                        <a:t>Какое? </a:t>
                      </a:r>
                      <a:r>
                        <a:rPr lang="ru-RU" sz="3600" b="1" dirty="0" smtClean="0">
                          <a:solidFill>
                            <a:srgbClr val="0000CC"/>
                          </a:solidFill>
                        </a:rPr>
                        <a:t>–</a:t>
                      </a:r>
                      <a:r>
                        <a:rPr lang="ru-RU" sz="3600" b="1" dirty="0" err="1" smtClean="0">
                          <a:solidFill>
                            <a:srgbClr val="0000CC"/>
                          </a:solidFill>
                        </a:rPr>
                        <a:t>ое</a:t>
                      </a:r>
                      <a:r>
                        <a:rPr lang="ru-RU" sz="3600" b="1" dirty="0" smtClean="0">
                          <a:solidFill>
                            <a:srgbClr val="0000CC"/>
                          </a:solidFill>
                        </a:rPr>
                        <a:t>, -ее</a:t>
                      </a:r>
                      <a:endParaRPr lang="ru-RU" sz="36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https://avatars.mds.yandex.net/get-pdb/405705/5b7af343-f3ae-4452-88d8-653d88be6bfa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786322"/>
            <a:ext cx="1814683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8582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Склонение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имен прилагательных в ед.ч.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7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256"/>
                <a:gridCol w="2433795"/>
                <a:gridCol w="2601644"/>
                <a:gridCol w="22435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Падеж </a:t>
                      </a:r>
                      <a:endParaRPr lang="ru-RU" sz="3200" dirty="0"/>
                    </a:p>
                  </a:txBody>
                  <a:tcPr marL="107422" marR="1074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М.р.</a:t>
                      </a:r>
                      <a:endParaRPr lang="ru-RU" sz="3200" dirty="0"/>
                    </a:p>
                  </a:txBody>
                  <a:tcPr marL="107422" marR="1074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Ср.р.</a:t>
                      </a:r>
                      <a:endParaRPr lang="ru-RU" sz="3200" dirty="0"/>
                    </a:p>
                  </a:txBody>
                  <a:tcPr marL="107422" marR="1074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Ж.р.</a:t>
                      </a:r>
                      <a:endParaRPr lang="ru-RU" sz="3200" dirty="0"/>
                    </a:p>
                  </a:txBody>
                  <a:tcPr marL="107422" marR="10742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И.п.</a:t>
                      </a:r>
                      <a:endParaRPr lang="ru-RU" sz="3200" dirty="0"/>
                    </a:p>
                  </a:txBody>
                  <a:tcPr marL="107422" marR="107422"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Какой?</a:t>
                      </a:r>
                      <a:endParaRPr lang="ru-RU" sz="3200" dirty="0"/>
                    </a:p>
                  </a:txBody>
                  <a:tcPr marL="107422" marR="107422"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Как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ое</a:t>
                      </a:r>
                      <a:r>
                        <a:rPr lang="ru-RU" sz="3200" dirty="0" smtClean="0"/>
                        <a:t>?</a:t>
                      </a:r>
                      <a:endParaRPr lang="ru-RU" sz="3200" dirty="0"/>
                    </a:p>
                  </a:txBody>
                  <a:tcPr marL="107422" marR="107422"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Какая?</a:t>
                      </a:r>
                      <a:endParaRPr lang="ru-RU" sz="3200" dirty="0"/>
                    </a:p>
                  </a:txBody>
                  <a:tcPr marL="107422" marR="10742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Р.п.</a:t>
                      </a:r>
                      <a:endParaRPr lang="ru-RU" sz="3200" dirty="0"/>
                    </a:p>
                  </a:txBody>
                  <a:tcPr marL="107422" marR="107422"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Как</a:t>
                      </a:r>
                      <a:r>
                        <a:rPr lang="ru-RU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ого</a:t>
                      </a:r>
                      <a:r>
                        <a:rPr lang="ru-RU" sz="3200" dirty="0" smtClean="0"/>
                        <a:t>?</a:t>
                      </a:r>
                      <a:endParaRPr lang="ru-RU" sz="3200" dirty="0"/>
                    </a:p>
                  </a:txBody>
                  <a:tcPr marL="107422" marR="107422"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Как</a:t>
                      </a:r>
                      <a:r>
                        <a:rPr lang="ru-RU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ого</a:t>
                      </a:r>
                      <a:r>
                        <a:rPr lang="ru-RU" sz="3200" dirty="0" smtClean="0"/>
                        <a:t>?</a:t>
                      </a:r>
                      <a:endParaRPr lang="ru-RU" sz="3200" dirty="0"/>
                    </a:p>
                  </a:txBody>
                  <a:tcPr marL="107422" marR="107422"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Как</a:t>
                      </a:r>
                      <a:r>
                        <a:rPr lang="ru-RU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ой</a:t>
                      </a:r>
                      <a:r>
                        <a:rPr lang="ru-RU" sz="3200" dirty="0" smtClean="0"/>
                        <a:t>?</a:t>
                      </a:r>
                      <a:endParaRPr lang="ru-RU" sz="3200" dirty="0"/>
                    </a:p>
                  </a:txBody>
                  <a:tcPr marL="107422" marR="10742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Д.п.</a:t>
                      </a:r>
                      <a:endParaRPr lang="ru-RU" sz="3200" dirty="0"/>
                    </a:p>
                  </a:txBody>
                  <a:tcPr marL="107422" marR="107422"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Как</a:t>
                      </a:r>
                      <a:r>
                        <a:rPr lang="ru-RU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ому</a:t>
                      </a:r>
                      <a:r>
                        <a:rPr lang="ru-RU" sz="3200" dirty="0" smtClean="0"/>
                        <a:t>?</a:t>
                      </a:r>
                      <a:endParaRPr lang="ru-RU" sz="3200" dirty="0"/>
                    </a:p>
                  </a:txBody>
                  <a:tcPr marL="107422" marR="107422"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Как</a:t>
                      </a:r>
                      <a:r>
                        <a:rPr lang="ru-RU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ому</a:t>
                      </a:r>
                      <a:r>
                        <a:rPr lang="ru-RU" sz="3200" dirty="0" smtClean="0"/>
                        <a:t>?</a:t>
                      </a:r>
                      <a:endParaRPr lang="ru-RU" sz="3200" dirty="0"/>
                    </a:p>
                  </a:txBody>
                  <a:tcPr marL="107422" marR="107422"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Как</a:t>
                      </a:r>
                      <a:r>
                        <a:rPr lang="ru-RU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ой</a:t>
                      </a:r>
                      <a:r>
                        <a:rPr lang="ru-RU" sz="3200" dirty="0" smtClean="0"/>
                        <a:t>?</a:t>
                      </a:r>
                      <a:endParaRPr lang="ru-RU" sz="3200" dirty="0"/>
                    </a:p>
                  </a:txBody>
                  <a:tcPr marL="107422" marR="10742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В.п.</a:t>
                      </a:r>
                      <a:endParaRPr lang="ru-RU" sz="3200" dirty="0"/>
                    </a:p>
                  </a:txBody>
                  <a:tcPr marL="107422" marR="107422"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Как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ой</a:t>
                      </a:r>
                      <a:r>
                        <a:rPr lang="ru-RU" sz="3200" dirty="0" smtClean="0"/>
                        <a:t>?</a:t>
                      </a:r>
                      <a:endParaRPr lang="ru-RU" sz="3200" dirty="0"/>
                    </a:p>
                  </a:txBody>
                  <a:tcPr marL="107422" marR="107422"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Как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ое</a:t>
                      </a:r>
                      <a:r>
                        <a:rPr lang="ru-RU" sz="3200" dirty="0" smtClean="0"/>
                        <a:t>?</a:t>
                      </a:r>
                      <a:endParaRPr lang="ru-RU" sz="3200" dirty="0"/>
                    </a:p>
                  </a:txBody>
                  <a:tcPr marL="107422" marR="107422"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Какую?</a:t>
                      </a:r>
                      <a:endParaRPr lang="ru-RU" sz="3200" dirty="0"/>
                    </a:p>
                  </a:txBody>
                  <a:tcPr marL="107422" marR="10742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Т.п.</a:t>
                      </a:r>
                      <a:endParaRPr lang="ru-RU" sz="3200" dirty="0"/>
                    </a:p>
                  </a:txBody>
                  <a:tcPr marL="107422" marR="107422"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Как</a:t>
                      </a:r>
                      <a:r>
                        <a:rPr lang="ru-RU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им</a:t>
                      </a:r>
                      <a:r>
                        <a:rPr lang="ru-RU" sz="3200" dirty="0" smtClean="0"/>
                        <a:t>?</a:t>
                      </a:r>
                      <a:endParaRPr lang="ru-RU" sz="3200" dirty="0"/>
                    </a:p>
                  </a:txBody>
                  <a:tcPr marL="107422" marR="107422"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Как</a:t>
                      </a:r>
                      <a:r>
                        <a:rPr lang="ru-RU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им</a:t>
                      </a:r>
                      <a:r>
                        <a:rPr lang="ru-RU" sz="3200" dirty="0" smtClean="0"/>
                        <a:t>?</a:t>
                      </a:r>
                      <a:endParaRPr lang="ru-RU" sz="3200" dirty="0"/>
                    </a:p>
                  </a:txBody>
                  <a:tcPr marL="107422" marR="107422"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Как</a:t>
                      </a:r>
                      <a:r>
                        <a:rPr lang="ru-RU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ой</a:t>
                      </a:r>
                      <a:r>
                        <a:rPr lang="ru-RU" sz="3200" dirty="0" smtClean="0"/>
                        <a:t>?</a:t>
                      </a:r>
                      <a:endParaRPr lang="ru-RU" sz="3200" dirty="0"/>
                    </a:p>
                  </a:txBody>
                  <a:tcPr marL="107422" marR="10742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П.п.</a:t>
                      </a:r>
                      <a:endParaRPr lang="ru-RU" sz="3200" dirty="0"/>
                    </a:p>
                  </a:txBody>
                  <a:tcPr marL="107422" marR="107422"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О как</a:t>
                      </a:r>
                      <a:r>
                        <a:rPr lang="ru-RU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ом</a:t>
                      </a:r>
                      <a:r>
                        <a:rPr lang="ru-RU" sz="3200" dirty="0" smtClean="0"/>
                        <a:t>?</a:t>
                      </a:r>
                      <a:endParaRPr lang="ru-RU" sz="3200" dirty="0"/>
                    </a:p>
                  </a:txBody>
                  <a:tcPr marL="107422" marR="107422"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О как</a:t>
                      </a:r>
                      <a:r>
                        <a:rPr lang="ru-RU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ом</a:t>
                      </a:r>
                      <a:r>
                        <a:rPr lang="ru-RU" sz="3200" dirty="0" smtClean="0"/>
                        <a:t>?</a:t>
                      </a:r>
                      <a:endParaRPr lang="ru-RU" sz="3200" dirty="0"/>
                    </a:p>
                  </a:txBody>
                  <a:tcPr marL="107422" marR="107422"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О как</a:t>
                      </a:r>
                      <a:r>
                        <a:rPr lang="ru-RU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ой</a:t>
                      </a:r>
                      <a:r>
                        <a:rPr lang="ru-RU" sz="3200" dirty="0" smtClean="0"/>
                        <a:t>?</a:t>
                      </a:r>
                      <a:endParaRPr lang="ru-RU" sz="3200" dirty="0"/>
                    </a:p>
                  </a:txBody>
                  <a:tcPr marL="107422" marR="107422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58204" cy="107157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Склонение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имен </a:t>
            </a:r>
            <a:r>
              <a:rPr lang="ru-RU" sz="3200" b="1" dirty="0" smtClean="0">
                <a:solidFill>
                  <a:srgbClr val="C00000"/>
                </a:solidFill>
              </a:rPr>
              <a:t>прилагательных</a:t>
            </a:r>
            <a:r>
              <a:rPr lang="ru-RU" sz="3600" b="1" dirty="0" smtClean="0">
                <a:solidFill>
                  <a:srgbClr val="C00000"/>
                </a:solidFill>
              </a:rPr>
              <a:t> в мн.ч.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42910" y="1142985"/>
          <a:ext cx="7858180" cy="5429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0"/>
                <a:gridCol w="3929090"/>
              </a:tblGrid>
              <a:tr h="42518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И.п.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В.п.</a:t>
                      </a:r>
                      <a:endParaRPr lang="ru-RU" sz="2000" dirty="0"/>
                    </a:p>
                  </a:txBody>
                  <a:tcPr/>
                </a:tc>
              </a:tr>
              <a:tr h="42518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Как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ие</a:t>
                      </a:r>
                      <a:r>
                        <a:rPr lang="ru-RU" sz="2000" dirty="0" smtClean="0"/>
                        <a:t>?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18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</a:t>
                      </a:r>
                      <a:r>
                        <a:rPr lang="ru-RU" sz="2000" b="1" dirty="0" err="1" smtClean="0"/>
                        <a:t>ые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</a:t>
                      </a:r>
                      <a:r>
                        <a:rPr lang="ru-RU" sz="2000" b="1" dirty="0" err="1" smtClean="0"/>
                        <a:t>ие</a:t>
                      </a:r>
                      <a:endParaRPr lang="ru-RU" sz="2000" b="1" dirty="0"/>
                    </a:p>
                  </a:txBody>
                  <a:tcPr/>
                </a:tc>
              </a:tr>
              <a:tr h="42518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Бел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ые </a:t>
                      </a:r>
                      <a:r>
                        <a:rPr lang="ru-RU" sz="2000" dirty="0" smtClean="0"/>
                        <a:t>берёзы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Тонк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ие</a:t>
                      </a:r>
                      <a:r>
                        <a:rPr lang="ru-RU" sz="2000" dirty="0" smtClean="0"/>
                        <a:t> берёзы</a:t>
                      </a:r>
                      <a:endParaRPr lang="ru-RU" sz="2000" dirty="0"/>
                    </a:p>
                  </a:txBody>
                  <a:tcPr/>
                </a:tc>
              </a:tr>
              <a:tr h="42518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Р.п.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П.п.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2518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Как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их</a:t>
                      </a:r>
                      <a:r>
                        <a:rPr lang="ru-RU" sz="2000" dirty="0" smtClean="0"/>
                        <a:t>?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 как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их</a:t>
                      </a:r>
                      <a:r>
                        <a:rPr lang="ru-RU" sz="2000" dirty="0" smtClean="0"/>
                        <a:t>?</a:t>
                      </a:r>
                      <a:endParaRPr lang="ru-RU" sz="2000" dirty="0"/>
                    </a:p>
                  </a:txBody>
                  <a:tcPr/>
                </a:tc>
              </a:tr>
              <a:tr h="42518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 </a:t>
                      </a:r>
                      <a:r>
                        <a:rPr lang="ru-RU" sz="2000" b="1" dirty="0" err="1" smtClean="0"/>
                        <a:t>ых</a:t>
                      </a:r>
                      <a:r>
                        <a:rPr lang="ru-RU" sz="2000" b="1" dirty="0" smtClean="0"/>
                        <a:t>, -их</a:t>
                      </a:r>
                      <a:endParaRPr lang="ru-RU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18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Верн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ых</a:t>
                      </a:r>
                      <a:r>
                        <a:rPr lang="ru-RU" sz="2000" dirty="0" smtClean="0"/>
                        <a:t>, хорош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их</a:t>
                      </a:r>
                      <a:r>
                        <a:rPr lang="ru-RU" sz="2000" dirty="0" smtClean="0"/>
                        <a:t> друзей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 верн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ых</a:t>
                      </a:r>
                      <a:r>
                        <a:rPr lang="ru-RU" sz="2000" dirty="0" smtClean="0"/>
                        <a:t>, хорош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их</a:t>
                      </a:r>
                      <a:r>
                        <a:rPr lang="ru-RU" sz="2000" dirty="0" smtClean="0"/>
                        <a:t> друзьях </a:t>
                      </a:r>
                      <a:endParaRPr lang="ru-RU" sz="2000" dirty="0"/>
                    </a:p>
                  </a:txBody>
                  <a:tcPr/>
                </a:tc>
              </a:tr>
              <a:tr h="42518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Д.п.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Т.п.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2518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Как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им</a:t>
                      </a:r>
                      <a:r>
                        <a:rPr lang="ru-RU" sz="2000" dirty="0" smtClean="0"/>
                        <a:t>?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Как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ими</a:t>
                      </a:r>
                      <a:r>
                        <a:rPr lang="ru-RU" sz="2000" dirty="0" smtClean="0"/>
                        <a:t>?</a:t>
                      </a:r>
                      <a:endParaRPr lang="ru-RU" sz="2000" dirty="0"/>
                    </a:p>
                  </a:txBody>
                  <a:tcPr/>
                </a:tc>
              </a:tr>
              <a:tr h="42518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</a:t>
                      </a:r>
                      <a:r>
                        <a:rPr lang="ru-RU" sz="2000" b="1" dirty="0" err="1" smtClean="0"/>
                        <a:t>ыми</a:t>
                      </a:r>
                      <a:r>
                        <a:rPr lang="ru-RU" sz="2000" b="1" dirty="0" smtClean="0"/>
                        <a:t>, -ими</a:t>
                      </a:r>
                      <a:endParaRPr lang="ru-RU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225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Верн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ым</a:t>
                      </a:r>
                      <a:r>
                        <a:rPr lang="ru-RU" sz="2000" dirty="0" smtClean="0"/>
                        <a:t>, хорош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им</a:t>
                      </a:r>
                      <a:r>
                        <a:rPr lang="ru-RU" sz="2000" dirty="0" smtClean="0"/>
                        <a:t> друзьям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Верн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ыми</a:t>
                      </a:r>
                      <a:r>
                        <a:rPr lang="ru-RU" sz="2000" dirty="0" smtClean="0"/>
                        <a:t>, хорош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ими</a:t>
                      </a:r>
                      <a:r>
                        <a:rPr lang="ru-RU" sz="2000" dirty="0" smtClean="0"/>
                        <a:t> друзьями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428625"/>
            <a:ext cx="8358246" cy="6000750"/>
          </a:xfr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00CC"/>
                </a:solidFill>
              </a:rPr>
              <a:t>Прилагательные всегда связаны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00CC"/>
                </a:solidFill>
              </a:rPr>
              <a:t>с существительными и стоят в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00CC"/>
                </a:solidFill>
              </a:rPr>
              <a:t>том же роде, числе и падеже,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00CC"/>
                </a:solidFill>
              </a:rPr>
              <a:t>что и существительное, с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00CC"/>
                </a:solidFill>
              </a:rPr>
              <a:t>которым они связаны.</a:t>
            </a:r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r>
              <a:rPr lang="ru-RU" sz="3200" b="1" dirty="0" smtClean="0">
                <a:solidFill>
                  <a:srgbClr val="0000CC"/>
                </a:solidFill>
              </a:rPr>
              <a:t>В предложении прилагательное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00CC"/>
                </a:solidFill>
              </a:rPr>
              <a:t>чаще всего бывает 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определением.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00CC"/>
                </a:solidFill>
              </a:rPr>
              <a:t>В предложении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00CC"/>
                </a:solidFill>
              </a:rPr>
              <a:t>краткое прилагательное</a:t>
            </a:r>
          </a:p>
          <a:p>
            <a:pPr algn="r">
              <a:buNone/>
            </a:pPr>
            <a:r>
              <a:rPr lang="ru-RU" sz="3200" b="1" dirty="0" smtClean="0">
                <a:solidFill>
                  <a:srgbClr val="0000CC"/>
                </a:solidFill>
              </a:rPr>
              <a:t>является</a:t>
            </a:r>
            <a:r>
              <a:rPr lang="ru-RU" sz="3200" b="1" dirty="0" smtClean="0"/>
              <a:t> 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сказуемым.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Имена прилагательные полные и краткие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357298"/>
            <a:ext cx="8643966" cy="48463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00CC"/>
                </a:solidFill>
              </a:rPr>
              <a:t>Белый – бел;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00CC"/>
                </a:solidFill>
              </a:rPr>
              <a:t>Красивый – красив;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00CC"/>
                </a:solidFill>
              </a:rPr>
              <a:t>Весёлая – весела</a:t>
            </a:r>
            <a:r>
              <a:rPr lang="ru-RU" sz="2800" b="1" dirty="0" smtClean="0">
                <a:solidFill>
                  <a:srgbClr val="0000CC"/>
                </a:solidFill>
              </a:rPr>
              <a:t>.</a:t>
            </a:r>
            <a:endParaRPr lang="ru-RU" sz="2800" dirty="0" smtClean="0"/>
          </a:p>
          <a:p>
            <a:pPr algn="r">
              <a:buNone/>
            </a:pPr>
            <a:r>
              <a:rPr lang="ru-RU" sz="2800" dirty="0" smtClean="0"/>
              <a:t>Краткие имена прилагательные </a:t>
            </a:r>
            <a:endParaRPr lang="ru-RU" sz="2800" dirty="0" smtClean="0"/>
          </a:p>
          <a:p>
            <a:pPr algn="r">
              <a:buNone/>
            </a:pPr>
            <a:r>
              <a:rPr lang="ru-RU" sz="2800" dirty="0" smtClean="0"/>
              <a:t>не </a:t>
            </a:r>
            <a:r>
              <a:rPr lang="ru-RU" sz="2800" dirty="0" smtClean="0"/>
              <a:t>склоняются, </a:t>
            </a:r>
          </a:p>
          <a:p>
            <a:pPr algn="r">
              <a:buNone/>
            </a:pPr>
            <a:r>
              <a:rPr lang="ru-RU" sz="2800" dirty="0" smtClean="0"/>
              <a:t>но изменяются по числам, </a:t>
            </a:r>
          </a:p>
          <a:p>
            <a:pPr algn="r">
              <a:buNone/>
            </a:pPr>
            <a:r>
              <a:rPr lang="ru-RU" sz="2800" dirty="0" smtClean="0"/>
              <a:t>а в единственном числе – по родам</a:t>
            </a:r>
            <a:r>
              <a:rPr lang="ru-RU" sz="2800" dirty="0" smtClean="0"/>
              <a:t>:</a:t>
            </a:r>
            <a:endParaRPr lang="ru-RU" sz="2800" b="1" dirty="0" smtClean="0"/>
          </a:p>
          <a:p>
            <a:pPr algn="ctr">
              <a:buNone/>
            </a:pPr>
            <a:r>
              <a:rPr lang="ru-RU" sz="2800" b="1" dirty="0" smtClean="0">
                <a:solidFill>
                  <a:srgbClr val="0000CC"/>
                </a:solidFill>
              </a:rPr>
              <a:t>Умён – умны;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00CC"/>
                </a:solidFill>
              </a:rPr>
              <a:t>Умён – умна.</a:t>
            </a:r>
            <a:endParaRPr lang="ru-RU" sz="2800" b="1" dirty="0">
              <a:solidFill>
                <a:srgbClr val="0000CC"/>
              </a:solidFill>
            </a:endParaRPr>
          </a:p>
        </p:txBody>
      </p:sp>
      <p:pic>
        <p:nvPicPr>
          <p:cNvPr id="4" name="Picture 2" descr="https://i.pinimg.com/originals/0b/cc/b7/0bccb7783dc3e7788fbdff33903f182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928802"/>
            <a:ext cx="200833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572560" cy="189451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Схема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морфологического разбора имени прилагательного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928802"/>
            <a:ext cx="8501122" cy="435769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solidFill>
                  <a:srgbClr val="0000CC"/>
                </a:solidFill>
              </a:rPr>
              <a:t>Часть речи.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solidFill>
                  <a:srgbClr val="0000CC"/>
                </a:solidFill>
              </a:rPr>
              <a:t>Начальная форма (И.п., </a:t>
            </a:r>
            <a:r>
              <a:rPr lang="ru-RU" sz="3600" b="1" dirty="0" err="1" smtClean="0">
                <a:solidFill>
                  <a:srgbClr val="0000CC"/>
                </a:solidFill>
              </a:rPr>
              <a:t>ед.ч.,м.р</a:t>
            </a:r>
            <a:r>
              <a:rPr lang="ru-RU" sz="3600" b="1" dirty="0" smtClean="0">
                <a:solidFill>
                  <a:srgbClr val="0000CC"/>
                </a:solidFill>
              </a:rPr>
              <a:t>.).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solidFill>
                  <a:srgbClr val="0000CC"/>
                </a:solidFill>
              </a:rPr>
              <a:t>Род.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solidFill>
                  <a:srgbClr val="0000CC"/>
                </a:solidFill>
              </a:rPr>
              <a:t>Число.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solidFill>
                  <a:srgbClr val="0000CC"/>
                </a:solidFill>
              </a:rPr>
              <a:t>Падеж.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solidFill>
                  <a:srgbClr val="0000CC"/>
                </a:solidFill>
              </a:rPr>
              <a:t>Член предложения.</a:t>
            </a:r>
            <a:endParaRPr lang="ru-RU" sz="3600" b="1" dirty="0">
              <a:solidFill>
                <a:srgbClr val="0000CC"/>
              </a:solidFill>
            </a:endParaRPr>
          </a:p>
        </p:txBody>
      </p:sp>
      <p:pic>
        <p:nvPicPr>
          <p:cNvPr id="37890" name="Picture 2" descr="https://zabavnik.club/wp-content/uploads/Knigi_na_prozrachnom_fone_17_31090813-768x7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286124"/>
            <a:ext cx="2944698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106</TotalTime>
  <Words>632</Words>
  <PresentationFormat>Экран (4:3)</PresentationFormat>
  <Paragraphs>195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Официальная</vt:lpstr>
      <vt:lpstr>Слайд 1</vt:lpstr>
      <vt:lpstr>Слайд 2</vt:lpstr>
      <vt:lpstr>Прилагательные изменяются:</vt:lpstr>
      <vt:lpstr>Окончания прилагательных</vt:lpstr>
      <vt:lpstr>Склонение  имен прилагательных в ед.ч.</vt:lpstr>
      <vt:lpstr>Склонение  имен прилагательных в мн.ч.</vt:lpstr>
      <vt:lpstr>Слайд 7</vt:lpstr>
      <vt:lpstr>Имена прилагательные полные и краткие</vt:lpstr>
      <vt:lpstr>Схема  морфологического разбора имени прилагательного</vt:lpstr>
      <vt:lpstr>С ПОМОЩЬЮ КАКОЙ ЧАСТИ СЛОВА ОБРАЗОВАНЫ ПРИЛАГАТЕЛЬНЫЕ?ПРИЛАГАТЕЛЬНЫЕ?</vt:lpstr>
      <vt:lpstr>5. УПРАЖНЕНИЕ «АНТОНИМЫ»</vt:lpstr>
      <vt:lpstr>6. САМОСТОЯТЕЛЬНАЯ РАБОТА</vt:lpstr>
      <vt:lpstr>УПРАЖНЕНИЕ «ЛИШНЕЕ СЛОВО»</vt:lpstr>
      <vt:lpstr>СОСТАВЬ СЛОВОСОЧЕТАНИЯ ПО ФОРМУЛЕ – прилагательное + существительное</vt:lpstr>
      <vt:lpstr>Контрольный тест</vt:lpstr>
      <vt:lpstr>Слайд 16</vt:lpstr>
      <vt:lpstr>ОТВЕТЫ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Имя прилагательное</dc:title>
  <dc:creator>Админ</dc:creator>
  <cp:lastModifiedBy>kabinet-17</cp:lastModifiedBy>
  <cp:revision>12</cp:revision>
  <dcterms:created xsi:type="dcterms:W3CDTF">2010-02-24T00:58:39Z</dcterms:created>
  <dcterms:modified xsi:type="dcterms:W3CDTF">2019-02-07T06:25:58Z</dcterms:modified>
</cp:coreProperties>
</file>