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8" r:id="rId8"/>
    <p:sldId id="269" r:id="rId9"/>
    <p:sldId id="259" r:id="rId10"/>
    <p:sldId id="270" r:id="rId11"/>
    <p:sldId id="271" r:id="rId12"/>
    <p:sldId id="272" r:id="rId13"/>
    <p:sldId id="26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2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37A8A-23BF-4F13-B946-10350215799B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17F7C4A-1EB5-480C-A449-D7B0D468CF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F6DA9-C219-4124-8B4E-6E98CB31B3AA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53A34-36A7-407C-BA43-03CF9CDC4E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895F7-8639-4542-87BD-0BC5BEE962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ABB94-47D3-466E-AE6D-AE9F22559F3F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F851D-F3FC-4B52-A255-D166DF32A9BC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BB5A8-3142-46DF-A2F8-4C371CBAE3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81182-4B1E-43DD-9C73-79FB2159EBBE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9F373B1-0367-404A-BBA8-5AE2053D98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7AD28-E51F-436C-82A2-5939919D455E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47D15-99BF-483D-8ADE-FB9CCF2ACD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Овал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C1303-94F6-400F-839A-7CAD20754C2B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E5CE2448-3D91-4292-BFE7-DFC218FDEC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95509-F03B-4EF6-B183-C7665926B785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E0010-D2DB-46AD-A07C-8F06D568A6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DF088-1B66-496D-A79C-AC242DC10FBE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B89B0DF-C5A6-4CD8-8C09-88562C3630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0636397-5DFA-4F6B-A6AC-EDBE40629A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9C192-143C-47A9-9DC7-3614CD7A3547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A81FC-8283-47BF-A3F1-F480D85AA1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CEE71-F11B-4C9A-9CAC-C9D9F9E5DD99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4F7BE2-E7A9-4BC1-B15F-65BCF3469BC3}" type="datetimeFigureOut">
              <a:rPr lang="ru-RU"/>
              <a:pPr>
                <a:defRPr/>
              </a:pPr>
              <a:t>06.02.2013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41151C-EE98-4103-91F8-1F23274914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ransition>
    <p:push/>
  </p:transition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32562A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32562A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32562A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32562A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32562A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32562A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32562A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32562A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32562A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3A6331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4E8542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604878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4.xml"/><Relationship Id="rId7" Type="http://schemas.openxmlformats.org/officeDocument/2006/relationships/slide" Target="slide1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slide" Target="slide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i="1" dirty="0" smtClean="0">
                <a:solidFill>
                  <a:schemeClr val="bg1"/>
                </a:solidFill>
              </a:rPr>
              <a:t>phrasal verbs</a:t>
            </a:r>
            <a:endParaRPr lang="ru-RU" dirty="0"/>
          </a:p>
        </p:txBody>
      </p:sp>
      <p:sp>
        <p:nvSpPr>
          <p:cNvPr id="13315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Фразовые глаголы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77" y="2564904"/>
            <a:ext cx="2615859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564904"/>
            <a:ext cx="2635269" cy="373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трелка вправо 10"/>
          <p:cNvSpPr/>
          <p:nvPr/>
        </p:nvSpPr>
        <p:spPr>
          <a:xfrm rot="16200000" flipH="1">
            <a:off x="4893469" y="3750469"/>
            <a:ext cx="714375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6200000">
            <a:off x="3393281" y="1750219"/>
            <a:ext cx="714375" cy="642938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785938" y="500063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back to 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000750" y="3000375"/>
            <a:ext cx="2786063" cy="5715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возвращать</a:t>
            </a:r>
            <a:endParaRPr lang="ru-RU" u="sng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313" y="2536031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up  </a:t>
            </a:r>
            <a:endParaRPr lang="ru-RU" sz="3200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5643563" y="2857500"/>
            <a:ext cx="500062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off </a:t>
            </a:r>
            <a:endParaRPr lang="ru-RU" sz="3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85938" y="500063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/>
              <a:t>away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000250" y="1143000"/>
            <a:ext cx="5214938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дарить, раздавать</a:t>
            </a:r>
            <a:endParaRPr lang="ru-RU" u="sng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123728" y="4714875"/>
            <a:ext cx="5091460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u="sng" dirty="0"/>
              <a:t>выделять, излучать</a:t>
            </a:r>
            <a:endParaRPr lang="ru-RU" sz="2000" u="sng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23528" y="3143250"/>
            <a:ext cx="2748285" cy="4286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бросать (привычку), отказываться</a:t>
            </a:r>
            <a:endParaRPr lang="ru-RU" u="sng" dirty="0"/>
          </a:p>
        </p:txBody>
      </p:sp>
      <p:sp>
        <p:nvSpPr>
          <p:cNvPr id="13" name="Стрелка вправо 12"/>
          <p:cNvSpPr/>
          <p:nvPr/>
        </p:nvSpPr>
        <p:spPr>
          <a:xfrm flipH="1">
            <a:off x="2857500" y="2857500"/>
            <a:ext cx="500063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3357563" y="2428875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3357554" y="2428868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5877272"/>
            <a:ext cx="5921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3504559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"/>
                            </p:stCondLst>
                            <p:childTnLst>
                              <p:par>
                                <p:cTn id="1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24" grpId="0" animBg="1"/>
      <p:bldP spid="23" grpId="0" animBg="1"/>
      <p:bldP spid="22" grpId="0" animBg="1"/>
      <p:bldP spid="21" grpId="0" animBg="1"/>
      <p:bldP spid="5" grpId="0" animBg="1"/>
      <p:bldP spid="5" grpId="1" animBg="1"/>
      <p:bldP spid="5" grpId="2" animBg="1"/>
      <p:bldP spid="18" grpId="0" animBg="1"/>
      <p:bldP spid="18" grpId="1" animBg="1"/>
      <p:bldP spid="18" grpId="2" animBg="1"/>
      <p:bldP spid="6" grpId="0" animBg="1"/>
      <p:bldP spid="6" grpId="1" animBg="1"/>
      <p:bldP spid="6" grpId="2" animBg="1"/>
      <p:bldP spid="12" grpId="0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9" grpId="0" animBg="1"/>
      <p:bldP spid="19" grpId="1" animBg="1"/>
      <p:bldP spid="19" grpId="2" animBg="1"/>
      <p:bldP spid="13" grpId="0" animBg="1"/>
      <p:bldP spid="20" grpId="0" animBg="1"/>
      <p:bldP spid="4" grpId="0" animBg="1"/>
      <p:bldP spid="4" grpId="1" animBg="1"/>
      <p:bldP spid="4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трелка вправо 10"/>
          <p:cNvSpPr/>
          <p:nvPr/>
        </p:nvSpPr>
        <p:spPr>
          <a:xfrm rot="16200000" flipH="1">
            <a:off x="4893469" y="3750469"/>
            <a:ext cx="714375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6200000">
            <a:off x="3393281" y="1750219"/>
            <a:ext cx="714375" cy="642938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785938" y="500063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off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000750" y="3000375"/>
            <a:ext cx="2786063" cy="5715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выключать</a:t>
            </a:r>
            <a:endParaRPr lang="ru-RU" u="sng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313" y="2536031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over </a:t>
            </a:r>
            <a:endParaRPr lang="ru-RU" sz="3200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5643563" y="2857500"/>
            <a:ext cx="500062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on</a:t>
            </a:r>
            <a:endParaRPr lang="ru-RU" sz="3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85938" y="500063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down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000250" y="1143000"/>
            <a:ext cx="5214938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убавлять (громкость, отопление)</a:t>
            </a:r>
            <a:endParaRPr lang="ru-RU" u="sng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123728" y="4714875"/>
            <a:ext cx="5091460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u="sng" dirty="0"/>
              <a:t>включать</a:t>
            </a:r>
            <a:endParaRPr lang="ru-RU" sz="2000" u="sng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23528" y="3143250"/>
            <a:ext cx="2748285" cy="4286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переключать (</a:t>
            </a:r>
            <a:r>
              <a:rPr lang="ru-RU" u="sng" dirty="0" smtClean="0"/>
              <a:t>каналы</a:t>
            </a:r>
            <a:r>
              <a:rPr lang="en-US" u="sng" dirty="0" smtClean="0"/>
              <a:t>)</a:t>
            </a:r>
            <a:endParaRPr lang="ru-RU" u="sng" dirty="0"/>
          </a:p>
        </p:txBody>
      </p:sp>
      <p:sp>
        <p:nvSpPr>
          <p:cNvPr id="13" name="Стрелка вправо 12"/>
          <p:cNvSpPr/>
          <p:nvPr/>
        </p:nvSpPr>
        <p:spPr>
          <a:xfrm flipH="1">
            <a:off x="2857500" y="2857500"/>
            <a:ext cx="500063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3357563" y="2428875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3357563" y="2428876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5877272"/>
            <a:ext cx="5921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1386983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"/>
                            </p:stCondLst>
                            <p:childTnLst>
                              <p:par>
                                <p:cTn id="1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24" grpId="0" animBg="1"/>
      <p:bldP spid="23" grpId="0" animBg="1"/>
      <p:bldP spid="22" grpId="0" animBg="1"/>
      <p:bldP spid="21" grpId="0" animBg="1"/>
      <p:bldP spid="5" grpId="0" animBg="1"/>
      <p:bldP spid="5" grpId="1" animBg="1"/>
      <p:bldP spid="5" grpId="2" animBg="1"/>
      <p:bldP spid="18" grpId="0" animBg="1"/>
      <p:bldP spid="18" grpId="1" animBg="1"/>
      <p:bldP spid="18" grpId="2" animBg="1"/>
      <p:bldP spid="6" grpId="0" animBg="1"/>
      <p:bldP spid="6" grpId="1" animBg="1"/>
      <p:bldP spid="6" grpId="2" animBg="1"/>
      <p:bldP spid="12" grpId="0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9" grpId="0" animBg="1"/>
      <p:bldP spid="19" grpId="1" animBg="1"/>
      <p:bldP spid="19" grpId="2" animBg="1"/>
      <p:bldP spid="13" grpId="0" animBg="1"/>
      <p:bldP spid="20" grpId="0" animBg="1"/>
      <p:bldP spid="4" grpId="0" animBg="1"/>
      <p:bldP spid="4" grpId="1" animBg="1"/>
      <p:bldP spid="4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трелка вправо 10"/>
          <p:cNvSpPr/>
          <p:nvPr/>
        </p:nvSpPr>
        <p:spPr>
          <a:xfrm rot="16200000" flipH="1">
            <a:off x="4893469" y="3750469"/>
            <a:ext cx="714375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6200000">
            <a:off x="3393281" y="1750219"/>
            <a:ext cx="714375" cy="642938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785938" y="500063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back 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000750" y="3000375"/>
            <a:ext cx="2786063" cy="5715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возвращать</a:t>
            </a:r>
            <a:endParaRPr lang="ru-RU" u="sng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313" y="2536031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up </a:t>
            </a:r>
            <a:endParaRPr lang="ru-RU" sz="3200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5643563" y="2857500"/>
            <a:ext cx="500062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on</a:t>
            </a:r>
            <a:endParaRPr lang="ru-RU" sz="3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85938" y="500063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about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000250" y="1143000"/>
            <a:ext cx="5214938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вызывать, осуществлять</a:t>
            </a:r>
            <a:endParaRPr lang="ru-RU" u="sng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123728" y="4714875"/>
            <a:ext cx="5091460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u="sng" dirty="0"/>
              <a:t>вызывать, </a:t>
            </a:r>
            <a:r>
              <a:rPr lang="ru-RU" sz="2000" u="sng" dirty="0" smtClean="0"/>
              <a:t>влиять</a:t>
            </a:r>
            <a:endParaRPr lang="ru-RU" sz="2000" u="sng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23528" y="3143250"/>
            <a:ext cx="2748285" cy="4286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воспитывать</a:t>
            </a:r>
            <a:endParaRPr lang="ru-RU" u="sng" dirty="0"/>
          </a:p>
        </p:txBody>
      </p:sp>
      <p:sp>
        <p:nvSpPr>
          <p:cNvPr id="13" name="Стрелка вправо 12"/>
          <p:cNvSpPr/>
          <p:nvPr/>
        </p:nvSpPr>
        <p:spPr>
          <a:xfrm flipH="1">
            <a:off x="2857500" y="2857500"/>
            <a:ext cx="500063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3357563" y="2428875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3357554" y="2428868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Bring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1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5877272"/>
            <a:ext cx="5921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44839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"/>
                            </p:stCondLst>
                            <p:childTnLst>
                              <p:par>
                                <p:cTn id="1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24" grpId="0" animBg="1"/>
      <p:bldP spid="23" grpId="0" animBg="1"/>
      <p:bldP spid="22" grpId="0" animBg="1"/>
      <p:bldP spid="21" grpId="0" animBg="1"/>
      <p:bldP spid="5" grpId="0" animBg="1"/>
      <p:bldP spid="5" grpId="1" animBg="1"/>
      <p:bldP spid="5" grpId="2" animBg="1"/>
      <p:bldP spid="18" grpId="0" animBg="1"/>
      <p:bldP spid="18" grpId="1" animBg="1"/>
      <p:bldP spid="18" grpId="2" animBg="1"/>
      <p:bldP spid="6" grpId="0" animBg="1"/>
      <p:bldP spid="6" grpId="1" animBg="1"/>
      <p:bldP spid="6" grpId="2" animBg="1"/>
      <p:bldP spid="12" grpId="0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9" grpId="0" animBg="1"/>
      <p:bldP spid="19" grpId="1" animBg="1"/>
      <p:bldP spid="19" grpId="2" animBg="1"/>
      <p:bldP spid="13" grpId="0" animBg="1"/>
      <p:bldP spid="20" grpId="0" animBg="1"/>
      <p:bldP spid="4" grpId="0" animBg="1"/>
      <p:bldP spid="4" grpId="1" animBg="1"/>
      <p:bldP spid="4" grpId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214313" y="2500313"/>
            <a:ext cx="8534400" cy="758825"/>
          </a:xfrm>
        </p:spPr>
        <p:txBody>
          <a:bodyPr/>
          <a:lstStyle/>
          <a:p>
            <a:r>
              <a:rPr lang="en-US" sz="8800" dirty="0" smtClean="0">
                <a:solidFill>
                  <a:srgbClr val="32562A"/>
                </a:solidFill>
              </a:rPr>
              <a:t>THE END</a:t>
            </a:r>
            <a:endParaRPr lang="ru-RU" sz="8800" dirty="0" smtClean="0">
              <a:solidFill>
                <a:srgbClr val="32562A"/>
              </a:solidFill>
            </a:endParaRPr>
          </a:p>
        </p:txBody>
      </p:sp>
      <p:sp>
        <p:nvSpPr>
          <p:cNvPr id="24579" name="TextBox 3"/>
          <p:cNvSpPr txBox="1">
            <a:spLocks noChangeArrowheads="1"/>
          </p:cNvSpPr>
          <p:nvPr/>
        </p:nvSpPr>
        <p:spPr bwMode="auto">
          <a:xfrm>
            <a:off x="1214438" y="3857625"/>
            <a:ext cx="66690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>
                <a:latin typeface="Georgia" pitchFamily="18" charset="0"/>
              </a:rPr>
              <a:t>Thanks for watching!</a:t>
            </a:r>
            <a:endParaRPr lang="ru-RU" sz="5400">
              <a:latin typeface="Georgia" pitchFamily="18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32562A"/>
                </a:solidFill>
              </a:rPr>
              <a:t>Содержание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sz="quarter" idx="1"/>
          </p:nvPr>
        </p:nvSpPr>
        <p:spPr>
          <a:xfrm>
            <a:off x="214313" y="1357313"/>
            <a:ext cx="8504237" cy="48307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400" i="1" dirty="0" smtClean="0">
                <a:hlinkClick r:id="rId2" action="ppaction://hlinksldjump"/>
              </a:rPr>
              <a:t>Фразовый глагол </a:t>
            </a:r>
            <a:r>
              <a:rPr lang="en-US" sz="2400" i="1" dirty="0" smtClean="0">
                <a:hlinkClick r:id="rId2" action="ppaction://hlinksldjump"/>
              </a:rPr>
              <a:t>“</a:t>
            </a:r>
            <a:r>
              <a:rPr lang="en-US" sz="2400" b="1" i="1" dirty="0">
                <a:hlinkClick r:id="rId2" action="ppaction://hlinksldjump"/>
              </a:rPr>
              <a:t>Look</a:t>
            </a:r>
            <a:r>
              <a:rPr lang="en-US" sz="2400" i="1" dirty="0" smtClean="0">
                <a:hlinkClick r:id="rId2" action="ppaction://hlinksldjump"/>
              </a:rPr>
              <a:t>”</a:t>
            </a:r>
            <a:endParaRPr lang="en-US" sz="2400" i="1" dirty="0" smtClean="0"/>
          </a:p>
          <a:p>
            <a:pPr>
              <a:lnSpc>
                <a:spcPct val="150000"/>
              </a:lnSpc>
            </a:pPr>
            <a:r>
              <a:rPr lang="ru-RU" sz="2400" i="1" dirty="0" smtClean="0">
                <a:hlinkClick r:id="rId3" action="ppaction://hlinksldjump"/>
              </a:rPr>
              <a:t>Фразовый глагол </a:t>
            </a:r>
            <a:r>
              <a:rPr lang="en-US" sz="2400" i="1" dirty="0" smtClean="0">
                <a:hlinkClick r:id="rId3" action="ppaction://hlinksldjump"/>
              </a:rPr>
              <a:t>“</a:t>
            </a:r>
            <a:r>
              <a:rPr lang="en-US" sz="2400" b="1" i="1" dirty="0">
                <a:hlinkClick r:id="rId3" action="ppaction://hlinksldjump"/>
              </a:rPr>
              <a:t>Take</a:t>
            </a:r>
            <a:r>
              <a:rPr lang="en-US" sz="2400" i="1" dirty="0" smtClean="0">
                <a:hlinkClick r:id="rId3" action="ppaction://hlinksldjump"/>
              </a:rPr>
              <a:t>”</a:t>
            </a:r>
            <a:endParaRPr lang="en-US" sz="2400" i="1" dirty="0" smtClean="0"/>
          </a:p>
          <a:p>
            <a:pPr>
              <a:lnSpc>
                <a:spcPct val="150000"/>
              </a:lnSpc>
            </a:pPr>
            <a:r>
              <a:rPr lang="ru-RU" sz="2400" i="1" dirty="0" smtClean="0">
                <a:hlinkClick r:id="rId4" action="ppaction://hlinksldjump"/>
              </a:rPr>
              <a:t>Фразовый глагол </a:t>
            </a:r>
            <a:r>
              <a:rPr lang="en-US" sz="2400" i="1" dirty="0" smtClean="0">
                <a:hlinkClick r:id="rId4" action="ppaction://hlinksldjump"/>
              </a:rPr>
              <a:t>“</a:t>
            </a:r>
            <a:r>
              <a:rPr lang="en-US" sz="2400" b="1" i="1" dirty="0">
                <a:hlinkClick r:id="rId4" action="ppaction://hlinksldjump"/>
              </a:rPr>
              <a:t>Pick</a:t>
            </a:r>
            <a:r>
              <a:rPr lang="en-US" sz="2400" i="1" dirty="0" smtClean="0">
                <a:hlinkClick r:id="rId4" action="ppaction://hlinksldjump"/>
              </a:rPr>
              <a:t>”</a:t>
            </a:r>
            <a:endParaRPr lang="en-US" sz="2400" i="1" dirty="0" smtClean="0"/>
          </a:p>
          <a:p>
            <a:pPr>
              <a:lnSpc>
                <a:spcPct val="150000"/>
              </a:lnSpc>
            </a:pPr>
            <a:r>
              <a:rPr lang="ru-RU" sz="2400" i="1" dirty="0" smtClean="0">
                <a:hlinkClick r:id="rId5" action="ppaction://hlinksldjump"/>
              </a:rPr>
              <a:t>Фразовый глагол </a:t>
            </a:r>
            <a:r>
              <a:rPr lang="en-US" sz="2400" i="1" dirty="0" smtClean="0">
                <a:hlinkClick r:id="rId5" action="ppaction://hlinksldjump"/>
              </a:rPr>
              <a:t>“</a:t>
            </a:r>
            <a:r>
              <a:rPr lang="en-US" sz="2400" b="1" i="1" dirty="0">
                <a:hlinkClick r:id="rId5" action="ppaction://hlinksldjump"/>
              </a:rPr>
              <a:t>Run</a:t>
            </a:r>
            <a:r>
              <a:rPr lang="en-US" sz="2400" i="1" dirty="0" smtClean="0">
                <a:hlinkClick r:id="rId5" action="ppaction://hlinksldjump"/>
              </a:rPr>
              <a:t>”</a:t>
            </a:r>
            <a:endParaRPr lang="en-US" sz="2400" i="1" dirty="0" smtClean="0"/>
          </a:p>
          <a:p>
            <a:pPr>
              <a:lnSpc>
                <a:spcPct val="150000"/>
              </a:lnSpc>
            </a:pPr>
            <a:r>
              <a:rPr lang="ru-RU" sz="2400" i="1" dirty="0" smtClean="0">
                <a:hlinkClick r:id="rId6" action="ppaction://hlinksldjump"/>
              </a:rPr>
              <a:t>Фразовый глагол </a:t>
            </a:r>
            <a:r>
              <a:rPr lang="en-US" sz="2400" i="1" dirty="0" smtClean="0">
                <a:hlinkClick r:id="rId6" action="ppaction://hlinksldjump"/>
              </a:rPr>
              <a:t>“</a:t>
            </a:r>
            <a:r>
              <a:rPr lang="en-US" sz="2400" b="1" i="1" dirty="0">
                <a:hlinkClick r:id="rId6" action="ppaction://hlinksldjump"/>
              </a:rPr>
              <a:t>Get</a:t>
            </a:r>
            <a:r>
              <a:rPr lang="en-US" sz="2400" i="1" dirty="0" smtClean="0">
                <a:hlinkClick r:id="rId6" action="ppaction://hlinksldjump"/>
              </a:rPr>
              <a:t>”</a:t>
            </a:r>
            <a:endParaRPr lang="en-US" sz="2400" i="1" dirty="0" smtClean="0"/>
          </a:p>
          <a:p>
            <a:pPr>
              <a:lnSpc>
                <a:spcPct val="150000"/>
              </a:lnSpc>
            </a:pPr>
            <a:r>
              <a:rPr lang="ru-RU" sz="2400" i="1" dirty="0" smtClean="0">
                <a:hlinkClick r:id="rId7" action="ppaction://hlinksldjump"/>
              </a:rPr>
              <a:t>Фразовый глагол </a:t>
            </a:r>
            <a:r>
              <a:rPr lang="en-US" sz="2400" i="1" dirty="0" smtClean="0">
                <a:hlinkClick r:id="rId7" action="ppaction://hlinksldjump"/>
              </a:rPr>
              <a:t>“</a:t>
            </a:r>
            <a:r>
              <a:rPr lang="en-US" sz="2400" b="1" i="1" dirty="0">
                <a:hlinkClick r:id="rId7" action="ppaction://hlinksldjump"/>
              </a:rPr>
              <a:t>Give</a:t>
            </a:r>
            <a:r>
              <a:rPr lang="en-US" sz="2400" i="1" dirty="0" smtClean="0">
                <a:hlinkClick r:id="rId7" action="ppaction://hlinksldjump"/>
              </a:rPr>
              <a:t>”</a:t>
            </a:r>
            <a:endParaRPr lang="en-US" sz="2400" i="1" dirty="0" smtClean="0"/>
          </a:p>
          <a:p>
            <a:pPr>
              <a:lnSpc>
                <a:spcPct val="150000"/>
              </a:lnSpc>
            </a:pPr>
            <a:r>
              <a:rPr lang="ru-RU" sz="2400" i="1" dirty="0" smtClean="0">
                <a:hlinkClick r:id="rId8" action="ppaction://hlinksldjump"/>
              </a:rPr>
              <a:t>Фразовый глагол </a:t>
            </a:r>
            <a:r>
              <a:rPr lang="en-US" sz="2400" i="1" dirty="0" smtClean="0">
                <a:hlinkClick r:id="rId8" action="ppaction://hlinksldjump"/>
              </a:rPr>
              <a:t>“</a:t>
            </a:r>
            <a:r>
              <a:rPr lang="en-US" sz="2400" b="1" i="1" dirty="0">
                <a:hlinkClick r:id="rId8" action="ppaction://hlinksldjump"/>
              </a:rPr>
              <a:t>Turn</a:t>
            </a:r>
            <a:r>
              <a:rPr lang="en-US" sz="2400" i="1" dirty="0" smtClean="0">
                <a:hlinkClick r:id="rId8" action="ppaction://hlinksldjump"/>
              </a:rPr>
              <a:t>”</a:t>
            </a:r>
            <a:endParaRPr lang="en-US" sz="2400" i="1" dirty="0" smtClean="0"/>
          </a:p>
          <a:p>
            <a:pPr>
              <a:lnSpc>
                <a:spcPct val="150000"/>
              </a:lnSpc>
            </a:pPr>
            <a:r>
              <a:rPr lang="ru-RU" sz="2400" i="1" dirty="0" smtClean="0">
                <a:hlinkClick r:id="rId9" action="ppaction://hlinksldjump"/>
              </a:rPr>
              <a:t>Фразовый глагол </a:t>
            </a:r>
            <a:r>
              <a:rPr lang="en-US" sz="2400" i="1" dirty="0" smtClean="0">
                <a:hlinkClick r:id="rId9" action="ppaction://hlinksldjump"/>
              </a:rPr>
              <a:t>“</a:t>
            </a:r>
            <a:r>
              <a:rPr lang="en-US" sz="2400" b="1" i="1" dirty="0">
                <a:hlinkClick r:id="rId9" action="ppaction://hlinksldjump"/>
              </a:rPr>
              <a:t>Bring</a:t>
            </a:r>
            <a:r>
              <a:rPr lang="en-US" sz="2400" i="1" dirty="0" smtClean="0">
                <a:hlinkClick r:id="rId9" action="ppaction://hlinksldjump"/>
              </a:rPr>
              <a:t>”</a:t>
            </a:r>
            <a:endParaRPr lang="ru-RU" sz="2400" i="1" dirty="0" smtClean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трелка вправо 10"/>
          <p:cNvSpPr/>
          <p:nvPr/>
        </p:nvSpPr>
        <p:spPr>
          <a:xfrm rot="16200000" flipH="1">
            <a:off x="4893469" y="3750469"/>
            <a:ext cx="714375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6200000">
            <a:off x="3393281" y="1750219"/>
            <a:ext cx="714375" cy="642938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785938" y="500063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down on 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036468" y="3000375"/>
            <a:ext cx="2786063" cy="5715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смотреть свысока</a:t>
            </a:r>
            <a:endParaRPr lang="ru-RU" u="sng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out for</a:t>
            </a:r>
            <a:endParaRPr lang="ru-RU" sz="3200" dirty="0"/>
          </a:p>
        </p:txBody>
      </p:sp>
      <p:sp>
        <p:nvSpPr>
          <p:cNvPr id="13" name="Стрелка вправо 12"/>
          <p:cNvSpPr/>
          <p:nvPr/>
        </p:nvSpPr>
        <p:spPr>
          <a:xfrm flipH="1">
            <a:off x="2857500" y="2857500"/>
            <a:ext cx="500063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643563" y="2857500"/>
            <a:ext cx="500062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forward to </a:t>
            </a:r>
            <a:endParaRPr lang="ru-RU" sz="3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85938" y="500063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/>
              <a:t>after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000250" y="1143000"/>
            <a:ext cx="5214938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 smtClean="0"/>
              <a:t>присматривать</a:t>
            </a:r>
            <a:r>
              <a:rPr lang="ru-RU" u="sng" dirty="0"/>
              <a:t>, ухаживать</a:t>
            </a:r>
            <a:endParaRPr lang="ru-RU" u="sng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571750" y="4714875"/>
            <a:ext cx="4214813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u="sng" dirty="0"/>
              <a:t>ожидать с нетерпением</a:t>
            </a:r>
            <a:endParaRPr lang="ru-RU" sz="2000" u="sng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00063" y="3000375"/>
            <a:ext cx="2357437" cy="5715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остерегаться чего-либо </a:t>
            </a:r>
            <a:endParaRPr lang="ru-RU" u="sng" dirty="0"/>
          </a:p>
        </p:txBody>
      </p:sp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3357563" y="2428875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3357554" y="2428868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Улыбающееся лицо 2">
            <a:hlinkClick r:id="rId2" action="ppaction://hlinksldjump"/>
          </p:cNvPr>
          <p:cNvSpPr/>
          <p:nvPr/>
        </p:nvSpPr>
        <p:spPr>
          <a:xfrm>
            <a:off x="8388424" y="5877272"/>
            <a:ext cx="576064" cy="504056"/>
          </a:xfrm>
          <a:prstGeom prst="smileyFac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"/>
                            </p:stCondLst>
                            <p:childTnLst>
                              <p:par>
                                <p:cTn id="1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24" grpId="0" animBg="1"/>
      <p:bldP spid="23" grpId="0" animBg="1"/>
      <p:bldP spid="22" grpId="0" animBg="1"/>
      <p:bldP spid="21" grpId="0" animBg="1"/>
      <p:bldP spid="5" grpId="0" animBg="1"/>
      <p:bldP spid="5" grpId="1" animBg="1"/>
      <p:bldP spid="5" grpId="2" animBg="1"/>
      <p:bldP spid="18" grpId="0" animBg="1"/>
      <p:bldP spid="18" grpId="1" animBg="1"/>
      <p:bldP spid="18" grpId="2" animBg="1"/>
      <p:bldP spid="6" grpId="0" animBg="1"/>
      <p:bldP spid="6" grpId="1" animBg="1"/>
      <p:bldP spid="6" grpId="2" animBg="1"/>
      <p:bldP spid="13" grpId="0" animBg="1"/>
      <p:bldP spid="12" grpId="0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9" grpId="0" animBg="1"/>
      <p:bldP spid="19" grpId="1" animBg="1"/>
      <p:bldP spid="19" grpId="2" animBg="1"/>
      <p:bldP spid="20" grpId="0" animBg="1"/>
      <p:bldP spid="4" grpId="0" animBg="1"/>
      <p:bldP spid="4" grpId="1" animBg="1"/>
      <p:bldP spid="4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Скругленный прямоугольник 30"/>
          <p:cNvSpPr/>
          <p:nvPr/>
        </p:nvSpPr>
        <p:spPr>
          <a:xfrm>
            <a:off x="428625" y="4429125"/>
            <a:ext cx="35718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11" name="Стрелка вправо 10"/>
          <p:cNvSpPr/>
          <p:nvPr/>
        </p:nvSpPr>
        <p:spPr>
          <a:xfrm rot="13826292" flipH="1">
            <a:off x="5006976" y="3673475"/>
            <a:ext cx="938212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 rot="18292556" flipH="1">
            <a:off x="3135313" y="3676650"/>
            <a:ext cx="938212" cy="642938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18331855">
            <a:off x="4872038" y="1849438"/>
            <a:ext cx="839787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4114973">
            <a:off x="3211513" y="1878013"/>
            <a:ext cx="909637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286375" y="500063"/>
            <a:ext cx="3500438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857750" y="4572000"/>
            <a:ext cx="4000500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7188" y="500063"/>
            <a:ext cx="35718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off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000750" y="3000375"/>
            <a:ext cx="2786063" cy="5715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снимать (одежду)</a:t>
            </a:r>
            <a:endParaRPr lang="ru-RU" u="sng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up </a:t>
            </a:r>
            <a:endParaRPr lang="ru-RU" sz="3200" dirty="0"/>
          </a:p>
        </p:txBody>
      </p:sp>
      <p:sp>
        <p:nvSpPr>
          <p:cNvPr id="13" name="Стрелка вправо 12"/>
          <p:cNvSpPr/>
          <p:nvPr/>
        </p:nvSpPr>
        <p:spPr>
          <a:xfrm flipH="1">
            <a:off x="2857500" y="2857500"/>
            <a:ext cx="500063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643563" y="2857500"/>
            <a:ext cx="500062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57750" y="4572000"/>
            <a:ext cx="4000500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/>
              <a:t>out</a:t>
            </a:r>
            <a:endParaRPr lang="ru-RU" sz="3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88" y="500063"/>
            <a:ext cx="35718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after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71500" y="1143000"/>
            <a:ext cx="3214688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быть похожим (на родственника)</a:t>
            </a:r>
            <a:endParaRPr lang="ru-RU" u="sng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143500" y="5214938"/>
            <a:ext cx="3500438" cy="3571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u="sng" dirty="0"/>
              <a:t>пригласить за свой счет</a:t>
            </a:r>
            <a:endParaRPr lang="ru-RU" sz="2000" u="sng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00063" y="3143250"/>
            <a:ext cx="2357437" cy="4286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приступить, взяться</a:t>
            </a:r>
            <a:endParaRPr lang="ru-RU" u="sng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286375" y="500063"/>
            <a:ext cx="3500438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in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429250" y="1143000"/>
            <a:ext cx="3214688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ушивать</a:t>
            </a:r>
            <a:endParaRPr lang="ru-RU" u="sng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28625" y="4429125"/>
            <a:ext cx="35718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over</a:t>
            </a:r>
            <a:endParaRPr lang="ru-RU" sz="32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571499" y="5072063"/>
            <a:ext cx="3357563" cy="3571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u="sng" dirty="0"/>
              <a:t>взять контроль над чем-то</a:t>
            </a:r>
            <a:endParaRPr lang="ru-RU" sz="2000" u="sng" dirty="0"/>
          </a:p>
        </p:txBody>
      </p:sp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3357563" y="2428875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3357554" y="2428868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5877272"/>
            <a:ext cx="5921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500"/>
                            </p:stCondLst>
                            <p:childTnLst>
                              <p:par>
                                <p:cTn id="17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000"/>
                            </p:stCondLst>
                            <p:childTnLst>
                              <p:par>
                                <p:cTn id="17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2500"/>
                            </p:stCondLst>
                            <p:childTnLst>
                              <p:par>
                                <p:cTn id="18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11" grpId="0" animBg="1"/>
      <p:bldP spid="29" grpId="0" animBg="1"/>
      <p:bldP spid="25" grpId="0" animBg="1"/>
      <p:bldP spid="10" grpId="0" animBg="1"/>
      <p:bldP spid="27" grpId="0" animBg="1"/>
      <p:bldP spid="24" grpId="0" animBg="1"/>
      <p:bldP spid="23" grpId="0" animBg="1"/>
      <p:bldP spid="22" grpId="0" animBg="1"/>
      <p:bldP spid="21" grpId="0" animBg="1"/>
      <p:bldP spid="5" grpId="0" animBg="1"/>
      <p:bldP spid="5" grpId="1" animBg="1"/>
      <p:bldP spid="5" grpId="2" animBg="1"/>
      <p:bldP spid="18" grpId="0" animBg="1"/>
      <p:bldP spid="18" grpId="1" animBg="1"/>
      <p:bldP spid="18" grpId="2" animBg="1"/>
      <p:bldP spid="6" grpId="0" animBg="1"/>
      <p:bldP spid="6" grpId="1" animBg="1"/>
      <p:bldP spid="6" grpId="2" animBg="1"/>
      <p:bldP spid="13" grpId="0" animBg="1"/>
      <p:bldP spid="12" grpId="0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9" grpId="0" animBg="1"/>
      <p:bldP spid="19" grpId="1" animBg="1"/>
      <p:bldP spid="19" grpId="2" animBg="1"/>
      <p:bldP spid="26" grpId="0" animBg="1"/>
      <p:bldP spid="26" grpId="1" animBg="1"/>
      <p:bldP spid="26" grpId="2" animBg="1"/>
      <p:bldP spid="28" grpId="0" animBg="1"/>
      <p:bldP spid="28" grpId="1" animBg="1"/>
      <p:bldP spid="28" grpId="2" animBg="1"/>
      <p:bldP spid="30" grpId="0" animBg="1"/>
      <p:bldP spid="30" grpId="1" animBg="1"/>
      <p:bldP spid="30" grpId="2" animBg="1"/>
      <p:bldP spid="32" grpId="0" animBg="1"/>
      <p:bldP spid="32" grpId="1" animBg="1"/>
      <p:bldP spid="32" grpId="2" animBg="1"/>
      <p:bldP spid="20" grpId="0" animBg="1"/>
      <p:bldP spid="4" grpId="0" animBg="1"/>
      <p:bldP spid="4" grpId="1" animBg="1"/>
      <p:bldP spid="4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трелка вправо 10"/>
          <p:cNvSpPr/>
          <p:nvPr/>
        </p:nvSpPr>
        <p:spPr>
          <a:xfrm rot="16200000" flipH="1">
            <a:off x="4893469" y="3750469"/>
            <a:ext cx="714375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6200000">
            <a:off x="3393281" y="1750219"/>
            <a:ext cx="714375" cy="642938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785938" y="500063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on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000750" y="3000375"/>
            <a:ext cx="2786063" cy="5715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дразнить, критиковать, задирать</a:t>
            </a:r>
            <a:endParaRPr lang="ru-RU" u="sng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out</a:t>
            </a:r>
            <a:endParaRPr lang="ru-RU" sz="3200" dirty="0"/>
          </a:p>
        </p:txBody>
      </p:sp>
      <p:sp>
        <p:nvSpPr>
          <p:cNvPr id="13" name="Стрелка вправо 12"/>
          <p:cNvSpPr/>
          <p:nvPr/>
        </p:nvSpPr>
        <p:spPr>
          <a:xfrm flipH="1">
            <a:off x="2857500" y="2857500"/>
            <a:ext cx="500063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643563" y="2857500"/>
            <a:ext cx="500062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up </a:t>
            </a:r>
            <a:endParaRPr lang="ru-RU" sz="3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85938" y="500063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at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000250" y="1143000"/>
            <a:ext cx="5214938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ковыряться (о еде)</a:t>
            </a:r>
            <a:endParaRPr lang="ru-RU" u="sng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571750" y="4714875"/>
            <a:ext cx="4214813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u="sng" dirty="0"/>
              <a:t>забирать, поднимать; улучшать</a:t>
            </a:r>
            <a:endParaRPr lang="ru-RU" sz="2000" u="sng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00063" y="3000375"/>
            <a:ext cx="2357437" cy="5715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выбирать</a:t>
            </a:r>
            <a:endParaRPr lang="ru-RU" u="sng" dirty="0"/>
          </a:p>
        </p:txBody>
      </p:sp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3357563" y="2428875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3357554" y="2428868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Pick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5877272"/>
            <a:ext cx="5921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"/>
                            </p:stCondLst>
                            <p:childTnLst>
                              <p:par>
                                <p:cTn id="1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24" grpId="0" animBg="1"/>
      <p:bldP spid="23" grpId="0" animBg="1"/>
      <p:bldP spid="22" grpId="0" animBg="1"/>
      <p:bldP spid="21" grpId="0" animBg="1"/>
      <p:bldP spid="5" grpId="0" animBg="1"/>
      <p:bldP spid="5" grpId="1" animBg="1"/>
      <p:bldP spid="5" grpId="2" animBg="1"/>
      <p:bldP spid="18" grpId="0" animBg="1"/>
      <p:bldP spid="18" grpId="1" animBg="1"/>
      <p:bldP spid="18" grpId="2" animBg="1"/>
      <p:bldP spid="6" grpId="0" animBg="1"/>
      <p:bldP spid="6" grpId="1" animBg="1"/>
      <p:bldP spid="6" grpId="2" animBg="1"/>
      <p:bldP spid="13" grpId="0" animBg="1"/>
      <p:bldP spid="12" grpId="0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9" grpId="0" animBg="1"/>
      <p:bldP spid="19" grpId="1" animBg="1"/>
      <p:bldP spid="19" grpId="2" animBg="1"/>
      <p:bldP spid="20" grpId="0" animBg="1"/>
      <p:bldP spid="4" grpId="0" animBg="1"/>
      <p:bldP spid="4" grpId="1" animBg="1"/>
      <p:bldP spid="4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трелка вправо 10"/>
          <p:cNvSpPr/>
          <p:nvPr/>
        </p:nvSpPr>
        <p:spPr>
          <a:xfrm rot="16200000" flipH="1">
            <a:off x="4893469" y="3750469"/>
            <a:ext cx="714375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6200000">
            <a:off x="3393281" y="1750219"/>
            <a:ext cx="714375" cy="642938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785938" y="500063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into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000750" y="3000375"/>
            <a:ext cx="2786063" cy="5715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случайно встретить кого-либо</a:t>
            </a:r>
            <a:endParaRPr lang="ru-RU" u="sng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313" y="2536031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over </a:t>
            </a:r>
            <a:endParaRPr lang="ru-RU" sz="3200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5643563" y="2857500"/>
            <a:ext cx="500062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out of </a:t>
            </a:r>
            <a:endParaRPr lang="ru-RU" sz="3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85938" y="500063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away from 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000250" y="1143000"/>
            <a:ext cx="5214938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убегать</a:t>
            </a:r>
            <a:endParaRPr lang="ru-RU" u="sng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123728" y="4714875"/>
            <a:ext cx="5091460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u="sng" dirty="0" smtClean="0"/>
              <a:t>исчерпать</a:t>
            </a:r>
            <a:r>
              <a:rPr lang="ru-RU" sz="2000" u="sng" dirty="0"/>
              <a:t>, закончиться  (продукты, вода, бензин, ресурсы)</a:t>
            </a:r>
            <a:endParaRPr lang="ru-RU" sz="2000" u="sng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23528" y="3143250"/>
            <a:ext cx="2748285" cy="4286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переехать, задавить </a:t>
            </a:r>
            <a:endParaRPr lang="ru-RU" u="sng" dirty="0"/>
          </a:p>
        </p:txBody>
      </p:sp>
      <p:sp>
        <p:nvSpPr>
          <p:cNvPr id="13" name="Стрелка вправо 12"/>
          <p:cNvSpPr/>
          <p:nvPr/>
        </p:nvSpPr>
        <p:spPr>
          <a:xfrm flipH="1">
            <a:off x="2857500" y="2857500"/>
            <a:ext cx="500063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3357563" y="2428875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3357554" y="2428868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Run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5877272"/>
            <a:ext cx="5921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"/>
                            </p:stCondLst>
                            <p:childTnLst>
                              <p:par>
                                <p:cTn id="1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24" grpId="0" animBg="1"/>
      <p:bldP spid="23" grpId="0" animBg="1"/>
      <p:bldP spid="22" grpId="0" animBg="1"/>
      <p:bldP spid="21" grpId="0" animBg="1"/>
      <p:bldP spid="5" grpId="0" animBg="1"/>
      <p:bldP spid="5" grpId="1" animBg="1"/>
      <p:bldP spid="5" grpId="2" animBg="1"/>
      <p:bldP spid="18" grpId="0" animBg="1"/>
      <p:bldP spid="18" grpId="1" animBg="1"/>
      <p:bldP spid="18" grpId="2" animBg="1"/>
      <p:bldP spid="6" grpId="0" animBg="1"/>
      <p:bldP spid="6" grpId="1" animBg="1"/>
      <p:bldP spid="6" grpId="2" animBg="1"/>
      <p:bldP spid="12" grpId="0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9" grpId="0" animBg="1"/>
      <p:bldP spid="19" grpId="1" animBg="1"/>
      <p:bldP spid="19" grpId="2" animBg="1"/>
      <p:bldP spid="13" grpId="0" animBg="1"/>
      <p:bldP spid="20" grpId="0" animBg="1"/>
      <p:bldP spid="4" grpId="0" animBg="1"/>
      <p:bldP spid="4" grpId="1" animBg="1"/>
      <p:bldP spid="4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трелка вправо 10"/>
          <p:cNvSpPr/>
          <p:nvPr/>
        </p:nvSpPr>
        <p:spPr>
          <a:xfrm rot="16200000" flipH="1">
            <a:off x="4893469" y="3750469"/>
            <a:ext cx="714375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6200000">
            <a:off x="3393281" y="1750219"/>
            <a:ext cx="714375" cy="642938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785938" y="500063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into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000750" y="3000375"/>
            <a:ext cx="2786063" cy="5715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случайно встретить кого-либо</a:t>
            </a:r>
            <a:endParaRPr lang="ru-RU" u="sng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313" y="2536031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over </a:t>
            </a:r>
            <a:endParaRPr lang="ru-RU" sz="3200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5643563" y="2857500"/>
            <a:ext cx="500062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out of </a:t>
            </a:r>
            <a:endParaRPr lang="ru-RU" sz="3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85938" y="500063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away from 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000250" y="1143000"/>
            <a:ext cx="5214938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убегать</a:t>
            </a:r>
            <a:endParaRPr lang="ru-RU" u="sng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123728" y="4714875"/>
            <a:ext cx="5091460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u="sng" dirty="0" smtClean="0"/>
              <a:t>исчерпать</a:t>
            </a:r>
            <a:r>
              <a:rPr lang="ru-RU" sz="2000" u="sng" dirty="0"/>
              <a:t>, закончиться  (продукты, вода, бензин, ресурсы)</a:t>
            </a:r>
            <a:endParaRPr lang="ru-RU" sz="2000" u="sng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23528" y="3143250"/>
            <a:ext cx="2748285" cy="4286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переехать, задавить </a:t>
            </a:r>
            <a:endParaRPr lang="ru-RU" u="sng" dirty="0"/>
          </a:p>
        </p:txBody>
      </p:sp>
      <p:sp>
        <p:nvSpPr>
          <p:cNvPr id="13" name="Стрелка вправо 12"/>
          <p:cNvSpPr/>
          <p:nvPr/>
        </p:nvSpPr>
        <p:spPr>
          <a:xfrm flipH="1">
            <a:off x="2857500" y="2857500"/>
            <a:ext cx="500063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3357563" y="2428875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3357554" y="2428868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Run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5877272"/>
            <a:ext cx="5921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6056399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"/>
                            </p:stCondLst>
                            <p:childTnLst>
                              <p:par>
                                <p:cTn id="1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24" grpId="0" animBg="1"/>
      <p:bldP spid="23" grpId="0" animBg="1"/>
      <p:bldP spid="22" grpId="0" animBg="1"/>
      <p:bldP spid="21" grpId="0" animBg="1"/>
      <p:bldP spid="5" grpId="0" animBg="1"/>
      <p:bldP spid="5" grpId="1" animBg="1"/>
      <p:bldP spid="5" grpId="2" animBg="1"/>
      <p:bldP spid="18" grpId="0" animBg="1"/>
      <p:bldP spid="18" grpId="1" animBg="1"/>
      <p:bldP spid="18" grpId="2" animBg="1"/>
      <p:bldP spid="6" grpId="0" animBg="1"/>
      <p:bldP spid="6" grpId="1" animBg="1"/>
      <p:bldP spid="6" grpId="2" animBg="1"/>
      <p:bldP spid="12" grpId="0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9" grpId="0" animBg="1"/>
      <p:bldP spid="19" grpId="1" animBg="1"/>
      <p:bldP spid="19" grpId="2" animBg="1"/>
      <p:bldP spid="13" grpId="0" animBg="1"/>
      <p:bldP spid="20" grpId="0" animBg="1"/>
      <p:bldP spid="4" grpId="0" animBg="1"/>
      <p:bldP spid="4" grpId="1" animBg="1"/>
      <p:bldP spid="4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трелка вправо 10"/>
          <p:cNvSpPr/>
          <p:nvPr/>
        </p:nvSpPr>
        <p:spPr>
          <a:xfrm rot="16200000" flipH="1">
            <a:off x="4893469" y="3750469"/>
            <a:ext cx="714375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6200000">
            <a:off x="3393281" y="1750219"/>
            <a:ext cx="714375" cy="642938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785938" y="500063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into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000750" y="3000375"/>
            <a:ext cx="2786063" cy="5715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случайно встретить кого-либо</a:t>
            </a:r>
            <a:endParaRPr lang="ru-RU" u="sng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313" y="2536031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over </a:t>
            </a:r>
            <a:endParaRPr lang="ru-RU" sz="3200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5643563" y="2857500"/>
            <a:ext cx="500062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out of </a:t>
            </a:r>
            <a:endParaRPr lang="ru-RU" sz="3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85938" y="500063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away from 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000250" y="1143000"/>
            <a:ext cx="5214938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убегать</a:t>
            </a:r>
            <a:endParaRPr lang="ru-RU" u="sng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123728" y="4714875"/>
            <a:ext cx="5091460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u="sng" dirty="0" smtClean="0"/>
              <a:t>исчерпать</a:t>
            </a:r>
            <a:r>
              <a:rPr lang="ru-RU" sz="2000" u="sng" dirty="0"/>
              <a:t>, закончиться  (продукты, вода, бензин, ресурсы)</a:t>
            </a:r>
            <a:endParaRPr lang="ru-RU" sz="2000" u="sng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23528" y="3143250"/>
            <a:ext cx="2748285" cy="4286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переехать, задавить </a:t>
            </a:r>
            <a:endParaRPr lang="ru-RU" u="sng" dirty="0"/>
          </a:p>
        </p:txBody>
      </p:sp>
      <p:sp>
        <p:nvSpPr>
          <p:cNvPr id="13" name="Стрелка вправо 12"/>
          <p:cNvSpPr/>
          <p:nvPr/>
        </p:nvSpPr>
        <p:spPr>
          <a:xfrm flipH="1">
            <a:off x="2857500" y="2857500"/>
            <a:ext cx="500063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3357563" y="2428875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3357554" y="2428868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Run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5877272"/>
            <a:ext cx="5921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1713467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"/>
                            </p:stCondLst>
                            <p:childTnLst>
                              <p:par>
                                <p:cTn id="1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24" grpId="0" animBg="1"/>
      <p:bldP spid="23" grpId="0" animBg="1"/>
      <p:bldP spid="22" grpId="0" animBg="1"/>
      <p:bldP spid="21" grpId="0" animBg="1"/>
      <p:bldP spid="5" grpId="0" animBg="1"/>
      <p:bldP spid="5" grpId="1" animBg="1"/>
      <p:bldP spid="5" grpId="2" animBg="1"/>
      <p:bldP spid="18" grpId="0" animBg="1"/>
      <p:bldP spid="18" grpId="1" animBg="1"/>
      <p:bldP spid="18" grpId="2" animBg="1"/>
      <p:bldP spid="6" grpId="0" animBg="1"/>
      <p:bldP spid="6" grpId="1" animBg="1"/>
      <p:bldP spid="6" grpId="2" animBg="1"/>
      <p:bldP spid="12" grpId="0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9" grpId="0" animBg="1"/>
      <p:bldP spid="19" grpId="1" animBg="1"/>
      <p:bldP spid="19" grpId="2" animBg="1"/>
      <p:bldP spid="13" grpId="0" animBg="1"/>
      <p:bldP spid="20" grpId="0" animBg="1"/>
      <p:bldP spid="4" grpId="0" animBg="1"/>
      <p:bldP spid="4" grpId="1" animBg="1"/>
      <p:bldP spid="4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трелка вправо 24"/>
          <p:cNvSpPr/>
          <p:nvPr/>
        </p:nvSpPr>
        <p:spPr>
          <a:xfrm rot="18331855">
            <a:off x="4872038" y="1849438"/>
            <a:ext cx="839787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4114973">
            <a:off x="3211513" y="1878013"/>
            <a:ext cx="909637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286375" y="500063"/>
            <a:ext cx="3500438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7188" y="500063"/>
            <a:ext cx="35718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57875" y="2500313"/>
            <a:ext cx="3000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by 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929313" y="3107531"/>
            <a:ext cx="2786062" cy="46434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сводить концы с концами</a:t>
            </a:r>
            <a:endParaRPr lang="ru-RU" u="sng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313" y="2500313"/>
            <a:ext cx="2928937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on  (with) </a:t>
            </a:r>
            <a:endParaRPr lang="ru-RU" sz="3200" dirty="0"/>
          </a:p>
        </p:txBody>
      </p:sp>
      <p:sp>
        <p:nvSpPr>
          <p:cNvPr id="13" name="Стрелка вправо 12"/>
          <p:cNvSpPr/>
          <p:nvPr/>
        </p:nvSpPr>
        <p:spPr>
          <a:xfrm flipH="1">
            <a:off x="2857500" y="2857500"/>
            <a:ext cx="500063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643563" y="2857500"/>
            <a:ext cx="500062" cy="500063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6200000" flipH="1">
            <a:off x="4893469" y="3750469"/>
            <a:ext cx="714375" cy="642937"/>
          </a:xfrm>
          <a:prstGeom prst="rightArrow">
            <a:avLst/>
          </a:prstGeom>
          <a:solidFill>
            <a:schemeClr val="accent4">
              <a:lumMod val="50000"/>
              <a:alpha val="79000"/>
            </a:schemeClr>
          </a:solidFill>
          <a:ln w="31750" cmpd="dbl">
            <a:solidFill>
              <a:schemeClr val="accent4">
                <a:lumMod val="20000"/>
                <a:lumOff val="80000"/>
              </a:schemeClr>
            </a:solidFill>
            <a:prstDash val="solid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57375" y="4572000"/>
            <a:ext cx="557212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/>
              <a:t>in </a:t>
            </a:r>
            <a:endParaRPr lang="ru-RU" sz="3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88" y="500063"/>
            <a:ext cx="35718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around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71500" y="1143000"/>
            <a:ext cx="3214688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передвигаться (по городу)</a:t>
            </a:r>
            <a:endParaRPr lang="ru-RU" u="sng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143125" y="4714875"/>
            <a:ext cx="5072063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u="sng" dirty="0"/>
              <a:t>прибывать</a:t>
            </a:r>
            <a:endParaRPr lang="ru-RU" sz="2000" u="sng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00063" y="3143250"/>
            <a:ext cx="2357437" cy="4286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ладить</a:t>
            </a:r>
            <a:endParaRPr lang="ru-RU" u="sng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286375" y="500063"/>
            <a:ext cx="3500438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63500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off</a:t>
            </a:r>
            <a:endParaRPr lang="ru-RU" sz="3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500688" y="1143000"/>
            <a:ext cx="3214687" cy="3571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/>
              <a:t>уезжать</a:t>
            </a:r>
            <a:endParaRPr lang="ru-RU" u="sng" dirty="0"/>
          </a:p>
        </p:txBody>
      </p:sp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3357563" y="2428875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3357554" y="2428868"/>
            <a:ext cx="2286000" cy="1285875"/>
          </a:xfrm>
          <a:prstGeom prst="snip2DiagRect">
            <a:avLst/>
          </a:prstGeom>
          <a:solidFill>
            <a:schemeClr val="accent4">
              <a:lumMod val="75000"/>
              <a:alpha val="88000"/>
            </a:schemeClr>
          </a:solidFill>
          <a:ln w="92075" cap="rnd" cmpd="dbl">
            <a:solidFill>
              <a:schemeClr val="accent4">
                <a:lumMod val="20000"/>
                <a:lumOff val="80000"/>
              </a:schemeClr>
            </a:solidFill>
            <a:prstDash val="solid"/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5877271"/>
            <a:ext cx="5921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500"/>
                            </p:stCondLst>
                            <p:childTnLst>
                              <p:par>
                                <p:cTn id="1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0" grpId="0" animBg="1"/>
      <p:bldP spid="27" grpId="0" animBg="1"/>
      <p:bldP spid="24" grpId="0" animBg="1"/>
      <p:bldP spid="23" grpId="0" animBg="1"/>
      <p:bldP spid="22" grpId="0" animBg="1"/>
      <p:bldP spid="21" grpId="0" animBg="1"/>
      <p:bldP spid="5" grpId="0" animBg="1"/>
      <p:bldP spid="5" grpId="1" animBg="1"/>
      <p:bldP spid="5" grpId="2" animBg="1"/>
      <p:bldP spid="18" grpId="0" animBg="1"/>
      <p:bldP spid="18" grpId="1" animBg="1"/>
      <p:bldP spid="18" grpId="2" animBg="1"/>
      <p:bldP spid="6" grpId="0" animBg="1"/>
      <p:bldP spid="6" grpId="1" animBg="1"/>
      <p:bldP spid="6" grpId="2" animBg="1"/>
      <p:bldP spid="13" grpId="0" animBg="1"/>
      <p:bldP spid="12" grpId="0" animBg="1"/>
      <p:bldP spid="11" grpId="0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9" grpId="0" animBg="1"/>
      <p:bldP spid="19" grpId="1" animBg="1"/>
      <p:bldP spid="19" grpId="2" animBg="1"/>
      <p:bldP spid="26" grpId="0" animBg="1"/>
      <p:bldP spid="26" grpId="1" animBg="1"/>
      <p:bldP spid="26" grpId="2" animBg="1"/>
      <p:bldP spid="28" grpId="0" animBg="1"/>
      <p:bldP spid="28" grpId="1" animBg="1"/>
      <p:bldP spid="28" grpId="2" animBg="1"/>
      <p:bldP spid="20" grpId="0" animBg="1"/>
      <p:bldP spid="4" grpId="0" animBg="1"/>
      <p:bldP spid="4" grpId="1" animBg="1"/>
      <p:bldP spid="4" grpId="2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Другая 2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3A6331"/>
      </a:accent3>
      <a:accent4>
        <a:srgbClr val="4E8542"/>
      </a:accent4>
      <a:accent5>
        <a:srgbClr val="604878"/>
      </a:accent5>
      <a:accent6>
        <a:srgbClr val="C19859"/>
      </a:accent6>
      <a:hlink>
        <a:srgbClr val="000000"/>
      </a:hlink>
      <a:folHlink>
        <a:srgbClr val="00000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184</TotalTime>
  <Words>266</Words>
  <Application>Microsoft Office PowerPoint</Application>
  <PresentationFormat>Экран (4:3)</PresentationFormat>
  <Paragraphs>109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Официальная</vt:lpstr>
      <vt:lpstr>Фразовые глаголы</vt:lpstr>
      <vt:lpstr>Содержание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THE END</vt:lpstr>
    </vt:vector>
  </TitlesOfParts>
  <Company>StartSoft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Фразовые глаголы</dc:title>
  <dc:creator>Мастер</dc:creator>
  <cp:lastModifiedBy>Koch</cp:lastModifiedBy>
  <cp:revision>24</cp:revision>
  <dcterms:created xsi:type="dcterms:W3CDTF">2013-02-01T20:46:57Z</dcterms:created>
  <dcterms:modified xsi:type="dcterms:W3CDTF">2013-02-06T09:39:27Z</dcterms:modified>
</cp:coreProperties>
</file>