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7" r:id="rId9"/>
    <p:sldId id="270" r:id="rId10"/>
    <p:sldId id="280" r:id="rId11"/>
    <p:sldId id="283" r:id="rId12"/>
    <p:sldId id="263" r:id="rId13"/>
    <p:sldId id="273" r:id="rId14"/>
    <p:sldId id="264" r:id="rId15"/>
    <p:sldId id="274" r:id="rId16"/>
    <p:sldId id="287" r:id="rId17"/>
    <p:sldId id="289" r:id="rId18"/>
    <p:sldId id="288" r:id="rId19"/>
    <p:sldId id="272" r:id="rId20"/>
    <p:sldId id="271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C438B0-B01D-455B-840A-C7B8339F4ED3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172A8D-47C0-424A-BD04-88A04E02AC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СЫФАТ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акъкъында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умумийлештириджи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дерс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сыныф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Багъчасарай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шеэрининъ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умумтасиль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мектебининъ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Оджасы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Джемилова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Л.С.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912027"/>
              </p:ext>
            </p:extLst>
          </p:nvPr>
        </p:nvGraphicFramePr>
        <p:xfrm>
          <a:off x="179512" y="908720"/>
          <a:ext cx="8856983" cy="4020334"/>
        </p:xfrm>
        <a:graphic>
          <a:graphicData uri="http://schemas.openxmlformats.org/drawingml/2006/table">
            <a:tbl>
              <a:tblPr firstRow="1" firstCol="1" bandRow="1"/>
              <a:tblGrid>
                <a:gridCol w="1008112"/>
                <a:gridCol w="895042"/>
                <a:gridCol w="617126"/>
                <a:gridCol w="648072"/>
                <a:gridCol w="936104"/>
                <a:gridCol w="1152128"/>
                <a:gridCol w="1080120"/>
                <a:gridCol w="1152128"/>
                <a:gridCol w="1368151"/>
              </a:tblGrid>
              <a:tr h="56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сыфат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сезлер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Аслий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нисбий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Тенъештирюв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Устюнлик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Азлаштырма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Къуветлиндирме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япракъ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ешильдже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энъ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ешильтим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 -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сабалыкъ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бугуньки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чипче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сарыджа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энъ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сарышын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-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къар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беязджа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энъ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беязджаракъ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бем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къышлыкъ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аякъкъап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70586" y="1312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16632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prstClr val="black"/>
                </a:solidFill>
              </a:rPr>
              <a:t>Джедвельни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толдурынъыз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0586" y="5589240"/>
            <a:ext cx="573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prstClr val="black"/>
                </a:solidFill>
              </a:rPr>
              <a:t>Сёзлер</a:t>
            </a:r>
            <a:r>
              <a:rPr lang="ru-RU" dirty="0" smtClean="0">
                <a:solidFill>
                  <a:prstClr val="black"/>
                </a:solidFill>
              </a:rPr>
              <a:t> : </a:t>
            </a:r>
            <a:r>
              <a:rPr lang="ru-RU" dirty="0" err="1" smtClean="0">
                <a:solidFill>
                  <a:prstClr val="black"/>
                </a:solidFill>
              </a:rPr>
              <a:t>япракъ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чипче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дерс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аш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къар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аякъкъкап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856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6" descr="Крупное конфетти"/>
          <p:cNvSpPr>
            <a:spLocks/>
          </p:cNvSpPr>
          <p:nvPr/>
        </p:nvSpPr>
        <p:spPr bwMode="auto">
          <a:xfrm>
            <a:off x="1403350" y="6524625"/>
            <a:ext cx="5616575" cy="647700"/>
          </a:xfrm>
          <a:custGeom>
            <a:avLst/>
            <a:gdLst>
              <a:gd name="T0" fmla="*/ 86 w 5050"/>
              <a:gd name="T1" fmla="*/ 329 h 567"/>
              <a:gd name="T2" fmla="*/ 152 w 5050"/>
              <a:gd name="T3" fmla="*/ 255 h 567"/>
              <a:gd name="T4" fmla="*/ 201 w 5050"/>
              <a:gd name="T5" fmla="*/ 222 h 567"/>
              <a:gd name="T6" fmla="*/ 292 w 5050"/>
              <a:gd name="T7" fmla="*/ 165 h 567"/>
              <a:gd name="T8" fmla="*/ 317 w 5050"/>
              <a:gd name="T9" fmla="*/ 148 h 567"/>
              <a:gd name="T10" fmla="*/ 341 w 5050"/>
              <a:gd name="T11" fmla="*/ 140 h 567"/>
              <a:gd name="T12" fmla="*/ 374 w 5050"/>
              <a:gd name="T13" fmla="*/ 107 h 567"/>
              <a:gd name="T14" fmla="*/ 522 w 5050"/>
              <a:gd name="T15" fmla="*/ 74 h 567"/>
              <a:gd name="T16" fmla="*/ 596 w 5050"/>
              <a:gd name="T17" fmla="*/ 41 h 567"/>
              <a:gd name="T18" fmla="*/ 1156 w 5050"/>
              <a:gd name="T19" fmla="*/ 50 h 567"/>
              <a:gd name="T20" fmla="*/ 1386 w 5050"/>
              <a:gd name="T21" fmla="*/ 17 h 567"/>
              <a:gd name="T22" fmla="*/ 1576 w 5050"/>
              <a:gd name="T23" fmla="*/ 0 h 567"/>
              <a:gd name="T24" fmla="*/ 2004 w 5050"/>
              <a:gd name="T25" fmla="*/ 8 h 567"/>
              <a:gd name="T26" fmla="*/ 2086 w 5050"/>
              <a:gd name="T27" fmla="*/ 66 h 567"/>
              <a:gd name="T28" fmla="*/ 2316 w 5050"/>
              <a:gd name="T29" fmla="*/ 74 h 567"/>
              <a:gd name="T30" fmla="*/ 2407 w 5050"/>
              <a:gd name="T31" fmla="*/ 107 h 567"/>
              <a:gd name="T32" fmla="*/ 2497 w 5050"/>
              <a:gd name="T33" fmla="*/ 99 h 567"/>
              <a:gd name="T34" fmla="*/ 2596 w 5050"/>
              <a:gd name="T35" fmla="*/ 66 h 567"/>
              <a:gd name="T36" fmla="*/ 2999 w 5050"/>
              <a:gd name="T37" fmla="*/ 50 h 567"/>
              <a:gd name="T38" fmla="*/ 3205 w 5050"/>
              <a:gd name="T39" fmla="*/ 0 h 567"/>
              <a:gd name="T40" fmla="*/ 3550 w 5050"/>
              <a:gd name="T41" fmla="*/ 8 h 567"/>
              <a:gd name="T42" fmla="*/ 3748 w 5050"/>
              <a:gd name="T43" fmla="*/ 74 h 567"/>
              <a:gd name="T44" fmla="*/ 3855 w 5050"/>
              <a:gd name="T45" fmla="*/ 82 h 567"/>
              <a:gd name="T46" fmla="*/ 3954 w 5050"/>
              <a:gd name="T47" fmla="*/ 124 h 567"/>
              <a:gd name="T48" fmla="*/ 4258 w 5050"/>
              <a:gd name="T49" fmla="*/ 132 h 567"/>
              <a:gd name="T50" fmla="*/ 4340 w 5050"/>
              <a:gd name="T51" fmla="*/ 165 h 567"/>
              <a:gd name="T52" fmla="*/ 4390 w 5050"/>
              <a:gd name="T53" fmla="*/ 198 h 567"/>
              <a:gd name="T54" fmla="*/ 4768 w 5050"/>
              <a:gd name="T55" fmla="*/ 214 h 567"/>
              <a:gd name="T56" fmla="*/ 4785 w 5050"/>
              <a:gd name="T57" fmla="*/ 231 h 567"/>
              <a:gd name="T58" fmla="*/ 4801 w 5050"/>
              <a:gd name="T59" fmla="*/ 280 h 567"/>
              <a:gd name="T60" fmla="*/ 5040 w 5050"/>
              <a:gd name="T61" fmla="*/ 296 h 567"/>
              <a:gd name="T62" fmla="*/ 4999 w 5050"/>
              <a:gd name="T63" fmla="*/ 338 h 567"/>
              <a:gd name="T64" fmla="*/ 4620 w 5050"/>
              <a:gd name="T65" fmla="*/ 346 h 567"/>
              <a:gd name="T66" fmla="*/ 3732 w 5050"/>
              <a:gd name="T67" fmla="*/ 412 h 567"/>
              <a:gd name="T68" fmla="*/ 3608 w 5050"/>
              <a:gd name="T69" fmla="*/ 379 h 567"/>
              <a:gd name="T70" fmla="*/ 2991 w 5050"/>
              <a:gd name="T71" fmla="*/ 387 h 567"/>
              <a:gd name="T72" fmla="*/ 2892 w 5050"/>
              <a:gd name="T73" fmla="*/ 329 h 567"/>
              <a:gd name="T74" fmla="*/ 1246 w 5050"/>
              <a:gd name="T75" fmla="*/ 338 h 567"/>
              <a:gd name="T76" fmla="*/ 358 w 5050"/>
              <a:gd name="T77" fmla="*/ 329 h 567"/>
              <a:gd name="T78" fmla="*/ 86 w 5050"/>
              <a:gd name="T79" fmla="*/ 329 h 56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050"/>
              <a:gd name="T121" fmla="*/ 0 h 567"/>
              <a:gd name="T122" fmla="*/ 5050 w 5050"/>
              <a:gd name="T123" fmla="*/ 567 h 56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050" h="567">
                <a:moveTo>
                  <a:pt x="86" y="329"/>
                </a:moveTo>
                <a:cubicBezTo>
                  <a:pt x="110" y="306"/>
                  <a:pt x="127" y="275"/>
                  <a:pt x="152" y="255"/>
                </a:cubicBezTo>
                <a:cubicBezTo>
                  <a:pt x="167" y="243"/>
                  <a:pt x="186" y="234"/>
                  <a:pt x="201" y="222"/>
                </a:cubicBezTo>
                <a:cubicBezTo>
                  <a:pt x="234" y="195"/>
                  <a:pt x="248" y="176"/>
                  <a:pt x="292" y="165"/>
                </a:cubicBezTo>
                <a:cubicBezTo>
                  <a:pt x="300" y="159"/>
                  <a:pt x="308" y="153"/>
                  <a:pt x="317" y="148"/>
                </a:cubicBezTo>
                <a:cubicBezTo>
                  <a:pt x="325" y="144"/>
                  <a:pt x="334" y="144"/>
                  <a:pt x="341" y="140"/>
                </a:cubicBezTo>
                <a:cubicBezTo>
                  <a:pt x="429" y="88"/>
                  <a:pt x="287" y="160"/>
                  <a:pt x="374" y="107"/>
                </a:cubicBezTo>
                <a:cubicBezTo>
                  <a:pt x="415" y="82"/>
                  <a:pt x="474" y="86"/>
                  <a:pt x="522" y="74"/>
                </a:cubicBezTo>
                <a:cubicBezTo>
                  <a:pt x="547" y="58"/>
                  <a:pt x="569" y="51"/>
                  <a:pt x="596" y="41"/>
                </a:cubicBezTo>
                <a:cubicBezTo>
                  <a:pt x="848" y="49"/>
                  <a:pt x="906" y="58"/>
                  <a:pt x="1156" y="50"/>
                </a:cubicBezTo>
                <a:cubicBezTo>
                  <a:pt x="1233" y="33"/>
                  <a:pt x="1307" y="24"/>
                  <a:pt x="1386" y="17"/>
                </a:cubicBezTo>
                <a:cubicBezTo>
                  <a:pt x="1563" y="28"/>
                  <a:pt x="1463" y="22"/>
                  <a:pt x="1576" y="0"/>
                </a:cubicBezTo>
                <a:cubicBezTo>
                  <a:pt x="1719" y="3"/>
                  <a:pt x="1861" y="3"/>
                  <a:pt x="2004" y="8"/>
                </a:cubicBezTo>
                <a:cubicBezTo>
                  <a:pt x="2045" y="10"/>
                  <a:pt x="2043" y="63"/>
                  <a:pt x="2086" y="66"/>
                </a:cubicBezTo>
                <a:cubicBezTo>
                  <a:pt x="2163" y="71"/>
                  <a:pt x="2239" y="71"/>
                  <a:pt x="2316" y="74"/>
                </a:cubicBezTo>
                <a:cubicBezTo>
                  <a:pt x="2363" y="83"/>
                  <a:pt x="2364" y="96"/>
                  <a:pt x="2407" y="107"/>
                </a:cubicBezTo>
                <a:cubicBezTo>
                  <a:pt x="2437" y="104"/>
                  <a:pt x="2467" y="103"/>
                  <a:pt x="2497" y="99"/>
                </a:cubicBezTo>
                <a:cubicBezTo>
                  <a:pt x="2531" y="94"/>
                  <a:pt x="2562" y="68"/>
                  <a:pt x="2596" y="66"/>
                </a:cubicBezTo>
                <a:cubicBezTo>
                  <a:pt x="2829" y="53"/>
                  <a:pt x="2695" y="60"/>
                  <a:pt x="2999" y="50"/>
                </a:cubicBezTo>
                <a:cubicBezTo>
                  <a:pt x="3079" y="36"/>
                  <a:pt x="3121" y="9"/>
                  <a:pt x="3205" y="0"/>
                </a:cubicBezTo>
                <a:cubicBezTo>
                  <a:pt x="3316" y="14"/>
                  <a:pt x="3439" y="4"/>
                  <a:pt x="3550" y="8"/>
                </a:cubicBezTo>
                <a:cubicBezTo>
                  <a:pt x="3616" y="26"/>
                  <a:pt x="3680" y="66"/>
                  <a:pt x="3748" y="74"/>
                </a:cubicBezTo>
                <a:cubicBezTo>
                  <a:pt x="3784" y="78"/>
                  <a:pt x="3819" y="79"/>
                  <a:pt x="3855" y="82"/>
                </a:cubicBezTo>
                <a:cubicBezTo>
                  <a:pt x="3887" y="104"/>
                  <a:pt x="3920" y="106"/>
                  <a:pt x="3954" y="124"/>
                </a:cubicBezTo>
                <a:cubicBezTo>
                  <a:pt x="4057" y="113"/>
                  <a:pt x="4156" y="120"/>
                  <a:pt x="4258" y="132"/>
                </a:cubicBezTo>
                <a:cubicBezTo>
                  <a:pt x="4285" y="141"/>
                  <a:pt x="4315" y="151"/>
                  <a:pt x="4340" y="165"/>
                </a:cubicBezTo>
                <a:cubicBezTo>
                  <a:pt x="4357" y="175"/>
                  <a:pt x="4370" y="197"/>
                  <a:pt x="4390" y="198"/>
                </a:cubicBezTo>
                <a:cubicBezTo>
                  <a:pt x="4603" y="211"/>
                  <a:pt x="4477" y="205"/>
                  <a:pt x="4768" y="214"/>
                </a:cubicBezTo>
                <a:cubicBezTo>
                  <a:pt x="4774" y="220"/>
                  <a:pt x="4781" y="224"/>
                  <a:pt x="4785" y="231"/>
                </a:cubicBezTo>
                <a:cubicBezTo>
                  <a:pt x="4793" y="246"/>
                  <a:pt x="4784" y="276"/>
                  <a:pt x="4801" y="280"/>
                </a:cubicBezTo>
                <a:cubicBezTo>
                  <a:pt x="4901" y="304"/>
                  <a:pt x="4823" y="288"/>
                  <a:pt x="5040" y="296"/>
                </a:cubicBezTo>
                <a:cubicBezTo>
                  <a:pt x="5050" y="327"/>
                  <a:pt x="5033" y="337"/>
                  <a:pt x="4999" y="338"/>
                </a:cubicBezTo>
                <a:cubicBezTo>
                  <a:pt x="4873" y="343"/>
                  <a:pt x="4746" y="343"/>
                  <a:pt x="4620" y="346"/>
                </a:cubicBezTo>
                <a:cubicBezTo>
                  <a:pt x="4399" y="567"/>
                  <a:pt x="3947" y="184"/>
                  <a:pt x="3732" y="412"/>
                </a:cubicBezTo>
                <a:cubicBezTo>
                  <a:pt x="3690" y="401"/>
                  <a:pt x="3650" y="387"/>
                  <a:pt x="3608" y="379"/>
                </a:cubicBezTo>
                <a:cubicBezTo>
                  <a:pt x="3402" y="382"/>
                  <a:pt x="3197" y="395"/>
                  <a:pt x="2991" y="387"/>
                </a:cubicBezTo>
                <a:cubicBezTo>
                  <a:pt x="2973" y="386"/>
                  <a:pt x="2919" y="339"/>
                  <a:pt x="2892" y="329"/>
                </a:cubicBezTo>
                <a:cubicBezTo>
                  <a:pt x="2144" y="338"/>
                  <a:pt x="2031" y="345"/>
                  <a:pt x="1246" y="338"/>
                </a:cubicBezTo>
                <a:cubicBezTo>
                  <a:pt x="951" y="319"/>
                  <a:pt x="654" y="338"/>
                  <a:pt x="358" y="329"/>
                </a:cubicBezTo>
                <a:cubicBezTo>
                  <a:pt x="0" y="344"/>
                  <a:pt x="234" y="329"/>
                  <a:pt x="86" y="329"/>
                </a:cubicBezTo>
                <a:close/>
              </a:path>
            </a:pathLst>
          </a:custGeom>
          <a:pattFill prst="lgConfetti">
            <a:fgClr>
              <a:srgbClr val="808000"/>
            </a:fgClr>
            <a:bgClr>
              <a:srgbClr val="66330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099" name="Picture 6" descr="3521324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5832">
            <a:off x="1979613" y="620713"/>
            <a:ext cx="597535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960517">
            <a:off x="1476375" y="2565400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9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615173">
            <a:off x="2771775" y="2565400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960517">
            <a:off x="2484438" y="1268413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960517">
            <a:off x="5651500" y="4292600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960517">
            <a:off x="4284663" y="765175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-367849">
            <a:off x="6156325" y="2205038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-2030317">
            <a:off x="6516688" y="3573463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6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960517">
            <a:off x="2195513" y="3933825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468313" y="260350"/>
            <a:ext cx="2879725" cy="865188"/>
          </a:xfrm>
          <a:prstGeom prst="cloudCallout">
            <a:avLst>
              <a:gd name="adj1" fmla="val -34343"/>
              <a:gd name="adj2" fmla="val 41194"/>
            </a:avLst>
          </a:prstGeom>
          <a:gradFill rotWithShape="1">
            <a:gsLst>
              <a:gs pos="0">
                <a:schemeClr val="accent1"/>
              </a:gs>
              <a:gs pos="100000">
                <a:srgbClr val="3B3B3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-252413" y="188913"/>
            <a:ext cx="2232026" cy="792162"/>
          </a:xfrm>
          <a:prstGeom prst="cloudCallout">
            <a:avLst>
              <a:gd name="adj1" fmla="val -17356"/>
              <a:gd name="adj2" fmla="val 14931"/>
            </a:avLst>
          </a:prstGeom>
          <a:gradFill rotWithShape="1">
            <a:gsLst>
              <a:gs pos="0">
                <a:schemeClr val="accent1"/>
              </a:gs>
              <a:gs pos="100000">
                <a:srgbClr val="3B3B3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2067" name="Picture 19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-2734379">
            <a:off x="5835650" y="1012825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016210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16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4" descr="Ёжик1"/>
          <p:cNvPicPr>
            <a:picLocks noChangeAspect="1" noChangeArrowheads="1"/>
          </p:cNvPicPr>
          <p:nvPr/>
        </p:nvPicPr>
        <p:blipFill>
          <a:blip r:embed="rId6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975">
            <a:off x="9396413" y="5767388"/>
            <a:ext cx="14573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0" t="63802" r="32491"/>
          <a:stretch>
            <a:fillRect/>
          </a:stretch>
        </p:blipFill>
        <p:spPr bwMode="auto">
          <a:xfrm rot="1223036">
            <a:off x="4716463" y="1989138"/>
            <a:ext cx="1225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7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07465 0.881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3" y="4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14549 0.65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4" y="3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-0.06702 0.692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3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4259 L 0.40139 0.2893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80" y="1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" presetClass="path" presetSubtype="0" repeatCount="4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11621 C 0.0717 -0.11621 0.12778 -0.04144 0.12778 0.05046 C 0.12778 0.14236 0.0717 0.21713 0.00278 0.21713 C -0.06615 0.21713 -0.12222 0.14236 -0.12222 0.05046 C -0.12222 -0.04144 -0.06615 -0.11621 0.00278 -0.11621 Z " pathEditMode="relative" rAng="0" ptsTypes="fffff">
                                      <p:cBhvr>
                                        <p:cTn id="20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2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99219 -0.05232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1.12222 -0.03658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111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5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8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1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58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54427 0.01019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22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66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0.00399 0.4717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2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73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82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0.03148 C -0.07761 -0.11111 -0.07188 -0.33611 0.03489 -0.4699 C 0.14184 -0.60301 0.31041 -0.5949 0.41076 -0.45231 C 0.51076 -0.30926 0.50503 -0.08495 0.39826 0.04861 C 0.29097 0.18218 0.12239 0.17454 0.02222 0.03148 Z " pathEditMode="relative" rAng="13617341" ptsTypes="fffff">
                                      <p:cBhvr>
                                        <p:cTn id="83" dur="3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-2419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9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id="8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1"/>
                </p:tgtEl>
              </p:cMediaNode>
            </p:audio>
          </p:childTnLst>
        </p:cTn>
      </p:par>
    </p:tnLst>
    <p:bldLst>
      <p:bldP spid="2065" grpId="0" animBg="1"/>
      <p:bldP spid="2065" grpId="1" animBg="1"/>
      <p:bldP spid="2066" grpId="0" animBg="1"/>
      <p:bldP spid="206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1"/>
            <a:ext cx="7344816" cy="420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  </a:t>
            </a:r>
            <a:r>
              <a:rPr lang="ru-RU" sz="28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Берильген</a:t>
            </a:r>
            <a:r>
              <a:rPr lang="ru-RU" sz="28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сыфатларгъа</a:t>
            </a:r>
            <a:r>
              <a:rPr lang="ru-RU" sz="28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уйгъун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кельген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исим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тапынъыз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endParaRPr lang="ru-RU" sz="28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Татлы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томалакъ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къырмызы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 не?  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Лезетли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беяз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йымшакъ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    не?   </a:t>
            </a:r>
            <a:endParaRPr lang="ru-RU" sz="28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Къарт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яш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    ким?   </a:t>
            </a:r>
            <a:endParaRPr lang="ru-RU" sz="2800" b="1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Дюльбер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къырмызы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</a:t>
            </a:r>
            <a:r>
              <a:rPr lang="ru-RU" sz="28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8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1"/>
            <a:ext cx="770485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Берильген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сыфатларгъа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уйгъун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кельген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исим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тапынъыз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endParaRPr lang="ru-RU" sz="24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Татлы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томалакъ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къырмызы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 не? </a:t>
            </a:r>
            <a:endParaRPr lang="ru-RU" sz="24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(АЛМА, КЪАРПЫЗ)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Лезетли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беяз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йымшакъ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    не? </a:t>
            </a:r>
            <a:endParaRPr lang="ru-RU" sz="24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 (ОТЬМЕК)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Къарт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яш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    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ким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 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(АДАМ, ИНСАН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Дюльбер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къырмызы</a:t>
            </a:r>
            <a:r>
              <a:rPr lang="ru-RU" sz="24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</a:t>
            </a: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(</a:t>
            </a: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АНТЕР, КЪАЛПАКЪ).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640960" cy="2282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Агъзавий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вазифе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сезине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сыфатлар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тапып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2-3 ДЖУМЛЕ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ТИЗМЕК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 </a:t>
            </a:r>
            <a:r>
              <a:rPr lang="ru-RU" sz="2800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  </a:t>
            </a:r>
            <a:r>
              <a:rPr lang="ru-RU" sz="2800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 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  </a:t>
            </a:r>
            <a:r>
              <a:rPr lang="ru-RU" sz="2800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53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640960" cy="328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Къара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 </a:t>
            </a:r>
            <a:r>
              <a:rPr lang="ru-RU" sz="28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шекерсиз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  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къаймакълы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</a:t>
            </a:r>
            <a:endParaRPr lang="ru-RU" sz="28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сыджакъ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   </a:t>
            </a:r>
            <a:r>
              <a:rPr lang="ru-RU" sz="2800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сувукъ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къаве</a:t>
            </a: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9497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15008"/>
            <a:ext cx="7342651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Сезлернинъ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ичинде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ренклерни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бильдирген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сыфатларны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тапынъыз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Япракъ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саргъы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макъара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аранлыкъ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пытакъ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мырав</a:t>
            </a:r>
            <a:r>
              <a:rPr lang="ru-RU" sz="4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къаранфиль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къараман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авлакъта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269706"/>
            <a:ext cx="67263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КЪАРА     ------       АКЪ</a:t>
            </a:r>
          </a:p>
          <a:p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нтоним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сезлер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08720"/>
            <a:ext cx="60768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 АКСИНИ АЙТ»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оюны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санъа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якъын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десем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Сен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манъа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………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дейсинъ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5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00808"/>
            <a:ext cx="7992888" cy="353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Сыджакъ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богъдай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                                                     </a:t>
            </a:r>
            <a:endParaRPr lang="ru-RU" b="1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къышлыкъ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копек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мераметли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ёл</a:t>
            </a:r>
            <a:endParaRPr lang="ru-RU" b="1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рынки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кунь</a:t>
            </a: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                                                     </a:t>
            </a:r>
            <a:endParaRPr lang="ru-RU" b="1" dirty="0" smtClean="0">
              <a:solidFill>
                <a:srgbClr val="51515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къуру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адам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балабан                                              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аш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къыскъа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</a:t>
            </a:r>
            <a:r>
              <a:rPr lang="ru-RU" b="1" dirty="0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топракъ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1515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0563" y="404664"/>
            <a:ext cx="6555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Сёзлернинъ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чифтини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тапып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джумле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тизмек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818" y="0"/>
            <a:ext cx="89567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Дерснинъ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макъсады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1.Сыфат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акъкъында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талебелернинъ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бильгилерни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текрарламакъ,пекитмек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Талебелернинъ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агъзавий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язма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нутукъларыны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зенгинлештирмек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инкишаф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этмек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3.Талебелерге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Ватангъа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севги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дуйгъуларыны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ашламакъ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9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96752"/>
            <a:ext cx="76014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Эв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вазифеси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ъаиделерни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текрарлав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302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Незарет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ишине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азырланув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0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53735"/>
            <a:ext cx="4572000" cy="47505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 « ВАТАН»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сезине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сенкан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 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тиземиз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сыфат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тапмакъ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фииль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тапмакъ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Ватан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сёзюне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джумле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тизмек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Ватан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сёзюне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  синоним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тапмакъ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ВАТАН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latin typeface="Times New Roman"/>
                <a:ea typeface="Calibri"/>
                <a:cs typeface="Times New Roman"/>
              </a:rPr>
              <a:t>Дюльбер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аджайип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latin typeface="Times New Roman"/>
                <a:ea typeface="Calibri"/>
                <a:cs typeface="Times New Roman"/>
              </a:rPr>
              <a:t>Севемиз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гъурурланамыз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,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к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ъорчалайыкъ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latin typeface="Times New Roman"/>
                <a:ea typeface="Calibri"/>
                <a:cs typeface="Times New Roman"/>
              </a:rPr>
              <a:t>Ватанымызны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джан-юректен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севемиз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ве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гъурурланамыз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012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245" y="404664"/>
            <a:ext cx="7342075" cy="4914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Дерснинъ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кетишаты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I.</a:t>
            </a:r>
            <a:r>
              <a:rPr lang="ru-RU" sz="3600" b="1" dirty="0">
                <a:latin typeface="Times New Roman" pitchFamily="18" charset="0"/>
                <a:ea typeface="Calibri"/>
                <a:cs typeface="Times New Roman" pitchFamily="18" charset="0"/>
              </a:rPr>
              <a:t>   </a:t>
            </a:r>
            <a:r>
              <a:rPr lang="ru-RU" sz="36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Эв</a:t>
            </a: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вазифесининъ</a:t>
            </a: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ea typeface="Calibri"/>
                <a:cs typeface="Times New Roman" pitchFamily="18" charset="0"/>
              </a:rPr>
              <a:t>тешкерюви</a:t>
            </a: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Саифе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105   277 –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иш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Берильген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сыфатларны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джедвельге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шекиллерни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денъиштирип,язынъыз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2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4144" y="548680"/>
            <a:ext cx="92630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Дерснинъ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мевзусы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Сыфат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акъкъында</a:t>
            </a:r>
            <a:endParaRPr 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умумийлештириджи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дерс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276872"/>
            <a:ext cx="7805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 Снежный ком»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оюны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7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03461"/>
            <a:ext cx="828457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Емишлернинъ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къаршысына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аляметини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язынъыз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13601"/>
              </p:ext>
            </p:extLst>
          </p:nvPr>
        </p:nvGraphicFramePr>
        <p:xfrm>
          <a:off x="467543" y="1124744"/>
          <a:ext cx="8136906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1728193"/>
                <a:gridCol w="2376264"/>
                <a:gridCol w="2304256"/>
                <a:gridCol w="1728193"/>
              </a:tblGrid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емишлер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юс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ренки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 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</a:t>
                      </a: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леззети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алма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хыяр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бибер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помидор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5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828457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Емишлернинъ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къаршысына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аляметини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язынъыз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845193"/>
              </p:ext>
            </p:extLst>
          </p:nvPr>
        </p:nvGraphicFramePr>
        <p:xfrm>
          <a:off x="467543" y="1124744"/>
          <a:ext cx="8136906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1728193"/>
                <a:gridCol w="2376264"/>
                <a:gridCol w="2304256"/>
                <a:gridCol w="1728193"/>
              </a:tblGrid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емишлер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Тюс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ренки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Дам – </a:t>
                      </a: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леззети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алма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татлы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томалакъ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къырмызы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экши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томалакъ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хыяр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дамсыз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узун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бибер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аджджы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узунджа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помидор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къырмызы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татлы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томалакъ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68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77145"/>
            <a:ext cx="90083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Джумлелерде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нокъталар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ерине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керекли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сыфатларны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язынъыз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4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нджи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джумлелерни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талиль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этюв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96752"/>
            <a:ext cx="8424936" cy="416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Рустем …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бойлу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…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къашлы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 …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огълан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Эмине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байрамгъа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…., …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антер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кийген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Кузьде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…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япракълар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тереклерден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ерге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тюшелер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Алим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…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китап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окъуды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Отлар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тюсте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эдилер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азбарында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…,  …,  …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чечеклер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осе.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800" b="1" dirty="0">
                <a:solidFill>
                  <a:srgbClr val="51515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ea typeface="Calibri"/>
                <a:cs typeface="Times New Roman" pitchFamily="18" charset="0"/>
              </a:rPr>
              <a:t>Бир</a:t>
            </a: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топ </a:t>
            </a:r>
            <a:r>
              <a:rPr lang="ru-RU" sz="2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чечекнинъ</a:t>
            </a: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r>
              <a:rPr lang="ru-RU" sz="2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ичинде</a:t>
            </a: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2800" b="1" dirty="0" err="1">
                <a:latin typeface="Times New Roman" pitchFamily="18" charset="0"/>
                <a:ea typeface="Calibri"/>
                <a:cs typeface="Times New Roman" pitchFamily="18" charset="0"/>
              </a:rPr>
              <a:t>гуллер</a:t>
            </a: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  бар.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5661248"/>
            <a:ext cx="7495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Юксек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къара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меракълы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беяз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сарылтым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къырмызы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мераметли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дюльбер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ешильтим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9606" y="5013176"/>
            <a:ext cx="217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Ярдымджы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сезлер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10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11904"/>
              </p:ext>
            </p:extLst>
          </p:nvPr>
        </p:nvGraphicFramePr>
        <p:xfrm>
          <a:off x="179512" y="908720"/>
          <a:ext cx="8856983" cy="4258350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751026"/>
                <a:gridCol w="731982"/>
                <a:gridCol w="749240"/>
                <a:gridCol w="936104"/>
                <a:gridCol w="1152128"/>
                <a:gridCol w="1080120"/>
                <a:gridCol w="1008112"/>
                <a:gridCol w="1296143"/>
              </a:tblGrid>
              <a:tr h="504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сыфат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сезлер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Аслий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нисбий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Тенъештирюв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Устюнлик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дереджеси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Азлаштырма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Къуветлендирме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шекили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ешиль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сабалыкъ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бугуньки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беяз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къышлыкъ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7940" marR="67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70586" y="1312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16632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Джедвельни</a:t>
            </a:r>
            <a:r>
              <a:rPr lang="ru-RU" dirty="0" smtClean="0"/>
              <a:t> </a:t>
            </a:r>
            <a:r>
              <a:rPr lang="ru-RU" dirty="0" err="1" smtClean="0"/>
              <a:t>толдурынъыз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6093296"/>
            <a:ext cx="573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Сёзлер</a:t>
            </a:r>
            <a:r>
              <a:rPr lang="ru-RU" dirty="0" smtClean="0"/>
              <a:t> : </a:t>
            </a:r>
            <a:r>
              <a:rPr lang="ru-RU" dirty="0" err="1" smtClean="0"/>
              <a:t>япракъ</a:t>
            </a:r>
            <a:r>
              <a:rPr lang="ru-RU" dirty="0" smtClean="0"/>
              <a:t>, </a:t>
            </a:r>
            <a:r>
              <a:rPr lang="ru-RU" dirty="0" err="1" smtClean="0"/>
              <a:t>чипче</a:t>
            </a:r>
            <a:r>
              <a:rPr lang="ru-RU" dirty="0" smtClean="0"/>
              <a:t>, </a:t>
            </a:r>
            <a:r>
              <a:rPr lang="ru-RU" dirty="0" err="1" smtClean="0"/>
              <a:t>дерс</a:t>
            </a:r>
            <a:r>
              <a:rPr lang="ru-RU" dirty="0" smtClean="0"/>
              <a:t>, </a:t>
            </a:r>
            <a:r>
              <a:rPr lang="ru-RU" dirty="0" err="1" smtClean="0"/>
              <a:t>аш</a:t>
            </a:r>
            <a:r>
              <a:rPr lang="ru-RU" dirty="0" smtClean="0"/>
              <a:t>, </a:t>
            </a:r>
            <a:r>
              <a:rPr lang="ru-RU" dirty="0" err="1" smtClean="0"/>
              <a:t>къар</a:t>
            </a:r>
            <a:r>
              <a:rPr lang="ru-RU" dirty="0" smtClean="0"/>
              <a:t>, </a:t>
            </a:r>
            <a:r>
              <a:rPr lang="ru-RU" dirty="0" err="1" smtClean="0"/>
              <a:t>аякъкъкап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6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311</TotalTime>
  <Words>353</Words>
  <Application>Microsoft Office PowerPoint</Application>
  <PresentationFormat>Экран (4:3)</PresentationFormat>
  <Paragraphs>302</Paragraphs>
  <Slides>21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35</cp:revision>
  <dcterms:created xsi:type="dcterms:W3CDTF">2015-02-22T07:02:21Z</dcterms:created>
  <dcterms:modified xsi:type="dcterms:W3CDTF">2015-02-24T14:32:50Z</dcterms:modified>
</cp:coreProperties>
</file>