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sldIdLst>
    <p:sldId id="256" r:id="rId2"/>
    <p:sldId id="258" r:id="rId3"/>
    <p:sldId id="260" r:id="rId4"/>
    <p:sldId id="259" r:id="rId5"/>
    <p:sldId id="261" r:id="rId6"/>
    <p:sldId id="263" r:id="rId7"/>
    <p:sldId id="264" r:id="rId8"/>
    <p:sldId id="262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pPr/>
              <a:t>4/4/2017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99062" y="2063931"/>
            <a:ext cx="8516983" cy="2207623"/>
          </a:xfrm>
        </p:spPr>
        <p:txBody>
          <a:bodyPr/>
          <a:lstStyle/>
          <a:p>
            <a:pPr algn="ctr"/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И ФОРМЫ КЛАССНОГО ЧАСА</a:t>
            </a:r>
            <a:endParaRPr lang="ru-RU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617028" y="5434148"/>
            <a:ext cx="5995851" cy="613955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sz="5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 Денисенко М. Е. </a:t>
            </a:r>
          </a:p>
          <a:p>
            <a:pPr algn="r"/>
            <a:r>
              <a:rPr lang="ru-RU" sz="5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r"/>
            <a:r>
              <a:rPr lang="ru-RU" sz="5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«СОШ №1 </a:t>
            </a:r>
          </a:p>
          <a:p>
            <a:pPr algn="r"/>
            <a:r>
              <a:rPr lang="ru-RU" sz="5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Бахчисарай</a:t>
            </a:r>
          </a:p>
          <a:p>
            <a:endParaRPr lang="ru-RU" sz="1600" dirty="0" smtClean="0"/>
          </a:p>
          <a:p>
            <a:pPr algn="r"/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0" b="43156" l="0" r="66454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526" r="43746" b="61593"/>
          <a:stretch/>
        </p:blipFill>
        <p:spPr bwMode="gray">
          <a:xfrm>
            <a:off x="414273" y="0"/>
            <a:ext cx="5065926" cy="35674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9529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pic>
        <p:nvPicPr>
          <p:cNvPr id="7" name="Объект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0" b="43156" l="0" r="66454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526" r="43746" b="61593"/>
          <a:stretch/>
        </p:blipFill>
        <p:spPr bwMode="gray">
          <a:xfrm flipH="1">
            <a:off x="7291145" y="791882"/>
            <a:ext cx="5065926" cy="35674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5210" y="862613"/>
            <a:ext cx="8761413" cy="7069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Игровые формы классных часов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4" y="2266682"/>
            <a:ext cx="10263947" cy="407484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Интеллектуальные игры;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тестовая игра, которая представляет собой набор утверждений и заданное количество 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вариантов 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ответов к 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ним.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"Обстоятельства, признаки, свойства" - разновидность игр, в которых об искомом объекте со-общаются последовательно все более конкретные сведения. </a:t>
            </a:r>
            <a:endParaRPr lang="ru-RU" b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"Заполнение пропусков" - во фразе пропускается или заменяется ключевое слово, которое необходимо восстановить или вспомнить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"Вопрос - ответ" - интеллектуальные игры, в которых участникам предлагается за 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определенное 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время ответить на 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вопросы.</a:t>
            </a:r>
            <a:endParaRPr lang="ru-RU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6973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133060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Мероприятия по психологическому просвещению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Тренинг- метод активного обучения, направленный на развитие знаний, умений, навыков и </a:t>
            </a: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социальных установок;</a:t>
            </a:r>
          </a:p>
          <a:p>
            <a:pPr marL="0" indent="0">
              <a:buNone/>
            </a:pPr>
            <a:r>
              <a:rPr lang="ru-RU" sz="2800" b="1" u="sng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Методы, используемые на </a:t>
            </a:r>
            <a:r>
              <a:rPr lang="ru-RU" sz="2800" b="1" u="sng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тренингах: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Групповая дискуссия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Игровые методы включают в себя ситуационно-ролевые, дидактические, творческие, </a:t>
            </a: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организационно-деятельные</a:t>
            </a:r>
            <a:r>
              <a:rPr lang="ru-RU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имитационные, деловые </a:t>
            </a: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Моделирование </a:t>
            </a: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ситуаций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Медитативные техники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8325" y="5105079"/>
            <a:ext cx="3846909" cy="143878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1063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Формы работы 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учащимися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вне школы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0347" y="1683026"/>
            <a:ext cx="9223513" cy="517497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Экскурсия</a:t>
            </a:r>
          </a:p>
          <a:p>
            <a:pPr marL="0" indent="0">
              <a:buNone/>
            </a:pPr>
            <a:r>
              <a:rPr lang="ru-RU" b="1" u="sng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Этапы </a:t>
            </a:r>
            <a:r>
              <a:rPr lang="ru-RU" b="1" u="sng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b="1" u="sng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экскурсий:</a:t>
            </a:r>
          </a:p>
          <a:p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доэкскурсионная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подготовка учителя и учеников;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проведение экскурсии;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обработка экскурсионного материала.</a:t>
            </a:r>
          </a:p>
          <a:p>
            <a:pPr marL="0" indent="0">
              <a:buNone/>
            </a:pPr>
            <a:r>
              <a:rPr lang="ru-RU" b="1" u="sng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Формы закрепления полученной </a:t>
            </a:r>
            <a:r>
              <a:rPr lang="ru-RU" b="1" u="sng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информации: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беседа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коллекционирование;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создание разнообразных макетов, поделок, рисование и т. д.;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оформление альбомов;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подбор и чтение специальной литературы;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игры и игровые упражнения.</a:t>
            </a:r>
          </a:p>
          <a:p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Посещение музея не должно быть одноразовым. Наибольший познавательный эффект имеют экскурсионные циклы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34" y="1680632"/>
            <a:ext cx="2213040" cy="44931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453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74137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574" y="636104"/>
            <a:ext cx="10667999" cy="1044528"/>
          </a:xfrm>
        </p:spPr>
        <p:txBody>
          <a:bodyPr>
            <a:no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Содержание классных часов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соответствует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следующим направлениям: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054086"/>
            <a:ext cx="10972800" cy="4072081"/>
          </a:xfrm>
        </p:spPr>
        <p:txBody>
          <a:bodyPr/>
          <a:lstStyle/>
          <a:p>
            <a:r>
              <a:rPr lang="ru-RU" sz="4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гражданско-патриотическое воспитание;</a:t>
            </a:r>
          </a:p>
          <a:p>
            <a:r>
              <a:rPr lang="ru-RU" sz="4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нравственное воспитание;</a:t>
            </a:r>
          </a:p>
          <a:p>
            <a:r>
              <a:rPr lang="ru-RU" sz="4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правовое воспитание;</a:t>
            </a:r>
          </a:p>
          <a:p>
            <a:r>
              <a:rPr lang="ru-RU" sz="4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физическое и умственное развитие личности.</a:t>
            </a:r>
          </a:p>
          <a:p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4455" b="27300"/>
          <a:stretch/>
        </p:blipFill>
        <p:spPr>
          <a:xfrm>
            <a:off x="9977670" y="2065270"/>
            <a:ext cx="2214330" cy="44927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65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pic>
        <p:nvPicPr>
          <p:cNvPr id="4" name="Объект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4455" b="27300"/>
          <a:stretch/>
        </p:blipFill>
        <p:spPr>
          <a:xfrm flipH="1">
            <a:off x="0" y="2155422"/>
            <a:ext cx="2214330" cy="449275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1158330" cy="1289119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Основные принципы деятельности при организации и проведении классных часов: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0620" y="2093843"/>
            <a:ext cx="9569003" cy="4554338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Принцип взаимосвязи сознания и деятельности </a:t>
            </a:r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40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Принцип личностно-ориентированного </a:t>
            </a:r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подхода;</a:t>
            </a:r>
          </a:p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Принцип вариативности;</a:t>
            </a:r>
          </a:p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Принцип продуктивности.</a:t>
            </a:r>
            <a:endParaRPr lang="ru-RU" sz="4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3533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pic>
        <p:nvPicPr>
          <p:cNvPr id="4" name="Объект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5339"/>
          <a:stretch/>
        </p:blipFill>
        <p:spPr>
          <a:xfrm>
            <a:off x="0" y="5379219"/>
            <a:ext cx="6044721" cy="147878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7164" y="503583"/>
            <a:ext cx="10694506" cy="1258955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Основные компоненты классного часа: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5218" y="1497496"/>
            <a:ext cx="9448800" cy="4135937"/>
          </a:xfrm>
        </p:spPr>
        <p:txBody>
          <a:bodyPr>
            <a:normAutofit fontScale="85000" lnSpcReduction="20000"/>
          </a:bodyPr>
          <a:lstStyle/>
          <a:p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целевой;</a:t>
            </a:r>
            <a:endParaRPr lang="ru-RU" sz="3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содержательный;</a:t>
            </a:r>
            <a:endParaRPr lang="ru-RU" sz="3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организационно-деятельный - обучающиеся являются полноправными организаторами классного часа</a:t>
            </a:r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  <a:endParaRPr lang="ru-RU" sz="3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оценочно-аналитический - в качестве критериев оценки результативности классного часа выступают проявление и обогащение жизненного опыта </a:t>
            </a:r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ребенка.</a:t>
            </a:r>
            <a:endParaRPr lang="ru-RU" sz="3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821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pic>
        <p:nvPicPr>
          <p:cNvPr id="5" name="Объект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0" b="43156" l="0" r="66454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526" r="43746" b="61593"/>
          <a:stretch/>
        </p:blipFill>
        <p:spPr bwMode="gray">
          <a:xfrm>
            <a:off x="0" y="975931"/>
            <a:ext cx="5065926" cy="35674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1929" y="844002"/>
            <a:ext cx="8761413" cy="7069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Технологические аспекты организации классного часа: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2830" y="2832964"/>
            <a:ext cx="10545429" cy="3838291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rgbClr val="008000"/>
                </a:solidFill>
              </a:rPr>
              <a:t>определение педагогом совместно с учащимися тематики классных часов на новый учебный год;</a:t>
            </a:r>
          </a:p>
          <a:p>
            <a:r>
              <a:rPr lang="ru-RU" b="1" dirty="0">
                <a:solidFill>
                  <a:srgbClr val="008000"/>
                </a:solidFill>
              </a:rPr>
              <a:t>уточнение темы и цели классного часа, выбор формы проведения;</a:t>
            </a:r>
          </a:p>
          <a:p>
            <a:r>
              <a:rPr lang="ru-RU" b="1" dirty="0">
                <a:solidFill>
                  <a:srgbClr val="008000"/>
                </a:solidFill>
              </a:rPr>
              <a:t>определение времени и места проведения классного часа;</a:t>
            </a:r>
          </a:p>
          <a:p>
            <a:r>
              <a:rPr lang="ru-RU" b="1" dirty="0">
                <a:solidFill>
                  <a:srgbClr val="008000"/>
                </a:solidFill>
              </a:rPr>
              <a:t>определение ключевых моментов и разработка плана подготовки и проведения классного </a:t>
            </a:r>
            <a:r>
              <a:rPr lang="ru-RU" b="1" dirty="0" smtClean="0">
                <a:solidFill>
                  <a:srgbClr val="008000"/>
                </a:solidFill>
              </a:rPr>
              <a:t>часа</a:t>
            </a:r>
            <a:r>
              <a:rPr lang="ru-RU" b="1" dirty="0">
                <a:solidFill>
                  <a:srgbClr val="008000"/>
                </a:solidFill>
              </a:rPr>
              <a:t>;</a:t>
            </a:r>
          </a:p>
          <a:p>
            <a:r>
              <a:rPr lang="ru-RU" b="1" dirty="0">
                <a:solidFill>
                  <a:srgbClr val="008000"/>
                </a:solidFill>
              </a:rPr>
              <a:t>подбор соответствующего материала, наглядных пособий, музыкального оформления по </a:t>
            </a:r>
            <a:r>
              <a:rPr lang="ru-RU" b="1" dirty="0" smtClean="0">
                <a:solidFill>
                  <a:srgbClr val="008000"/>
                </a:solidFill>
              </a:rPr>
              <a:t>теме</a:t>
            </a:r>
            <a:r>
              <a:rPr lang="ru-RU" b="1" dirty="0">
                <a:solidFill>
                  <a:srgbClr val="008000"/>
                </a:solidFill>
              </a:rPr>
              <a:t>;</a:t>
            </a:r>
          </a:p>
          <a:p>
            <a:r>
              <a:rPr lang="ru-RU" b="1" dirty="0">
                <a:solidFill>
                  <a:srgbClr val="008000"/>
                </a:solidFill>
              </a:rPr>
              <a:t>определение участников подготовки и проведения классного часа;</a:t>
            </a:r>
          </a:p>
          <a:p>
            <a:r>
              <a:rPr lang="ru-RU" b="1" dirty="0">
                <a:solidFill>
                  <a:srgbClr val="008000"/>
                </a:solidFill>
              </a:rPr>
              <a:t>распределение заданий между участниками;</a:t>
            </a:r>
          </a:p>
          <a:p>
            <a:r>
              <a:rPr lang="ru-RU" b="1" dirty="0">
                <a:solidFill>
                  <a:srgbClr val="008000"/>
                </a:solidFill>
              </a:rPr>
              <a:t>проведение классного часа;</a:t>
            </a:r>
          </a:p>
          <a:p>
            <a:r>
              <a:rPr lang="ru-RU" b="1" dirty="0">
                <a:solidFill>
                  <a:srgbClr val="008000"/>
                </a:solidFill>
              </a:rPr>
              <a:t>анализ и оценка результативности классного часа и деятельности по его подготовке и </a:t>
            </a:r>
            <a:r>
              <a:rPr lang="ru-RU" b="1" dirty="0" smtClean="0">
                <a:solidFill>
                  <a:srgbClr val="008000"/>
                </a:solidFill>
              </a:rPr>
              <a:t>проведению</a:t>
            </a:r>
            <a:endParaRPr lang="ru-RU" b="1" dirty="0">
              <a:solidFill>
                <a:srgbClr val="008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175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32556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Дискуссионные формы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классного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8424" y="1492624"/>
            <a:ext cx="7737943" cy="4514297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Диспут;</a:t>
            </a:r>
          </a:p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Дискуссия;</a:t>
            </a:r>
          </a:p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Конференция;</a:t>
            </a:r>
          </a:p>
          <a:p>
            <a:r>
              <a:rPr lang="ru-RU" sz="4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Круглый </a:t>
            </a:r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стол;</a:t>
            </a:r>
          </a:p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Гостиная;</a:t>
            </a:r>
          </a:p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Салон;</a:t>
            </a:r>
          </a:p>
          <a:p>
            <a:r>
              <a:rPr lang="ru-RU" sz="40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Лекторий.</a:t>
            </a:r>
            <a:endParaRPr lang="ru-RU" sz="40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Картинки по запросу работа в паре на урок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0641" y="1805361"/>
            <a:ext cx="5753100" cy="45910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3968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122" y="530087"/>
            <a:ext cx="11277599" cy="120206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Мероприятия состязательного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характера: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6316" y="1656523"/>
            <a:ext cx="5014027" cy="397691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Викторина;</a:t>
            </a:r>
            <a:endParaRPr lang="ru-RU" sz="2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Конкурс: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конкурсы профессионального </a:t>
            </a: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мастерства;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экологические конкурсы;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развлекательные конкурсы;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шоу-конкурсы;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конкурсы-викторины;</a:t>
            </a:r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2918" r="32179" b="31447"/>
          <a:stretch/>
        </p:blipFill>
        <p:spPr>
          <a:xfrm flipH="1">
            <a:off x="6767804" y="5137001"/>
            <a:ext cx="3842434" cy="1440766"/>
          </a:xfrm>
          <a:prstGeom prst="rect">
            <a:avLst/>
          </a:prstGeom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6433146" y="1736036"/>
            <a:ext cx="4511750" cy="36841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Клуб веселых и </a:t>
            </a:r>
            <a:r>
              <a:rPr lang="ru-RU" sz="4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находчивых;</a:t>
            </a:r>
          </a:p>
          <a:p>
            <a:r>
              <a:rPr lang="ru-RU" sz="4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Смотр;</a:t>
            </a:r>
          </a:p>
          <a:p>
            <a:r>
              <a:rPr lang="ru-RU" sz="4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Презентация</a:t>
            </a:r>
            <a:r>
              <a:rPr lang="ru-RU" sz="4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Турнир.</a:t>
            </a:r>
          </a:p>
        </p:txBody>
      </p:sp>
    </p:spTree>
    <p:extLst>
      <p:ext uri="{BB962C8B-B14F-4D97-AF65-F5344CB8AC3E}">
        <p14:creationId xmlns="" xmlns:p14="http://schemas.microsoft.com/office/powerpoint/2010/main" val="225694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pic>
        <p:nvPicPr>
          <p:cNvPr id="5" name="Объект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75339"/>
          <a:stretch/>
        </p:blipFill>
        <p:spPr>
          <a:xfrm>
            <a:off x="3253759" y="5609203"/>
            <a:ext cx="5104629" cy="124879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900" b="1" dirty="0">
                <a:latin typeface="Times New Roman" pitchFamily="18" charset="0"/>
                <a:cs typeface="Times New Roman" pitchFamily="18" charset="0"/>
              </a:rPr>
              <a:t>Творческие формы классных часов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5549" y="1470991"/>
            <a:ext cx="7765774" cy="397565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Праздник;</a:t>
            </a:r>
          </a:p>
          <a:p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Фестиваль;</a:t>
            </a:r>
          </a:p>
          <a:p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Выставка;</a:t>
            </a:r>
          </a:p>
          <a:p>
            <a:r>
              <a:rPr lang="ru-RU" sz="36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Устный </a:t>
            </a:r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журнал;</a:t>
            </a:r>
          </a:p>
          <a:p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Концерт;</a:t>
            </a:r>
          </a:p>
          <a:p>
            <a:r>
              <a:rPr lang="ru-RU" sz="36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Спектакль.</a:t>
            </a:r>
            <a:endParaRPr lang="ru-RU" sz="36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395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Картинки по запросу фоны для презентаций по обществознан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</p:spPr>
      </p:pic>
      <p:pic>
        <p:nvPicPr>
          <p:cNvPr id="7" name="Объект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backgroundRemoval t="0" b="43156" l="0" r="66454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526" r="43746" b="61593"/>
          <a:stretch/>
        </p:blipFill>
        <p:spPr bwMode="gray">
          <a:xfrm flipH="1">
            <a:off x="7439063" y="764989"/>
            <a:ext cx="5065926" cy="35674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5210" y="862613"/>
            <a:ext cx="8761413" cy="7069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Игровые формы классных часов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4" y="2164976"/>
            <a:ext cx="10263947" cy="4176553"/>
          </a:xfrm>
        </p:spPr>
        <p:txBody>
          <a:bodyPr>
            <a:normAutofit fontScale="32500" lnSpcReduction="20000"/>
          </a:bodyPr>
          <a:lstStyle/>
          <a:p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Ролевые </a:t>
            </a:r>
            <a:r>
              <a:rPr lang="ru-RU" sz="59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игры;</a:t>
            </a:r>
          </a:p>
          <a:p>
            <a:pPr marL="0" indent="0">
              <a:buNone/>
            </a:pP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Ролевые игры служат для</a:t>
            </a:r>
            <a:r>
              <a:rPr lang="ru-RU" sz="59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9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предоставления возможности полноценного общения в досуговом коллективе сверстников;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преодоления барьера информационной и психологической замкнутости и отчужденности;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формирования социально-психологической компетентности в сфере межличностного </a:t>
            </a:r>
            <a:r>
              <a:rPr lang="ru-RU" sz="59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общения</a:t>
            </a: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реализации активных и синтетических форм совместной досуговой и творческой </a:t>
            </a:r>
            <a:r>
              <a:rPr lang="ru-RU" sz="59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более глубокого и творческого осознания и освоения малознакомых жизненных сфер;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развития навыков взаимной психологической помощи в различных сложных ситуациях</a:t>
            </a:r>
            <a:r>
              <a:rPr lang="ru-RU" sz="59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59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Интеллектуальные </a:t>
            </a:r>
            <a:r>
              <a:rPr lang="ru-RU" sz="59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игры;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693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545</Words>
  <Application>Microsoft Office PowerPoint</Application>
  <PresentationFormat>Произвольный</PresentationFormat>
  <Paragraphs>94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ВИДЫ И ФОРМЫ КЛАССНОГО ЧАСА</vt:lpstr>
      <vt:lpstr>Содержание классных часов соответствует следующим направлениям:</vt:lpstr>
      <vt:lpstr>Основные принципы деятельности при организации и проведении классных часов:</vt:lpstr>
      <vt:lpstr>Основные компоненты классного часа:</vt:lpstr>
      <vt:lpstr>Технологические аспекты организации классного часа:</vt:lpstr>
      <vt:lpstr>Дискуссионные формы проведения классного часа</vt:lpstr>
      <vt:lpstr>Мероприятия состязательного характера:</vt:lpstr>
      <vt:lpstr> Творческие формы классных часов </vt:lpstr>
      <vt:lpstr>Игровые формы классных часов</vt:lpstr>
      <vt:lpstr>Игровые формы классных часов</vt:lpstr>
      <vt:lpstr>Мероприятия по психологическому просвещению</vt:lpstr>
      <vt:lpstr>Формы работы с учащимися вне школы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И ФОРМЫ организации КЛАССНОГО ЧАСА</dc:title>
  <dc:creator>Лия</dc:creator>
  <cp:lastModifiedBy>User</cp:lastModifiedBy>
  <cp:revision>24</cp:revision>
  <dcterms:created xsi:type="dcterms:W3CDTF">2013-10-29T12:12:08Z</dcterms:created>
  <dcterms:modified xsi:type="dcterms:W3CDTF">2017-04-04T12:13:00Z</dcterms:modified>
</cp:coreProperties>
</file>