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362" r:id="rId2"/>
    <p:sldId id="363" r:id="rId3"/>
    <p:sldId id="325" r:id="rId4"/>
    <p:sldId id="326" r:id="rId5"/>
    <p:sldId id="327" r:id="rId6"/>
    <p:sldId id="328" r:id="rId7"/>
    <p:sldId id="329" r:id="rId8"/>
    <p:sldId id="330" r:id="rId9"/>
    <p:sldId id="331" r:id="rId10"/>
    <p:sldId id="332" r:id="rId11"/>
    <p:sldId id="333" r:id="rId12"/>
    <p:sldId id="335" r:id="rId13"/>
    <p:sldId id="336" r:id="rId14"/>
    <p:sldId id="337" r:id="rId15"/>
    <p:sldId id="338" r:id="rId16"/>
    <p:sldId id="339" r:id="rId17"/>
    <p:sldId id="341" r:id="rId18"/>
    <p:sldId id="342" r:id="rId19"/>
    <p:sldId id="359" r:id="rId20"/>
    <p:sldId id="318" r:id="rId21"/>
    <p:sldId id="343" r:id="rId22"/>
    <p:sldId id="367" r:id="rId23"/>
    <p:sldId id="278" r:id="rId24"/>
    <p:sldId id="361" r:id="rId25"/>
    <p:sldId id="344" r:id="rId26"/>
    <p:sldId id="319" r:id="rId27"/>
    <p:sldId id="320" r:id="rId28"/>
    <p:sldId id="313" r:id="rId29"/>
    <p:sldId id="314" r:id="rId30"/>
    <p:sldId id="316" r:id="rId31"/>
    <p:sldId id="317" r:id="rId32"/>
    <p:sldId id="311" r:id="rId33"/>
    <p:sldId id="321" r:id="rId34"/>
    <p:sldId id="360" r:id="rId35"/>
    <p:sldId id="364" r:id="rId36"/>
    <p:sldId id="287" r:id="rId37"/>
    <p:sldId id="288" r:id="rId38"/>
    <p:sldId id="345" r:id="rId39"/>
    <p:sldId id="346" r:id="rId40"/>
    <p:sldId id="347" r:id="rId41"/>
    <p:sldId id="348" r:id="rId42"/>
    <p:sldId id="349" r:id="rId43"/>
    <p:sldId id="350" r:id="rId44"/>
    <p:sldId id="351" r:id="rId45"/>
    <p:sldId id="352" r:id="rId46"/>
    <p:sldId id="312" r:id="rId47"/>
    <p:sldId id="322" r:id="rId48"/>
    <p:sldId id="353" r:id="rId49"/>
    <p:sldId id="354" r:id="rId50"/>
    <p:sldId id="357" r:id="rId51"/>
    <p:sldId id="358" r:id="rId52"/>
    <p:sldId id="323" r:id="rId5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D7F5A045-49B2-483B-97D7-AA27707DF3A3}" type="datetimeFigureOut">
              <a:rPr lang="ru-RU" smtClean="0"/>
              <a:t>30.01.2018</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6646E5AC-535C-46AA-BF49-3BAB63BBF2D9}"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7F5A045-49B2-483B-97D7-AA27707DF3A3}" type="datetimeFigureOut">
              <a:rPr lang="ru-RU" smtClean="0"/>
              <a:t>30.01.2018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646E5AC-535C-46AA-BF49-3BAB63BBF2D9}"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7F5A045-49B2-483B-97D7-AA27707DF3A3}" type="datetimeFigureOut">
              <a:rPr lang="ru-RU" smtClean="0"/>
              <a:t>30.01.2018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646E5AC-535C-46AA-BF49-3BAB63BBF2D9}"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D7F5A045-49B2-483B-97D7-AA27707DF3A3}" type="datetimeFigureOut">
              <a:rPr lang="ru-RU" smtClean="0"/>
              <a:t>30.01.2018</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6646E5AC-535C-46AA-BF49-3BAB63BBF2D9}"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D7F5A045-49B2-483B-97D7-AA27707DF3A3}" type="datetimeFigureOut">
              <a:rPr lang="ru-RU" smtClean="0"/>
              <a:t>30.01.2018</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6646E5AC-535C-46AA-BF49-3BAB63BBF2D9}"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D7F5A045-49B2-483B-97D7-AA27707DF3A3}" type="datetimeFigureOut">
              <a:rPr lang="ru-RU" smtClean="0"/>
              <a:t>30.01.2018</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6646E5AC-535C-46AA-BF49-3BAB63BBF2D9}"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D7F5A045-49B2-483B-97D7-AA27707DF3A3}" type="datetimeFigureOut">
              <a:rPr lang="ru-RU" smtClean="0"/>
              <a:t>30.01.2018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6646E5AC-535C-46AA-BF49-3BAB63BBF2D9}"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D7F5A045-49B2-483B-97D7-AA27707DF3A3}" type="datetimeFigureOut">
              <a:rPr lang="ru-RU" smtClean="0"/>
              <a:t>30.01.2018</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646E5AC-535C-46AA-BF49-3BAB63BBF2D9}"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D7F5A045-49B2-483B-97D7-AA27707DF3A3}" type="datetimeFigureOut">
              <a:rPr lang="ru-RU" smtClean="0"/>
              <a:t>30.01.2018</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646E5AC-535C-46AA-BF49-3BAB63BBF2D9}"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D7F5A045-49B2-483B-97D7-AA27707DF3A3}" type="datetimeFigureOut">
              <a:rPr lang="ru-RU" smtClean="0"/>
              <a:t>30.01.2018</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646E5AC-535C-46AA-BF49-3BAB63BBF2D9}"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D7F5A045-49B2-483B-97D7-AA27707DF3A3}" type="datetimeFigureOut">
              <a:rPr lang="ru-RU" smtClean="0"/>
              <a:t>30.01.2018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6646E5AC-535C-46AA-BF49-3BAB63BBF2D9}"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7F5A045-49B2-483B-97D7-AA27707DF3A3}" type="datetimeFigureOut">
              <a:rPr lang="ru-RU" smtClean="0"/>
              <a:t>30.01.2018</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6646E5AC-535C-46AA-BF49-3BAB63BBF2D9}"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0"/>
            <a:ext cx="7662470" cy="6795194"/>
          </a:xfrm>
          <a:prstGeom prst="rect">
            <a:avLst/>
          </a:prstGeom>
          <a:noFill/>
        </p:spPr>
        <p:txBody>
          <a:bodyPr wrap="square" rtlCol="0">
            <a:spAutoFit/>
          </a:bodyPr>
          <a:lstStyle/>
          <a:p>
            <a:pPr algn="ctr">
              <a:lnSpc>
                <a:spcPct val="115000"/>
              </a:lnSpc>
              <a:spcAft>
                <a:spcPts val="750"/>
              </a:spcAft>
            </a:pPr>
            <a:endParaRPr lang="ru-RU" b="1" dirty="0" smtClean="0">
              <a:latin typeface="Times New Roman"/>
              <a:ea typeface="Times New Roman"/>
              <a:cs typeface="Times New Roman"/>
            </a:endParaRPr>
          </a:p>
          <a:p>
            <a:pPr algn="ctr">
              <a:lnSpc>
                <a:spcPct val="115000"/>
              </a:lnSpc>
              <a:spcAft>
                <a:spcPts val="750"/>
              </a:spcAft>
            </a:pPr>
            <a:endParaRPr lang="ru-RU" b="1" dirty="0">
              <a:latin typeface="Times New Roman"/>
              <a:ea typeface="Times New Roman"/>
              <a:cs typeface="Times New Roman"/>
            </a:endParaRPr>
          </a:p>
          <a:p>
            <a:pPr algn="ctr">
              <a:lnSpc>
                <a:spcPct val="115000"/>
              </a:lnSpc>
              <a:spcAft>
                <a:spcPts val="750"/>
              </a:spcAft>
            </a:pPr>
            <a:endParaRPr lang="ru-RU" sz="1400" dirty="0">
              <a:latin typeface="Calibri"/>
              <a:ea typeface="Calibri"/>
              <a:cs typeface="Times New Roman"/>
            </a:endParaRPr>
          </a:p>
          <a:p>
            <a:pPr algn="ctr">
              <a:lnSpc>
                <a:spcPct val="115000"/>
              </a:lnSpc>
              <a:spcAft>
                <a:spcPts val="750"/>
              </a:spcAft>
            </a:pPr>
            <a:r>
              <a:rPr lang="ru-RU" b="1" dirty="0">
                <a:latin typeface="Times New Roman"/>
                <a:ea typeface="Times New Roman"/>
                <a:cs typeface="Times New Roman"/>
              </a:rPr>
              <a:t>«КЪЫРЫМТАТАР ТИЛИ ВЕ ЭДЕБИЯТЫ </a:t>
            </a:r>
            <a:r>
              <a:rPr lang="ru-RU" b="1" dirty="0" smtClean="0">
                <a:latin typeface="Times New Roman"/>
                <a:ea typeface="Times New Roman"/>
                <a:cs typeface="Times New Roman"/>
              </a:rPr>
              <a:t>ДЕРСЛЕРИНДЕ</a:t>
            </a:r>
          </a:p>
          <a:p>
            <a:pPr algn="ctr">
              <a:lnSpc>
                <a:spcPct val="115000"/>
              </a:lnSpc>
              <a:spcAft>
                <a:spcPts val="750"/>
              </a:spcAft>
            </a:pPr>
            <a:r>
              <a:rPr lang="ru-RU" b="1" dirty="0" smtClean="0">
                <a:latin typeface="Times New Roman"/>
                <a:ea typeface="Times New Roman"/>
                <a:cs typeface="Times New Roman"/>
              </a:rPr>
              <a:t> </a:t>
            </a:r>
          </a:p>
          <a:p>
            <a:pPr algn="ctr">
              <a:lnSpc>
                <a:spcPct val="115000"/>
              </a:lnSpc>
              <a:spcAft>
                <a:spcPts val="750"/>
              </a:spcAft>
            </a:pPr>
            <a:r>
              <a:rPr lang="ru-RU" b="1" dirty="0" smtClean="0">
                <a:latin typeface="Times New Roman"/>
                <a:ea typeface="Times New Roman"/>
                <a:cs typeface="Times New Roman"/>
              </a:rPr>
              <a:t>ИНТЕРАКТИВ </a:t>
            </a:r>
            <a:r>
              <a:rPr lang="ru-RU" b="1" dirty="0">
                <a:latin typeface="Times New Roman"/>
                <a:ea typeface="Times New Roman"/>
                <a:cs typeface="Times New Roman"/>
              </a:rPr>
              <a:t>УСУЛЛАРЫНЫ </a:t>
            </a:r>
            <a:r>
              <a:rPr lang="ru-RU" b="1" dirty="0" smtClean="0">
                <a:latin typeface="Times New Roman"/>
                <a:ea typeface="Times New Roman"/>
                <a:cs typeface="Times New Roman"/>
              </a:rPr>
              <a:t>КЪУЛЛАНУВЫ»</a:t>
            </a:r>
          </a:p>
          <a:p>
            <a:pPr algn="ctr">
              <a:lnSpc>
                <a:spcPct val="115000"/>
              </a:lnSpc>
              <a:spcAft>
                <a:spcPts val="750"/>
              </a:spcAft>
            </a:pPr>
            <a:endParaRPr lang="ru-RU" b="1" dirty="0">
              <a:latin typeface="Times New Roman"/>
              <a:ea typeface="Times New Roman"/>
              <a:cs typeface="Times New Roman"/>
            </a:endParaRPr>
          </a:p>
          <a:p>
            <a:pPr algn="ctr">
              <a:lnSpc>
                <a:spcPct val="115000"/>
              </a:lnSpc>
              <a:spcAft>
                <a:spcPts val="750"/>
              </a:spcAft>
            </a:pPr>
            <a:endParaRPr lang="ru-RU" b="1" dirty="0" smtClean="0">
              <a:latin typeface="Times New Roman"/>
              <a:ea typeface="Times New Roman"/>
              <a:cs typeface="Times New Roman"/>
            </a:endParaRPr>
          </a:p>
          <a:p>
            <a:pPr algn="ctr">
              <a:lnSpc>
                <a:spcPct val="115000"/>
              </a:lnSpc>
              <a:spcAft>
                <a:spcPts val="750"/>
              </a:spcAft>
            </a:pPr>
            <a:endParaRPr lang="ru-RU" b="1" dirty="0">
              <a:latin typeface="Times New Roman"/>
              <a:ea typeface="Times New Roman"/>
              <a:cs typeface="Times New Roman"/>
            </a:endParaRPr>
          </a:p>
          <a:p>
            <a:pPr algn="r">
              <a:lnSpc>
                <a:spcPct val="115000"/>
              </a:lnSpc>
              <a:spcAft>
                <a:spcPts val="750"/>
              </a:spcAft>
            </a:pPr>
            <a:r>
              <a:rPr lang="ru-RU" b="1" dirty="0" smtClean="0">
                <a:latin typeface="Times New Roman"/>
                <a:ea typeface="Times New Roman"/>
                <a:cs typeface="Times New Roman"/>
              </a:rPr>
              <a:t>Багъчасарай шеэри </a:t>
            </a:r>
          </a:p>
          <a:p>
            <a:pPr algn="r">
              <a:lnSpc>
                <a:spcPct val="115000"/>
              </a:lnSpc>
              <a:spcAft>
                <a:spcPts val="750"/>
              </a:spcAft>
            </a:pPr>
            <a:r>
              <a:rPr lang="ru-RU" b="1" dirty="0" smtClean="0">
                <a:latin typeface="Times New Roman"/>
                <a:ea typeface="Times New Roman"/>
                <a:cs typeface="Times New Roman"/>
              </a:rPr>
              <a:t>1 умумтасиль мектебининъ </a:t>
            </a:r>
          </a:p>
          <a:p>
            <a:pPr algn="r">
              <a:lnSpc>
                <a:spcPct val="115000"/>
              </a:lnSpc>
              <a:spcAft>
                <a:spcPts val="750"/>
              </a:spcAft>
            </a:pPr>
            <a:r>
              <a:rPr lang="ru-RU" b="1" dirty="0">
                <a:latin typeface="Times New Roman"/>
                <a:ea typeface="Times New Roman"/>
                <a:cs typeface="Times New Roman"/>
              </a:rPr>
              <a:t>к</a:t>
            </a:r>
            <a:r>
              <a:rPr lang="ru-RU" b="1" dirty="0" smtClean="0">
                <a:latin typeface="Times New Roman"/>
                <a:ea typeface="Times New Roman"/>
                <a:cs typeface="Times New Roman"/>
              </a:rPr>
              <a:t>ърымтатар тили ве эдебият оджасы</a:t>
            </a:r>
          </a:p>
          <a:p>
            <a:pPr algn="r">
              <a:lnSpc>
                <a:spcPct val="115000"/>
              </a:lnSpc>
              <a:spcAft>
                <a:spcPts val="750"/>
              </a:spcAft>
            </a:pPr>
            <a:r>
              <a:rPr lang="ru-RU" b="1" dirty="0" smtClean="0">
                <a:latin typeface="Times New Roman"/>
                <a:ea typeface="Times New Roman"/>
                <a:cs typeface="Times New Roman"/>
              </a:rPr>
              <a:t>Джемилова Л.С.</a:t>
            </a:r>
          </a:p>
          <a:p>
            <a:pPr algn="ctr">
              <a:lnSpc>
                <a:spcPct val="115000"/>
              </a:lnSpc>
              <a:spcAft>
                <a:spcPts val="750"/>
              </a:spcAft>
            </a:pPr>
            <a:endParaRPr lang="ru-RU" sz="1400" b="1" dirty="0">
              <a:effectLst/>
              <a:latin typeface="Times New Roman"/>
              <a:ea typeface="Calibri"/>
              <a:cs typeface="Times New Roman"/>
            </a:endParaRPr>
          </a:p>
          <a:p>
            <a:pPr algn="ctr">
              <a:lnSpc>
                <a:spcPct val="115000"/>
              </a:lnSpc>
              <a:spcAft>
                <a:spcPts val="750"/>
              </a:spcAft>
            </a:pPr>
            <a:endParaRPr lang="ru-RU" sz="1400" b="1" dirty="0" smtClean="0">
              <a:latin typeface="Times New Roman"/>
              <a:ea typeface="Calibri"/>
              <a:cs typeface="Times New Roman"/>
            </a:endParaRPr>
          </a:p>
          <a:p>
            <a:pPr algn="ctr">
              <a:lnSpc>
                <a:spcPct val="115000"/>
              </a:lnSpc>
              <a:spcAft>
                <a:spcPts val="750"/>
              </a:spcAft>
            </a:pPr>
            <a:endParaRPr lang="ru-RU" sz="1400" b="1" dirty="0">
              <a:effectLst/>
              <a:latin typeface="Times New Roman"/>
              <a:ea typeface="Calibri"/>
              <a:cs typeface="Times New Roman"/>
            </a:endParaRPr>
          </a:p>
          <a:p>
            <a:pPr algn="ctr">
              <a:lnSpc>
                <a:spcPct val="115000"/>
              </a:lnSpc>
              <a:spcAft>
                <a:spcPts val="750"/>
              </a:spcAft>
            </a:pPr>
            <a:endParaRPr lang="ru-RU" sz="1400" dirty="0">
              <a:effectLst/>
              <a:latin typeface="Calibri"/>
              <a:ea typeface="Calibri"/>
              <a:cs typeface="Times New Roman"/>
            </a:endParaRPr>
          </a:p>
        </p:txBody>
      </p:sp>
    </p:spTree>
    <p:extLst>
      <p:ext uri="{BB962C8B-B14F-4D97-AF65-F5344CB8AC3E}">
        <p14:creationId xmlns:p14="http://schemas.microsoft.com/office/powerpoint/2010/main" val="21596783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280920" cy="3693319"/>
          </a:xfrm>
          <a:prstGeom prst="rect">
            <a:avLst/>
          </a:prstGeom>
        </p:spPr>
        <p:txBody>
          <a:bodyPr wrap="square">
            <a:spAutoFit/>
          </a:bodyPr>
          <a:lstStyle/>
          <a:p>
            <a:endParaRPr lang="ru-RU" sz="3600" b="1" dirty="0" smtClean="0">
              <a:latin typeface="Times New Roman" pitchFamily="18" charset="0"/>
              <a:cs typeface="Times New Roman" pitchFamily="18" charset="0"/>
            </a:endParaRPr>
          </a:p>
          <a:p>
            <a:r>
              <a:rPr lang="ru-RU" sz="3600" b="1" dirty="0" smtClean="0">
                <a:latin typeface="Times New Roman" pitchFamily="18" charset="0"/>
                <a:cs typeface="Times New Roman" pitchFamily="18" charset="0"/>
              </a:rPr>
              <a:t>Интерактив </a:t>
            </a:r>
            <a:r>
              <a:rPr lang="ru-RU" sz="3600" b="1" dirty="0">
                <a:latin typeface="Times New Roman" pitchFamily="18" charset="0"/>
                <a:cs typeface="Times New Roman" pitchFamily="18" charset="0"/>
              </a:rPr>
              <a:t>окъутув</a:t>
            </a:r>
            <a:r>
              <a:rPr lang="ru-RU" sz="3600" dirty="0">
                <a:latin typeface="Times New Roman" pitchFamily="18" charset="0"/>
                <a:cs typeface="Times New Roman" pitchFamily="18" charset="0"/>
              </a:rPr>
              <a:t> – </a:t>
            </a:r>
            <a:endParaRPr lang="ru-RU" sz="3600" dirty="0" smtClean="0">
              <a:latin typeface="Times New Roman" pitchFamily="18" charset="0"/>
              <a:cs typeface="Times New Roman" pitchFamily="18" charset="0"/>
            </a:endParaRPr>
          </a:p>
          <a:p>
            <a:endParaRPr lang="ru-RU" sz="3600" dirty="0" smtClean="0">
              <a:latin typeface="Times New Roman" pitchFamily="18" charset="0"/>
              <a:cs typeface="Times New Roman" pitchFamily="18" charset="0"/>
            </a:endParaRPr>
          </a:p>
          <a:p>
            <a:pPr>
              <a:lnSpc>
                <a:spcPct val="150000"/>
              </a:lnSpc>
            </a:pPr>
            <a:r>
              <a:rPr lang="ru-RU" sz="2800" i="1" dirty="0" smtClean="0">
                <a:latin typeface="Times New Roman" pitchFamily="18" charset="0"/>
                <a:cs typeface="Times New Roman" pitchFamily="18" charset="0"/>
              </a:rPr>
              <a:t>педагогиканынъ </a:t>
            </a:r>
            <a:r>
              <a:rPr lang="ru-RU" sz="2800" i="1" dirty="0">
                <a:latin typeface="Times New Roman" pitchFamily="18" charset="0"/>
                <a:cs typeface="Times New Roman" pitchFamily="18" charset="0"/>
              </a:rPr>
              <a:t>меракълы, иджадий бир ёнелиши. Интерактив шекиллерни ве усулларны дерснинъ эр бир къысымында къулланмакъ мумкюн.</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8433824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3068960"/>
            <a:ext cx="192251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оджа</a:t>
            </a:r>
            <a:endParaRPr lang="ru-RU" sz="2800" dirty="0">
              <a:solidFill>
                <a:schemeClr val="tx1"/>
              </a:solidFill>
              <a:latin typeface="Times New Roman" pitchFamily="18" charset="0"/>
              <a:cs typeface="Times New Roman" pitchFamily="18" charset="0"/>
            </a:endParaRPr>
          </a:p>
        </p:txBody>
      </p:sp>
      <p:sp>
        <p:nvSpPr>
          <p:cNvPr id="5" name="Прямоугольник 4"/>
          <p:cNvSpPr/>
          <p:nvPr/>
        </p:nvSpPr>
        <p:spPr>
          <a:xfrm>
            <a:off x="5588496" y="1772816"/>
            <a:ext cx="187220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талебе</a:t>
            </a:r>
            <a:endParaRPr lang="ru-RU" sz="2800" dirty="0">
              <a:solidFill>
                <a:schemeClr val="tx1"/>
              </a:solidFill>
              <a:latin typeface="Times New Roman" pitchFamily="18" charset="0"/>
              <a:cs typeface="Times New Roman" pitchFamily="18" charset="0"/>
            </a:endParaRPr>
          </a:p>
        </p:txBody>
      </p:sp>
      <p:sp>
        <p:nvSpPr>
          <p:cNvPr id="6" name="Прямоугольник 5"/>
          <p:cNvSpPr/>
          <p:nvPr/>
        </p:nvSpPr>
        <p:spPr>
          <a:xfrm>
            <a:off x="5611011" y="3055774"/>
            <a:ext cx="187220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талебе</a:t>
            </a:r>
            <a:endParaRPr lang="ru-RU" sz="2800" dirty="0">
              <a:solidFill>
                <a:schemeClr val="tx1"/>
              </a:solidFill>
              <a:latin typeface="Times New Roman" pitchFamily="18" charset="0"/>
              <a:cs typeface="Times New Roman" pitchFamily="18" charset="0"/>
            </a:endParaRPr>
          </a:p>
        </p:txBody>
      </p:sp>
      <p:sp>
        <p:nvSpPr>
          <p:cNvPr id="7" name="Прямоугольник 6"/>
          <p:cNvSpPr/>
          <p:nvPr/>
        </p:nvSpPr>
        <p:spPr>
          <a:xfrm>
            <a:off x="5611011" y="4365104"/>
            <a:ext cx="187220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талебе</a:t>
            </a:r>
            <a:endParaRPr lang="ru-RU" sz="2800" dirty="0">
              <a:solidFill>
                <a:schemeClr val="tx1"/>
              </a:solidFill>
              <a:latin typeface="Times New Roman" pitchFamily="18" charset="0"/>
              <a:cs typeface="Times New Roman" pitchFamily="18" charset="0"/>
            </a:endParaRPr>
          </a:p>
        </p:txBody>
      </p:sp>
      <p:cxnSp>
        <p:nvCxnSpPr>
          <p:cNvPr id="9" name="Прямая со стрелкой 8"/>
          <p:cNvCxnSpPr/>
          <p:nvPr/>
        </p:nvCxnSpPr>
        <p:spPr>
          <a:xfrm flipV="1">
            <a:off x="3059832" y="2230016"/>
            <a:ext cx="1872208" cy="6949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a:off x="3059832" y="3514530"/>
            <a:ext cx="1800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a:off x="3059832" y="3789040"/>
            <a:ext cx="1512168"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059832" y="406405"/>
            <a:ext cx="3071995" cy="646331"/>
          </a:xfrm>
          <a:prstGeom prst="rect">
            <a:avLst/>
          </a:prstGeom>
          <a:noFill/>
        </p:spPr>
        <p:txBody>
          <a:bodyPr wrap="none" rtlCol="0">
            <a:spAutoFit/>
          </a:bodyPr>
          <a:lstStyle/>
          <a:p>
            <a:r>
              <a:rPr lang="ru-RU" sz="3600" b="1" dirty="0" smtClean="0">
                <a:latin typeface="Times New Roman" pitchFamily="18" charset="0"/>
                <a:cs typeface="Times New Roman" pitchFamily="18" charset="0"/>
              </a:rPr>
              <a:t>Пассив усулы</a:t>
            </a:r>
            <a:endParaRPr lang="ru-RU"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28976646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3068960"/>
            <a:ext cx="192251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оджа</a:t>
            </a:r>
            <a:endParaRPr lang="ru-RU" sz="2800" dirty="0">
              <a:solidFill>
                <a:schemeClr val="tx1"/>
              </a:solidFill>
              <a:latin typeface="Times New Roman" pitchFamily="18" charset="0"/>
              <a:cs typeface="Times New Roman" pitchFamily="18" charset="0"/>
            </a:endParaRPr>
          </a:p>
        </p:txBody>
      </p:sp>
      <p:sp>
        <p:nvSpPr>
          <p:cNvPr id="5" name="Прямоугольник 4"/>
          <p:cNvSpPr/>
          <p:nvPr/>
        </p:nvSpPr>
        <p:spPr>
          <a:xfrm>
            <a:off x="5588496" y="1772816"/>
            <a:ext cx="187220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талебе</a:t>
            </a:r>
            <a:endParaRPr lang="ru-RU" sz="2800" dirty="0">
              <a:solidFill>
                <a:schemeClr val="tx1"/>
              </a:solidFill>
              <a:latin typeface="Times New Roman" pitchFamily="18" charset="0"/>
              <a:cs typeface="Times New Roman" pitchFamily="18" charset="0"/>
            </a:endParaRPr>
          </a:p>
        </p:txBody>
      </p:sp>
      <p:sp>
        <p:nvSpPr>
          <p:cNvPr id="6" name="Прямоугольник 5"/>
          <p:cNvSpPr/>
          <p:nvPr/>
        </p:nvSpPr>
        <p:spPr>
          <a:xfrm>
            <a:off x="5588496" y="3057330"/>
            <a:ext cx="187220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талебе</a:t>
            </a:r>
            <a:endParaRPr lang="ru-RU" sz="2800" dirty="0">
              <a:solidFill>
                <a:schemeClr val="tx1"/>
              </a:solidFill>
              <a:latin typeface="Times New Roman" pitchFamily="18" charset="0"/>
              <a:cs typeface="Times New Roman" pitchFamily="18" charset="0"/>
            </a:endParaRPr>
          </a:p>
        </p:txBody>
      </p:sp>
      <p:sp>
        <p:nvSpPr>
          <p:cNvPr id="7" name="Прямоугольник 6"/>
          <p:cNvSpPr/>
          <p:nvPr/>
        </p:nvSpPr>
        <p:spPr>
          <a:xfrm>
            <a:off x="5611011" y="4365104"/>
            <a:ext cx="187220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талебе</a:t>
            </a:r>
            <a:endParaRPr lang="ru-RU" sz="2800" dirty="0">
              <a:solidFill>
                <a:schemeClr val="tx1"/>
              </a:solidFill>
              <a:latin typeface="Times New Roman" pitchFamily="18" charset="0"/>
              <a:cs typeface="Times New Roman" pitchFamily="18" charset="0"/>
            </a:endParaRPr>
          </a:p>
        </p:txBody>
      </p:sp>
      <p:cxnSp>
        <p:nvCxnSpPr>
          <p:cNvPr id="9" name="Прямая со стрелкой 8"/>
          <p:cNvCxnSpPr/>
          <p:nvPr/>
        </p:nvCxnSpPr>
        <p:spPr>
          <a:xfrm flipV="1">
            <a:off x="3059832" y="2362402"/>
            <a:ext cx="1872208" cy="6949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flipV="1">
            <a:off x="3059832" y="3327749"/>
            <a:ext cx="2160240" cy="18678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a:off x="3311860" y="4077072"/>
            <a:ext cx="1512168"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827175" y="406405"/>
            <a:ext cx="3012684" cy="646331"/>
          </a:xfrm>
          <a:prstGeom prst="rect">
            <a:avLst/>
          </a:prstGeom>
          <a:noFill/>
        </p:spPr>
        <p:txBody>
          <a:bodyPr wrap="none" rtlCol="0">
            <a:spAutoFit/>
          </a:bodyPr>
          <a:lstStyle/>
          <a:p>
            <a:pPr algn="ctr"/>
            <a:r>
              <a:rPr lang="ru-RU" sz="3600" b="1" dirty="0" smtClean="0">
                <a:latin typeface="Times New Roman" pitchFamily="18" charset="0"/>
                <a:cs typeface="Times New Roman" pitchFamily="18" charset="0"/>
              </a:rPr>
              <a:t>Актив  усулы</a:t>
            </a:r>
            <a:endParaRPr lang="ru-RU" sz="3600" b="1" dirty="0">
              <a:latin typeface="Times New Roman" pitchFamily="18" charset="0"/>
              <a:cs typeface="Times New Roman" pitchFamily="18" charset="0"/>
            </a:endParaRPr>
          </a:p>
        </p:txBody>
      </p:sp>
      <p:cxnSp>
        <p:nvCxnSpPr>
          <p:cNvPr id="15" name="Прямая со стрелкой 14"/>
          <p:cNvCxnSpPr/>
          <p:nvPr/>
        </p:nvCxnSpPr>
        <p:spPr>
          <a:xfrm flipH="1">
            <a:off x="3059832" y="2577480"/>
            <a:ext cx="2016224"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flipH="1">
            <a:off x="3203848" y="3514530"/>
            <a:ext cx="2232248" cy="1304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flipH="1" flipV="1">
            <a:off x="3707904" y="3983360"/>
            <a:ext cx="1512168" cy="8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67802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3068960"/>
            <a:ext cx="192251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оджа</a:t>
            </a:r>
            <a:endParaRPr lang="ru-RU" sz="2800" dirty="0">
              <a:solidFill>
                <a:schemeClr val="tx1"/>
              </a:solidFill>
              <a:latin typeface="Times New Roman" pitchFamily="18" charset="0"/>
              <a:cs typeface="Times New Roman" pitchFamily="18" charset="0"/>
            </a:endParaRPr>
          </a:p>
        </p:txBody>
      </p:sp>
      <p:sp>
        <p:nvSpPr>
          <p:cNvPr id="5" name="Прямоугольник 4"/>
          <p:cNvSpPr/>
          <p:nvPr/>
        </p:nvSpPr>
        <p:spPr>
          <a:xfrm>
            <a:off x="5530686" y="1315616"/>
            <a:ext cx="187220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талебе</a:t>
            </a:r>
            <a:endParaRPr lang="ru-RU" sz="2800" dirty="0">
              <a:solidFill>
                <a:schemeClr val="tx1"/>
              </a:solidFill>
              <a:latin typeface="Times New Roman" pitchFamily="18" charset="0"/>
              <a:cs typeface="Times New Roman" pitchFamily="18" charset="0"/>
            </a:endParaRPr>
          </a:p>
        </p:txBody>
      </p:sp>
      <p:sp>
        <p:nvSpPr>
          <p:cNvPr id="6" name="Прямоугольник 5"/>
          <p:cNvSpPr/>
          <p:nvPr/>
        </p:nvSpPr>
        <p:spPr>
          <a:xfrm>
            <a:off x="5571525" y="3019703"/>
            <a:ext cx="187220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талебе</a:t>
            </a:r>
            <a:endParaRPr lang="ru-RU" sz="2800" dirty="0">
              <a:solidFill>
                <a:schemeClr val="tx1"/>
              </a:solidFill>
              <a:latin typeface="Times New Roman" pitchFamily="18" charset="0"/>
              <a:cs typeface="Times New Roman" pitchFamily="18" charset="0"/>
            </a:endParaRPr>
          </a:p>
        </p:txBody>
      </p:sp>
      <p:sp>
        <p:nvSpPr>
          <p:cNvPr id="7" name="Прямоугольник 6"/>
          <p:cNvSpPr/>
          <p:nvPr/>
        </p:nvSpPr>
        <p:spPr>
          <a:xfrm>
            <a:off x="5724128" y="4896307"/>
            <a:ext cx="187220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tx1"/>
                </a:solidFill>
                <a:latin typeface="Times New Roman" pitchFamily="18" charset="0"/>
                <a:cs typeface="Times New Roman" pitchFamily="18" charset="0"/>
              </a:rPr>
              <a:t>талебе</a:t>
            </a:r>
            <a:endParaRPr lang="ru-RU" sz="2800" dirty="0">
              <a:solidFill>
                <a:schemeClr val="tx1"/>
              </a:solidFill>
              <a:latin typeface="Times New Roman" pitchFamily="18" charset="0"/>
              <a:cs typeface="Times New Roman" pitchFamily="18" charset="0"/>
            </a:endParaRPr>
          </a:p>
        </p:txBody>
      </p:sp>
      <p:cxnSp>
        <p:nvCxnSpPr>
          <p:cNvPr id="9" name="Прямая со стрелкой 8"/>
          <p:cNvCxnSpPr/>
          <p:nvPr/>
        </p:nvCxnSpPr>
        <p:spPr>
          <a:xfrm flipV="1">
            <a:off x="3049013" y="1929931"/>
            <a:ext cx="1790904" cy="9950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p:nvPr/>
        </p:nvCxnSpPr>
        <p:spPr>
          <a:xfrm>
            <a:off x="2951820" y="3328527"/>
            <a:ext cx="248427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a:off x="3049013" y="3873624"/>
            <a:ext cx="2171059" cy="15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736901" y="406405"/>
            <a:ext cx="3746860" cy="646331"/>
          </a:xfrm>
          <a:prstGeom prst="rect">
            <a:avLst/>
          </a:prstGeom>
          <a:noFill/>
        </p:spPr>
        <p:txBody>
          <a:bodyPr wrap="none" rtlCol="0">
            <a:spAutoFit/>
          </a:bodyPr>
          <a:lstStyle/>
          <a:p>
            <a:pPr algn="ctr"/>
            <a:r>
              <a:rPr lang="ru-RU" sz="3600" b="1" dirty="0" smtClean="0">
                <a:latin typeface="Times New Roman" pitchFamily="18" charset="0"/>
                <a:cs typeface="Times New Roman" pitchFamily="18" charset="0"/>
              </a:rPr>
              <a:t>Интерактив усул</a:t>
            </a:r>
            <a:endParaRPr lang="ru-RU" sz="3600" b="1" dirty="0">
              <a:latin typeface="Times New Roman" pitchFamily="18" charset="0"/>
              <a:cs typeface="Times New Roman" pitchFamily="18" charset="0"/>
            </a:endParaRPr>
          </a:p>
        </p:txBody>
      </p:sp>
      <p:cxnSp>
        <p:nvCxnSpPr>
          <p:cNvPr id="4" name="Прямая со стрелкой 3"/>
          <p:cNvCxnSpPr/>
          <p:nvPr/>
        </p:nvCxnSpPr>
        <p:spPr>
          <a:xfrm flipH="1">
            <a:off x="3203848" y="2060848"/>
            <a:ext cx="2088232"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p:nvPr/>
        </p:nvCxnSpPr>
        <p:spPr>
          <a:xfrm flipH="1" flipV="1">
            <a:off x="2951820" y="3514530"/>
            <a:ext cx="2484276" cy="116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flipH="1" flipV="1">
            <a:off x="3419872" y="3821630"/>
            <a:ext cx="2016224" cy="12635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p:nvPr/>
        </p:nvCxnSpPr>
        <p:spPr>
          <a:xfrm>
            <a:off x="6660232" y="2217575"/>
            <a:ext cx="40839" cy="7073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flipV="1">
            <a:off x="6372200" y="2230016"/>
            <a:ext cx="0" cy="7896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flipV="1">
            <a:off x="6372200" y="3983360"/>
            <a:ext cx="0" cy="9129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p:nvPr/>
        </p:nvCxnSpPr>
        <p:spPr>
          <a:xfrm>
            <a:off x="6804248" y="3983360"/>
            <a:ext cx="0" cy="8389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899592" y="6381328"/>
            <a:ext cx="5182060" cy="369332"/>
          </a:xfrm>
          <a:prstGeom prst="rect">
            <a:avLst/>
          </a:prstGeom>
          <a:noFill/>
        </p:spPr>
        <p:txBody>
          <a:bodyPr wrap="none" rtlCol="0">
            <a:spAutoFit/>
          </a:bodyPr>
          <a:lstStyle/>
          <a:p>
            <a:r>
              <a:rPr lang="ru-RU" dirty="0" smtClean="0"/>
              <a:t>Талебе               оджа              талебе              талебе</a:t>
            </a:r>
            <a:endParaRPr lang="ru-RU" dirty="0"/>
          </a:p>
        </p:txBody>
      </p:sp>
      <p:cxnSp>
        <p:nvCxnSpPr>
          <p:cNvPr id="51" name="Прямая со стрелкой 50"/>
          <p:cNvCxnSpPr/>
          <p:nvPr/>
        </p:nvCxnSpPr>
        <p:spPr>
          <a:xfrm>
            <a:off x="4570084" y="6604616"/>
            <a:ext cx="58044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6" name="Прямая со стрелкой 55"/>
          <p:cNvCxnSpPr/>
          <p:nvPr/>
        </p:nvCxnSpPr>
        <p:spPr>
          <a:xfrm>
            <a:off x="3129770" y="6565994"/>
            <a:ext cx="58020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60" name="Прямая со стрелкой 59"/>
          <p:cNvCxnSpPr/>
          <p:nvPr/>
        </p:nvCxnSpPr>
        <p:spPr>
          <a:xfrm>
            <a:off x="1763688" y="6565994"/>
            <a:ext cx="64807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67802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0"/>
            <a:ext cx="8568951" cy="6517682"/>
          </a:xfrm>
          <a:prstGeom prst="rect">
            <a:avLst/>
          </a:prstGeom>
        </p:spPr>
        <p:txBody>
          <a:bodyPr wrap="square">
            <a:spAutoFit/>
          </a:bodyPr>
          <a:lstStyle/>
          <a:p>
            <a:pPr>
              <a:lnSpc>
                <a:spcPct val="115000"/>
              </a:lnSpc>
              <a:spcAft>
                <a:spcPts val="750"/>
              </a:spcAft>
            </a:pPr>
            <a:endParaRPr lang="ru-RU" sz="2800" dirty="0" smtClean="0">
              <a:latin typeface="Times New Roman" pitchFamily="18" charset="0"/>
              <a:ea typeface="Times New Roman"/>
              <a:cs typeface="Times New Roman" pitchFamily="18" charset="0"/>
            </a:endParaRPr>
          </a:p>
          <a:p>
            <a:pPr>
              <a:lnSpc>
                <a:spcPct val="115000"/>
              </a:lnSpc>
              <a:spcAft>
                <a:spcPts val="750"/>
              </a:spcAft>
            </a:pPr>
            <a:r>
              <a:rPr lang="ru-RU" sz="2800" dirty="0" smtClean="0">
                <a:latin typeface="Times New Roman" pitchFamily="18" charset="0"/>
                <a:ea typeface="Times New Roman"/>
                <a:cs typeface="Times New Roman" pitchFamily="18" charset="0"/>
              </a:rPr>
              <a:t>Берильген </a:t>
            </a:r>
            <a:r>
              <a:rPr lang="ru-RU" sz="2800" dirty="0">
                <a:latin typeface="Times New Roman" pitchFamily="18" charset="0"/>
                <a:ea typeface="Times New Roman"/>
                <a:cs typeface="Times New Roman" pitchFamily="18" charset="0"/>
              </a:rPr>
              <a:t>схемалардан корюне ки, окъутув усулларны учь умумийлештирильген группагъа больмек мумкюн:</a:t>
            </a:r>
            <a:endParaRPr lang="ru-RU" sz="28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Пассив усуллар;</a:t>
            </a:r>
            <a:endParaRPr lang="ru-RU" sz="28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Актив усуллар;</a:t>
            </a:r>
            <a:endParaRPr lang="ru-RU" sz="28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Интерактив усуллар</a:t>
            </a:r>
            <a:r>
              <a:rPr lang="ru-RU" sz="2800" dirty="0" smtClean="0">
                <a:latin typeface="Times New Roman" pitchFamily="18" charset="0"/>
                <a:ea typeface="Times New Roman"/>
                <a:cs typeface="Times New Roman" pitchFamily="18" charset="0"/>
              </a:rPr>
              <a:t>.</a:t>
            </a:r>
          </a:p>
          <a:p>
            <a:pPr lvl="0">
              <a:lnSpc>
                <a:spcPct val="115000"/>
              </a:lnSpc>
              <a:spcAft>
                <a:spcPts val="1000"/>
              </a:spcAft>
              <a:buSzPts val="1000"/>
              <a:tabLst>
                <a:tab pos="457200" algn="l"/>
              </a:tabLst>
            </a:pPr>
            <a:endParaRPr lang="ru-RU" sz="2800" dirty="0" smtClean="0">
              <a:latin typeface="Times New Roman" pitchFamily="18" charset="0"/>
              <a:ea typeface="Times New Roman"/>
              <a:cs typeface="Times New Roman" pitchFamily="18" charset="0"/>
            </a:endParaRPr>
          </a:p>
          <a:p>
            <a:pPr lvl="0">
              <a:lnSpc>
                <a:spcPct val="115000"/>
              </a:lnSpc>
              <a:spcAft>
                <a:spcPts val="1000"/>
              </a:spcAft>
              <a:buSzPts val="1000"/>
              <a:tabLst>
                <a:tab pos="457200" algn="l"/>
              </a:tabLst>
            </a:pPr>
            <a:r>
              <a:rPr lang="ru-RU" sz="2800" dirty="0" smtClean="0">
                <a:latin typeface="Times New Roman" pitchFamily="18" charset="0"/>
                <a:cs typeface="Times New Roman" pitchFamily="18" charset="0"/>
              </a:rPr>
              <a:t>     Эр </a:t>
            </a:r>
            <a:r>
              <a:rPr lang="ru-RU" sz="2800" dirty="0">
                <a:latin typeface="Times New Roman" pitchFamily="18" charset="0"/>
                <a:cs typeface="Times New Roman" pitchFamily="18" charset="0"/>
              </a:rPr>
              <a:t>бир усулынынъ озь хусусиетлери </a:t>
            </a:r>
            <a:r>
              <a:rPr lang="ru-RU" sz="2800" dirty="0" smtClean="0">
                <a:latin typeface="Times New Roman" pitchFamily="18" charset="0"/>
                <a:cs typeface="Times New Roman" pitchFamily="18" charset="0"/>
              </a:rPr>
              <a:t>бар</a:t>
            </a:r>
          </a:p>
          <a:p>
            <a:pPr marL="342900" lvl="0" indent="-342900">
              <a:lnSpc>
                <a:spcPct val="115000"/>
              </a:lnSpc>
              <a:spcAft>
                <a:spcPts val="1000"/>
              </a:spcAft>
              <a:buSzPts val="1000"/>
              <a:buFont typeface="Symbol"/>
              <a:buChar char=""/>
              <a:tabLst>
                <a:tab pos="457200" algn="l"/>
              </a:tabLst>
            </a:pPr>
            <a:endParaRPr lang="ru-RU" sz="2800" dirty="0" smtClean="0">
              <a:latin typeface="Times New Roman" pitchFamily="18" charset="0"/>
              <a:cs typeface="Times New Roman" pitchFamily="18" charset="0"/>
            </a:endParaRPr>
          </a:p>
          <a:p>
            <a:pPr lvl="0" algn="ctr">
              <a:lnSpc>
                <a:spcPct val="115000"/>
              </a:lnSpc>
              <a:spcAft>
                <a:spcPts val="1000"/>
              </a:spcAft>
              <a:buSzPts val="1000"/>
              <a:tabLst>
                <a:tab pos="457200" algn="l"/>
              </a:tabLst>
            </a:pPr>
            <a:r>
              <a:rPr lang="ru-RU" sz="2800" dirty="0" smtClean="0">
                <a:solidFill>
                  <a:srgbClr val="FF0000"/>
                </a:solidFill>
                <a:effectLst/>
                <a:latin typeface="Times New Roman" pitchFamily="18" charset="0"/>
                <a:ea typeface="Calibri"/>
                <a:cs typeface="Times New Roman" pitchFamily="18" charset="0"/>
              </a:rPr>
              <a:t>Д.Пойе « Не къадар яхшы оджалар олса ки, о къадар яхшы усуллар бар»</a:t>
            </a:r>
            <a:endParaRPr lang="ru-RU" sz="2800" dirty="0">
              <a:solidFill>
                <a:srgbClr val="FF0000"/>
              </a:solidFill>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37579285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35631" y="116632"/>
            <a:ext cx="8784976" cy="1559401"/>
          </a:xfrm>
          <a:prstGeom prst="rect">
            <a:avLst/>
          </a:prstGeom>
          <a:noFill/>
        </p:spPr>
        <p:txBody>
          <a:bodyPr wrap="square" rtlCol="0">
            <a:spAutoFit/>
          </a:bodyPr>
          <a:lstStyle/>
          <a:p>
            <a:pPr algn="ctr">
              <a:lnSpc>
                <a:spcPct val="115000"/>
              </a:lnSpc>
              <a:spcAft>
                <a:spcPts val="750"/>
              </a:spcAft>
            </a:pPr>
            <a:r>
              <a:rPr lang="ru-RU" sz="2000" b="1" dirty="0" smtClean="0">
                <a:latin typeface="Times New Roman" pitchFamily="18" charset="0"/>
                <a:cs typeface="Times New Roman" pitchFamily="18" charset="0"/>
              </a:rPr>
              <a:t>Ана тилини огретюв усуллары.</a:t>
            </a:r>
          </a:p>
          <a:p>
            <a:pPr algn="ctr">
              <a:lnSpc>
                <a:spcPct val="115000"/>
              </a:lnSpc>
              <a:spcAft>
                <a:spcPts val="750"/>
              </a:spcAft>
            </a:pPr>
            <a:r>
              <a:rPr lang="ru-RU" sz="2000" b="1" dirty="0" smtClean="0">
                <a:latin typeface="Times New Roman" pitchFamily="18" charset="0"/>
                <a:cs typeface="Times New Roman" pitchFamily="18" charset="0"/>
              </a:rPr>
              <a:t> </a:t>
            </a:r>
            <a:r>
              <a:rPr lang="ru-RU" sz="2000" b="1" dirty="0" smtClean="0">
                <a:latin typeface="Times New Roman"/>
                <a:ea typeface="Times New Roman"/>
                <a:cs typeface="Times New Roman"/>
              </a:rPr>
              <a:t>Эр бир усулынынъ озь хусусиетлери бар.</a:t>
            </a:r>
            <a:endParaRPr lang="ru-RU" sz="2000" b="1" dirty="0" smtClean="0">
              <a:latin typeface="Calibri"/>
              <a:ea typeface="Calibri"/>
              <a:cs typeface="Times New Roman"/>
            </a:endParaRPr>
          </a:p>
          <a:p>
            <a:pPr algn="ctr"/>
            <a:endParaRPr lang="ru-RU" sz="3600" dirty="0">
              <a:latin typeface="Times New Roman" pitchFamily="18" charset="0"/>
              <a:cs typeface="Times New Roman" pitchFamily="18" charset="0"/>
            </a:endParaRPr>
          </a:p>
        </p:txBody>
      </p:sp>
      <p:sp>
        <p:nvSpPr>
          <p:cNvPr id="2" name="Прямоугольник 1"/>
          <p:cNvSpPr/>
          <p:nvPr/>
        </p:nvSpPr>
        <p:spPr>
          <a:xfrm>
            <a:off x="179512" y="951318"/>
            <a:ext cx="8856984" cy="5927777"/>
          </a:xfrm>
          <a:prstGeom prst="rect">
            <a:avLst/>
          </a:prstGeom>
        </p:spPr>
        <p:txBody>
          <a:bodyPr wrap="square">
            <a:spAutoFit/>
          </a:bodyPr>
          <a:lstStyle/>
          <a:p>
            <a:pPr marL="342900" lvl="0" indent="-342900">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Эр бир дерсте лугъат теркибини зенгинлештирюв ишлерини алып бармакъ.</a:t>
            </a:r>
            <a:endParaRPr lang="ru-RU" sz="28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Метин узеринде чалышкъанда, талебелер ифадели окъумагъа алышмакъ кереклер.</a:t>
            </a:r>
            <a:endParaRPr lang="ru-RU" sz="28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Эр бир дерсте чешит оюн дакъкъалары, агъзавий чыкъышлар, иджадий ишлер, инша-миниатюралар тешкиль этмек.</a:t>
            </a:r>
            <a:endParaRPr lang="ru-RU" sz="28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Земаневий дерслернинъ планлаштырувда чешит интерактив услюплерни къулланмакъ. </a:t>
            </a:r>
            <a:r>
              <a:rPr lang="ru-RU" sz="2800" i="1" u="sng" dirty="0">
                <a:latin typeface="Times New Roman" pitchFamily="18" charset="0"/>
                <a:ea typeface="Times New Roman"/>
                <a:cs typeface="Times New Roman" pitchFamily="18" charset="0"/>
              </a:rPr>
              <a:t>Меселя</a:t>
            </a:r>
            <a:r>
              <a:rPr lang="ru-RU" sz="2800" dirty="0">
                <a:latin typeface="Times New Roman" pitchFamily="18" charset="0"/>
                <a:ea typeface="Times New Roman"/>
                <a:cs typeface="Times New Roman" pitchFamily="18" charset="0"/>
              </a:rPr>
              <a:t> </a:t>
            </a:r>
            <a:r>
              <a:rPr lang="ru-RU" sz="2800" i="1" dirty="0" smtClean="0">
                <a:latin typeface="Times New Roman" pitchFamily="18" charset="0"/>
                <a:ea typeface="Times New Roman"/>
                <a:cs typeface="Times New Roman" pitchFamily="18" charset="0"/>
              </a:rPr>
              <a:t>: </a:t>
            </a:r>
            <a:r>
              <a:rPr lang="ru-RU" sz="2800" dirty="0" smtClean="0">
                <a:latin typeface="Times New Roman" pitchFamily="18" charset="0"/>
                <a:ea typeface="Times New Roman"/>
                <a:cs typeface="Times New Roman" pitchFamily="18" charset="0"/>
              </a:rPr>
              <a:t>«</a:t>
            </a:r>
            <a:r>
              <a:rPr lang="ru-RU" sz="2800" dirty="0">
                <a:latin typeface="Times New Roman" pitchFamily="18" charset="0"/>
                <a:ea typeface="Times New Roman"/>
                <a:cs typeface="Times New Roman" pitchFamily="18" charset="0"/>
              </a:rPr>
              <a:t>Сенкан», «Ассоциациялар», булмача, ребус, ве иляхре.</a:t>
            </a:r>
            <a:endParaRPr lang="ru-RU" sz="2800" dirty="0">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26938060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3203848" y="2542978"/>
            <a:ext cx="3000501" cy="17367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latin typeface="Times New Roman" pitchFamily="18" charset="0"/>
                <a:cs typeface="Times New Roman" pitchFamily="18" charset="0"/>
              </a:rPr>
              <a:t>Дерслерде интерактив усул  ве шекиллерининъ къуланувы </a:t>
            </a:r>
            <a:endParaRPr lang="ru-RU" sz="2400" dirty="0">
              <a:latin typeface="Times New Roman" pitchFamily="18" charset="0"/>
              <a:cs typeface="Times New Roman" pitchFamily="18" charset="0"/>
            </a:endParaRPr>
          </a:p>
        </p:txBody>
      </p:sp>
      <p:sp>
        <p:nvSpPr>
          <p:cNvPr id="5" name="Овал 4"/>
          <p:cNvSpPr/>
          <p:nvPr/>
        </p:nvSpPr>
        <p:spPr>
          <a:xfrm>
            <a:off x="683568" y="1340768"/>
            <a:ext cx="2210544"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«Куб» усулы</a:t>
            </a:r>
            <a:endParaRPr lang="ru-RU" dirty="0">
              <a:latin typeface="Times New Roman" pitchFamily="18" charset="0"/>
              <a:cs typeface="Times New Roman" pitchFamily="18" charset="0"/>
            </a:endParaRPr>
          </a:p>
        </p:txBody>
      </p:sp>
      <p:sp>
        <p:nvSpPr>
          <p:cNvPr id="6" name="Овал 5"/>
          <p:cNvSpPr/>
          <p:nvPr/>
        </p:nvSpPr>
        <p:spPr>
          <a:xfrm>
            <a:off x="179513" y="2322038"/>
            <a:ext cx="258248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Саналаштырув</a:t>
            </a:r>
            <a:endParaRPr lang="ru-RU" dirty="0">
              <a:latin typeface="Times New Roman" pitchFamily="18" charset="0"/>
              <a:cs typeface="Times New Roman" pitchFamily="18" charset="0"/>
            </a:endParaRPr>
          </a:p>
        </p:txBody>
      </p:sp>
      <p:sp>
        <p:nvSpPr>
          <p:cNvPr id="7" name="Овал 6"/>
          <p:cNvSpPr/>
          <p:nvPr/>
        </p:nvSpPr>
        <p:spPr>
          <a:xfrm>
            <a:off x="6905837" y="2166291"/>
            <a:ext cx="191463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Иджадий вазифелер</a:t>
            </a:r>
            <a:endParaRPr lang="ru-RU" dirty="0">
              <a:latin typeface="Times New Roman" pitchFamily="18" charset="0"/>
              <a:cs typeface="Times New Roman" pitchFamily="18" charset="0"/>
            </a:endParaRPr>
          </a:p>
        </p:txBody>
      </p:sp>
      <p:sp>
        <p:nvSpPr>
          <p:cNvPr id="8" name="Овал 7"/>
          <p:cNvSpPr/>
          <p:nvPr/>
        </p:nvSpPr>
        <p:spPr>
          <a:xfrm>
            <a:off x="6141741" y="860444"/>
            <a:ext cx="2376264"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Кичик группаларда чалышув </a:t>
            </a:r>
            <a:endParaRPr lang="ru-RU" dirty="0">
              <a:latin typeface="Times New Roman" pitchFamily="18" charset="0"/>
              <a:cs typeface="Times New Roman" pitchFamily="18" charset="0"/>
            </a:endParaRPr>
          </a:p>
        </p:txBody>
      </p:sp>
      <p:sp>
        <p:nvSpPr>
          <p:cNvPr id="9" name="Овал 8"/>
          <p:cNvSpPr/>
          <p:nvPr/>
        </p:nvSpPr>
        <p:spPr>
          <a:xfrm>
            <a:off x="4349215" y="223153"/>
            <a:ext cx="172819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Чифт иле ишлев</a:t>
            </a:r>
            <a:endParaRPr lang="ru-RU" dirty="0">
              <a:latin typeface="Times New Roman" pitchFamily="18" charset="0"/>
              <a:cs typeface="Times New Roman" pitchFamily="18" charset="0"/>
            </a:endParaRPr>
          </a:p>
        </p:txBody>
      </p:sp>
      <p:sp>
        <p:nvSpPr>
          <p:cNvPr id="10" name="Овал 9"/>
          <p:cNvSpPr/>
          <p:nvPr/>
        </p:nvSpPr>
        <p:spPr>
          <a:xfrm>
            <a:off x="1619672" y="406422"/>
            <a:ext cx="2592288"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Презентациялар</a:t>
            </a:r>
            <a:endParaRPr lang="ru-RU" dirty="0">
              <a:latin typeface="Times New Roman" pitchFamily="18" charset="0"/>
              <a:cs typeface="Times New Roman" pitchFamily="18" charset="0"/>
            </a:endParaRPr>
          </a:p>
        </p:txBody>
      </p:sp>
      <p:sp>
        <p:nvSpPr>
          <p:cNvPr id="11" name="Овал 10"/>
          <p:cNvSpPr/>
          <p:nvPr/>
        </p:nvSpPr>
        <p:spPr>
          <a:xfrm>
            <a:off x="179514" y="3437384"/>
            <a:ext cx="212528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«Вена» диаграммасы</a:t>
            </a:r>
            <a:endParaRPr lang="ru-RU" dirty="0">
              <a:latin typeface="Times New Roman" pitchFamily="18" charset="0"/>
              <a:cs typeface="Times New Roman" pitchFamily="18" charset="0"/>
            </a:endParaRPr>
          </a:p>
        </p:txBody>
      </p:sp>
      <p:sp>
        <p:nvSpPr>
          <p:cNvPr id="12" name="Овал 11"/>
          <p:cNvSpPr/>
          <p:nvPr/>
        </p:nvSpPr>
        <p:spPr>
          <a:xfrm>
            <a:off x="1904330" y="5617537"/>
            <a:ext cx="171717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Дебатлар</a:t>
            </a:r>
            <a:endParaRPr lang="ru-RU" dirty="0">
              <a:latin typeface="Times New Roman" pitchFamily="18" charset="0"/>
              <a:cs typeface="Times New Roman" pitchFamily="18" charset="0"/>
            </a:endParaRPr>
          </a:p>
        </p:txBody>
      </p:sp>
      <p:sp>
        <p:nvSpPr>
          <p:cNvPr id="13" name="Овал 12"/>
          <p:cNvSpPr/>
          <p:nvPr/>
        </p:nvSpPr>
        <p:spPr>
          <a:xfrm>
            <a:off x="4002781" y="5686400"/>
            <a:ext cx="2201568"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dirty="0">
                <a:latin typeface="Times New Roman" pitchFamily="18" charset="0"/>
                <a:cs typeface="Times New Roman" pitchFamily="18" charset="0"/>
              </a:rPr>
              <a:t>«Микрофон»</a:t>
            </a:r>
          </a:p>
          <a:p>
            <a:r>
              <a:rPr lang="ru-RU" dirty="0">
                <a:latin typeface="Times New Roman" pitchFamily="18" charset="0"/>
                <a:cs typeface="Times New Roman" pitchFamily="18" charset="0"/>
              </a:rPr>
              <a:t>усулы</a:t>
            </a:r>
          </a:p>
        </p:txBody>
      </p:sp>
      <p:sp>
        <p:nvSpPr>
          <p:cNvPr id="14" name="Овал 13"/>
          <p:cNvSpPr/>
          <p:nvPr/>
        </p:nvSpPr>
        <p:spPr>
          <a:xfrm>
            <a:off x="6012160" y="4941168"/>
            <a:ext cx="2304256"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Ассоциал чалысы</a:t>
            </a:r>
            <a:endParaRPr lang="ru-RU" dirty="0">
              <a:latin typeface="Times New Roman" pitchFamily="18" charset="0"/>
              <a:cs typeface="Times New Roman" pitchFamily="18" charset="0"/>
            </a:endParaRPr>
          </a:p>
        </p:txBody>
      </p:sp>
      <p:sp>
        <p:nvSpPr>
          <p:cNvPr id="15" name="Овал 14"/>
          <p:cNvSpPr/>
          <p:nvPr/>
        </p:nvSpPr>
        <p:spPr>
          <a:xfrm>
            <a:off x="7057070" y="3569568"/>
            <a:ext cx="1612168"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«Мий уджумы»</a:t>
            </a:r>
            <a:endParaRPr lang="ru-RU" dirty="0">
              <a:latin typeface="Times New Roman" pitchFamily="18" charset="0"/>
              <a:cs typeface="Times New Roman" pitchFamily="18" charset="0"/>
            </a:endParaRPr>
          </a:p>
        </p:txBody>
      </p:sp>
      <p:sp>
        <p:nvSpPr>
          <p:cNvPr id="16" name="Овал 15"/>
          <p:cNvSpPr/>
          <p:nvPr/>
        </p:nvSpPr>
        <p:spPr>
          <a:xfrm>
            <a:off x="491958" y="4606113"/>
            <a:ext cx="2078427"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«Сенканлар»</a:t>
            </a:r>
            <a:endParaRPr lang="ru-RU" dirty="0">
              <a:latin typeface="Times New Roman" pitchFamily="18" charset="0"/>
              <a:cs typeface="Times New Roman" pitchFamily="18" charset="0"/>
            </a:endParaRPr>
          </a:p>
        </p:txBody>
      </p:sp>
      <p:cxnSp>
        <p:nvCxnSpPr>
          <p:cNvPr id="18" name="Прямая со стрелкой 17"/>
          <p:cNvCxnSpPr>
            <a:stCxn id="8" idx="3"/>
          </p:cNvCxnSpPr>
          <p:nvPr/>
        </p:nvCxnSpPr>
        <p:spPr>
          <a:xfrm flipH="1">
            <a:off x="5689360" y="1640933"/>
            <a:ext cx="800377" cy="18040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a:stCxn id="9" idx="4"/>
          </p:cNvCxnSpPr>
          <p:nvPr/>
        </p:nvCxnSpPr>
        <p:spPr>
          <a:xfrm flipH="1">
            <a:off x="5076056" y="1137553"/>
            <a:ext cx="137255" cy="16132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a:off x="3621502" y="1340768"/>
            <a:ext cx="1200903" cy="2324472"/>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a:stCxn id="5" idx="5"/>
          </p:cNvCxnSpPr>
          <p:nvPr/>
        </p:nvCxnSpPr>
        <p:spPr>
          <a:xfrm>
            <a:off x="2570385" y="2121257"/>
            <a:ext cx="1051117" cy="8036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049" name="Прямая соединительная линия 2048"/>
          <p:cNvCxnSpPr/>
          <p:nvPr/>
        </p:nvCxnSpPr>
        <p:spPr>
          <a:xfrm>
            <a:off x="2102024" y="2924944"/>
            <a:ext cx="1348781" cy="3114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54" name="Прямая соединительная линия 2053"/>
          <p:cNvCxnSpPr>
            <a:stCxn id="11" idx="6"/>
          </p:cNvCxnSpPr>
          <p:nvPr/>
        </p:nvCxnSpPr>
        <p:spPr>
          <a:xfrm flipV="1">
            <a:off x="2304796" y="3665240"/>
            <a:ext cx="1146009" cy="22934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57" name="Прямая соединительная линия 2056"/>
          <p:cNvCxnSpPr>
            <a:stCxn id="16" idx="7"/>
          </p:cNvCxnSpPr>
          <p:nvPr/>
        </p:nvCxnSpPr>
        <p:spPr>
          <a:xfrm flipV="1">
            <a:off x="2266006" y="4149080"/>
            <a:ext cx="1355496" cy="59094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61" name="Прямая соединительная линия 2060"/>
          <p:cNvCxnSpPr>
            <a:endCxn id="12" idx="0"/>
          </p:cNvCxnSpPr>
          <p:nvPr/>
        </p:nvCxnSpPr>
        <p:spPr>
          <a:xfrm flipH="1">
            <a:off x="2762916" y="4279776"/>
            <a:ext cx="1239865" cy="1337761"/>
          </a:xfrm>
          <a:prstGeom prst="line">
            <a:avLst/>
          </a:prstGeom>
        </p:spPr>
        <p:style>
          <a:lnRef idx="1">
            <a:schemeClr val="accent1"/>
          </a:lnRef>
          <a:fillRef idx="0">
            <a:schemeClr val="accent1"/>
          </a:fillRef>
          <a:effectRef idx="0">
            <a:schemeClr val="accent1"/>
          </a:effectRef>
          <a:fontRef idx="minor">
            <a:schemeClr val="tx1"/>
          </a:fontRef>
        </p:style>
      </p:cxnSp>
      <p:cxnSp>
        <p:nvCxnSpPr>
          <p:cNvPr id="2064" name="Прямая соединительная линия 2063"/>
          <p:cNvCxnSpPr>
            <a:stCxn id="13" idx="0"/>
            <a:endCxn id="4" idx="2"/>
          </p:cNvCxnSpPr>
          <p:nvPr/>
        </p:nvCxnSpPr>
        <p:spPr>
          <a:xfrm flipH="1" flipV="1">
            <a:off x="4704099" y="4279776"/>
            <a:ext cx="399466" cy="140662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67" name="Прямая соединительная линия 2066"/>
          <p:cNvCxnSpPr/>
          <p:nvPr/>
        </p:nvCxnSpPr>
        <p:spPr>
          <a:xfrm flipH="1" flipV="1">
            <a:off x="5796136" y="4279776"/>
            <a:ext cx="816427" cy="66139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70" name="Прямая соединительная линия 2069"/>
          <p:cNvCxnSpPr/>
          <p:nvPr/>
        </p:nvCxnSpPr>
        <p:spPr>
          <a:xfrm>
            <a:off x="6035098" y="3779912"/>
            <a:ext cx="1417222" cy="2499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74" name="Прямая соединительная линия 2073"/>
          <p:cNvCxnSpPr/>
          <p:nvPr/>
        </p:nvCxnSpPr>
        <p:spPr>
          <a:xfrm flipH="1">
            <a:off x="6115100" y="2685492"/>
            <a:ext cx="994927" cy="4572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87086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3450805" y="2789312"/>
            <a:ext cx="2664296" cy="14904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latin typeface="Times New Roman" pitchFamily="18" charset="0"/>
                <a:cs typeface="Times New Roman" pitchFamily="18" charset="0"/>
              </a:rPr>
              <a:t>Музыка</a:t>
            </a:r>
            <a:endParaRPr lang="ru-RU" sz="2800" dirty="0">
              <a:latin typeface="Times New Roman" pitchFamily="18" charset="0"/>
              <a:cs typeface="Times New Roman" pitchFamily="18" charset="0"/>
            </a:endParaRPr>
          </a:p>
        </p:txBody>
      </p:sp>
      <p:sp>
        <p:nvSpPr>
          <p:cNvPr id="5" name="Овал 4"/>
          <p:cNvSpPr/>
          <p:nvPr/>
        </p:nvSpPr>
        <p:spPr>
          <a:xfrm>
            <a:off x="1403648" y="1340768"/>
            <a:ext cx="147415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Истидат</a:t>
            </a:r>
            <a:endParaRPr lang="ru-RU" dirty="0">
              <a:latin typeface="Times New Roman" pitchFamily="18" charset="0"/>
              <a:cs typeface="Times New Roman" pitchFamily="18" charset="0"/>
            </a:endParaRPr>
          </a:p>
        </p:txBody>
      </p:sp>
      <p:sp>
        <p:nvSpPr>
          <p:cNvPr id="6" name="Овал 5"/>
          <p:cNvSpPr/>
          <p:nvPr/>
        </p:nvSpPr>
        <p:spPr>
          <a:xfrm>
            <a:off x="467543" y="2493824"/>
            <a:ext cx="1837251"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Айненелер</a:t>
            </a:r>
            <a:endParaRPr lang="ru-RU" dirty="0">
              <a:latin typeface="Times New Roman" pitchFamily="18" charset="0"/>
              <a:cs typeface="Times New Roman" pitchFamily="18" charset="0"/>
            </a:endParaRPr>
          </a:p>
        </p:txBody>
      </p:sp>
      <p:sp>
        <p:nvSpPr>
          <p:cNvPr id="7" name="Овал 6"/>
          <p:cNvSpPr/>
          <p:nvPr/>
        </p:nvSpPr>
        <p:spPr>
          <a:xfrm>
            <a:off x="7110027" y="2166291"/>
            <a:ext cx="1407977"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Макъам</a:t>
            </a:r>
            <a:endParaRPr lang="ru-RU" dirty="0">
              <a:latin typeface="Times New Roman" pitchFamily="18" charset="0"/>
              <a:cs typeface="Times New Roman" pitchFamily="18" charset="0"/>
            </a:endParaRPr>
          </a:p>
        </p:txBody>
      </p:sp>
      <p:sp>
        <p:nvSpPr>
          <p:cNvPr id="8" name="Овал 7"/>
          <p:cNvSpPr/>
          <p:nvPr/>
        </p:nvSpPr>
        <p:spPr>
          <a:xfrm>
            <a:off x="5940151" y="1052736"/>
            <a:ext cx="2160241"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Сеслер уйгъунлыгъы</a:t>
            </a:r>
            <a:endParaRPr lang="ru-RU" dirty="0">
              <a:latin typeface="Times New Roman" pitchFamily="18" charset="0"/>
              <a:cs typeface="Times New Roman" pitchFamily="18" charset="0"/>
            </a:endParaRPr>
          </a:p>
        </p:txBody>
      </p:sp>
      <p:sp>
        <p:nvSpPr>
          <p:cNvPr id="9" name="Овал 8"/>
          <p:cNvSpPr/>
          <p:nvPr/>
        </p:nvSpPr>
        <p:spPr>
          <a:xfrm>
            <a:off x="4572000" y="883568"/>
            <a:ext cx="1224136"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Санаат</a:t>
            </a:r>
            <a:endParaRPr lang="ru-RU" dirty="0">
              <a:latin typeface="Times New Roman" pitchFamily="18" charset="0"/>
              <a:cs typeface="Times New Roman" pitchFamily="18" charset="0"/>
            </a:endParaRPr>
          </a:p>
        </p:txBody>
      </p:sp>
      <p:sp>
        <p:nvSpPr>
          <p:cNvPr id="10" name="Овал 9"/>
          <p:cNvSpPr/>
          <p:nvPr/>
        </p:nvSpPr>
        <p:spPr>
          <a:xfrm>
            <a:off x="2987824" y="883568"/>
            <a:ext cx="1321296"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Ильхам</a:t>
            </a:r>
            <a:endParaRPr lang="ru-RU" dirty="0">
              <a:latin typeface="Times New Roman" pitchFamily="18" charset="0"/>
              <a:cs typeface="Times New Roman" pitchFamily="18" charset="0"/>
            </a:endParaRPr>
          </a:p>
        </p:txBody>
      </p:sp>
      <p:sp>
        <p:nvSpPr>
          <p:cNvPr id="12" name="Овал 11"/>
          <p:cNvSpPr/>
          <p:nvPr/>
        </p:nvSpPr>
        <p:spPr>
          <a:xfrm>
            <a:off x="2304795" y="4941168"/>
            <a:ext cx="114601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Чынъ</a:t>
            </a:r>
            <a:endParaRPr lang="ru-RU" dirty="0">
              <a:latin typeface="Times New Roman" pitchFamily="18" charset="0"/>
              <a:cs typeface="Times New Roman" pitchFamily="18" charset="0"/>
            </a:endParaRPr>
          </a:p>
        </p:txBody>
      </p:sp>
      <p:sp>
        <p:nvSpPr>
          <p:cNvPr id="13" name="Овал 12"/>
          <p:cNvSpPr/>
          <p:nvPr/>
        </p:nvSpPr>
        <p:spPr>
          <a:xfrm>
            <a:off x="3908005" y="5244143"/>
            <a:ext cx="174411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dirty="0" smtClean="0">
                <a:latin typeface="Times New Roman" pitchFamily="18" charset="0"/>
                <a:cs typeface="Times New Roman" pitchFamily="18" charset="0"/>
              </a:rPr>
              <a:t>Раатлыкъ</a:t>
            </a:r>
            <a:endParaRPr lang="ru-RU" dirty="0">
              <a:latin typeface="Times New Roman" pitchFamily="18" charset="0"/>
              <a:cs typeface="Times New Roman" pitchFamily="18" charset="0"/>
            </a:endParaRPr>
          </a:p>
        </p:txBody>
      </p:sp>
      <p:sp>
        <p:nvSpPr>
          <p:cNvPr id="14" name="Овал 13"/>
          <p:cNvSpPr/>
          <p:nvPr/>
        </p:nvSpPr>
        <p:spPr>
          <a:xfrm>
            <a:off x="6012160" y="4941168"/>
            <a:ext cx="1227584"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Давуш</a:t>
            </a:r>
            <a:endParaRPr lang="ru-RU" dirty="0">
              <a:latin typeface="Times New Roman" pitchFamily="18" charset="0"/>
              <a:cs typeface="Times New Roman" pitchFamily="18" charset="0"/>
            </a:endParaRPr>
          </a:p>
        </p:txBody>
      </p:sp>
      <p:sp>
        <p:nvSpPr>
          <p:cNvPr id="15" name="Овал 14"/>
          <p:cNvSpPr/>
          <p:nvPr/>
        </p:nvSpPr>
        <p:spPr>
          <a:xfrm>
            <a:off x="7020272" y="3926295"/>
            <a:ext cx="2016224"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Уйгъунлыкъ</a:t>
            </a:r>
            <a:endParaRPr lang="ru-RU" dirty="0">
              <a:latin typeface="Times New Roman" pitchFamily="18" charset="0"/>
              <a:cs typeface="Times New Roman" pitchFamily="18" charset="0"/>
            </a:endParaRPr>
          </a:p>
        </p:txBody>
      </p:sp>
      <p:sp>
        <p:nvSpPr>
          <p:cNvPr id="16" name="Овал 15"/>
          <p:cNvSpPr/>
          <p:nvPr/>
        </p:nvSpPr>
        <p:spPr>
          <a:xfrm>
            <a:off x="1111091" y="3894584"/>
            <a:ext cx="1142323"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itchFamily="18" charset="0"/>
                <a:cs typeface="Times New Roman" pitchFamily="18" charset="0"/>
              </a:rPr>
              <a:t>Мане</a:t>
            </a:r>
            <a:endParaRPr lang="ru-RU" dirty="0">
              <a:latin typeface="Times New Roman" pitchFamily="18" charset="0"/>
              <a:cs typeface="Times New Roman" pitchFamily="18" charset="0"/>
            </a:endParaRPr>
          </a:p>
        </p:txBody>
      </p:sp>
      <p:cxnSp>
        <p:nvCxnSpPr>
          <p:cNvPr id="18" name="Прямая со стрелкой 17"/>
          <p:cNvCxnSpPr/>
          <p:nvPr/>
        </p:nvCxnSpPr>
        <p:spPr>
          <a:xfrm flipH="1">
            <a:off x="5608477" y="1864871"/>
            <a:ext cx="763723" cy="18003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a:stCxn id="9" idx="4"/>
          </p:cNvCxnSpPr>
          <p:nvPr/>
        </p:nvCxnSpPr>
        <p:spPr>
          <a:xfrm>
            <a:off x="5184068" y="1797968"/>
            <a:ext cx="0" cy="95287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a:off x="3908005" y="1797968"/>
            <a:ext cx="914400" cy="1867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a:stCxn id="5" idx="5"/>
          </p:cNvCxnSpPr>
          <p:nvPr/>
        </p:nvCxnSpPr>
        <p:spPr>
          <a:xfrm>
            <a:off x="2661915" y="2121257"/>
            <a:ext cx="943275" cy="8036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049" name="Прямая соединительная линия 2048"/>
          <p:cNvCxnSpPr/>
          <p:nvPr/>
        </p:nvCxnSpPr>
        <p:spPr>
          <a:xfrm>
            <a:off x="2102024" y="2924944"/>
            <a:ext cx="1348781" cy="3114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57" name="Прямая соединительная линия 2056"/>
          <p:cNvCxnSpPr>
            <a:stCxn id="16" idx="7"/>
          </p:cNvCxnSpPr>
          <p:nvPr/>
        </p:nvCxnSpPr>
        <p:spPr>
          <a:xfrm flipV="1">
            <a:off x="2086125" y="3631704"/>
            <a:ext cx="1026796" cy="396791"/>
          </a:xfrm>
          <a:prstGeom prst="line">
            <a:avLst/>
          </a:prstGeom>
        </p:spPr>
        <p:style>
          <a:lnRef idx="1">
            <a:schemeClr val="accent1"/>
          </a:lnRef>
          <a:fillRef idx="0">
            <a:schemeClr val="accent1"/>
          </a:fillRef>
          <a:effectRef idx="0">
            <a:schemeClr val="accent1"/>
          </a:effectRef>
          <a:fontRef idx="minor">
            <a:schemeClr val="tx1"/>
          </a:fontRef>
        </p:style>
      </p:cxnSp>
      <p:cxnSp>
        <p:nvCxnSpPr>
          <p:cNvPr id="2061" name="Прямая соединительная линия 2060"/>
          <p:cNvCxnSpPr>
            <a:endCxn id="12" idx="0"/>
          </p:cNvCxnSpPr>
          <p:nvPr/>
        </p:nvCxnSpPr>
        <p:spPr>
          <a:xfrm flipH="1">
            <a:off x="2877800" y="4063752"/>
            <a:ext cx="573005" cy="877416"/>
          </a:xfrm>
          <a:prstGeom prst="line">
            <a:avLst/>
          </a:prstGeom>
        </p:spPr>
        <p:style>
          <a:lnRef idx="1">
            <a:schemeClr val="accent1"/>
          </a:lnRef>
          <a:fillRef idx="0">
            <a:schemeClr val="accent1"/>
          </a:fillRef>
          <a:effectRef idx="0">
            <a:schemeClr val="accent1"/>
          </a:effectRef>
          <a:fontRef idx="minor">
            <a:schemeClr val="tx1"/>
          </a:fontRef>
        </p:style>
      </p:cxnSp>
      <p:cxnSp>
        <p:nvCxnSpPr>
          <p:cNvPr id="2064" name="Прямая соединительная линия 2063"/>
          <p:cNvCxnSpPr>
            <a:stCxn id="13" idx="0"/>
            <a:endCxn id="4" idx="2"/>
          </p:cNvCxnSpPr>
          <p:nvPr/>
        </p:nvCxnSpPr>
        <p:spPr>
          <a:xfrm flipV="1">
            <a:off x="4780063" y="4279776"/>
            <a:ext cx="2890" cy="964367"/>
          </a:xfrm>
          <a:prstGeom prst="line">
            <a:avLst/>
          </a:prstGeom>
        </p:spPr>
        <p:style>
          <a:lnRef idx="1">
            <a:schemeClr val="accent1"/>
          </a:lnRef>
          <a:fillRef idx="0">
            <a:schemeClr val="accent1"/>
          </a:fillRef>
          <a:effectRef idx="0">
            <a:schemeClr val="accent1"/>
          </a:effectRef>
          <a:fontRef idx="minor">
            <a:schemeClr val="tx1"/>
          </a:fontRef>
        </p:style>
      </p:cxnSp>
      <p:cxnSp>
        <p:nvCxnSpPr>
          <p:cNvPr id="2067" name="Прямая соединительная линия 2066"/>
          <p:cNvCxnSpPr/>
          <p:nvPr/>
        </p:nvCxnSpPr>
        <p:spPr>
          <a:xfrm flipH="1" flipV="1">
            <a:off x="5796136" y="4279776"/>
            <a:ext cx="576064" cy="805408"/>
          </a:xfrm>
          <a:prstGeom prst="line">
            <a:avLst/>
          </a:prstGeom>
        </p:spPr>
        <p:style>
          <a:lnRef idx="1">
            <a:schemeClr val="accent1"/>
          </a:lnRef>
          <a:fillRef idx="0">
            <a:schemeClr val="accent1"/>
          </a:fillRef>
          <a:effectRef idx="0">
            <a:schemeClr val="accent1"/>
          </a:effectRef>
          <a:fontRef idx="minor">
            <a:schemeClr val="tx1"/>
          </a:fontRef>
        </p:style>
      </p:cxnSp>
      <p:cxnSp>
        <p:nvCxnSpPr>
          <p:cNvPr id="2070" name="Прямая соединительная линия 2069"/>
          <p:cNvCxnSpPr/>
          <p:nvPr/>
        </p:nvCxnSpPr>
        <p:spPr>
          <a:xfrm>
            <a:off x="6035098" y="3779912"/>
            <a:ext cx="1417222" cy="4998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74" name="Прямая соединительная линия 2073"/>
          <p:cNvCxnSpPr/>
          <p:nvPr/>
        </p:nvCxnSpPr>
        <p:spPr>
          <a:xfrm flipH="1">
            <a:off x="6115101" y="2779238"/>
            <a:ext cx="994927" cy="4572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529993" y="199300"/>
            <a:ext cx="5697970" cy="646331"/>
          </a:xfrm>
          <a:prstGeom prst="rect">
            <a:avLst/>
          </a:prstGeom>
          <a:noFill/>
        </p:spPr>
        <p:txBody>
          <a:bodyPr wrap="none" rtlCol="0">
            <a:spAutoFit/>
          </a:bodyPr>
          <a:lstStyle/>
          <a:p>
            <a:r>
              <a:rPr lang="ru-RU" sz="3600" b="1" dirty="0" smtClean="0">
                <a:latin typeface="Times New Roman" pitchFamily="18" charset="0"/>
                <a:cs typeface="Times New Roman" pitchFamily="18" charset="0"/>
              </a:rPr>
              <a:t>«</a:t>
            </a:r>
            <a:r>
              <a:rPr lang="ru-RU" sz="3600" b="1" dirty="0" smtClean="0">
                <a:latin typeface="Times New Roman" pitchFamily="18" charset="0"/>
                <a:cs typeface="Times New Roman" pitchFamily="18" charset="0"/>
              </a:rPr>
              <a:t>Ассоциациялар</a:t>
            </a:r>
            <a:r>
              <a:rPr lang="ru-RU" sz="3600" b="1" dirty="0" smtClean="0">
                <a:latin typeface="Times New Roman" pitchFamily="18" charset="0"/>
                <a:cs typeface="Times New Roman" pitchFamily="18" charset="0"/>
              </a:rPr>
              <a:t>» чалысы</a:t>
            </a:r>
            <a:endParaRPr lang="ru-RU"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35329472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4772" y="116632"/>
            <a:ext cx="8784976" cy="5999078"/>
          </a:xfrm>
          <a:prstGeom prst="rect">
            <a:avLst/>
          </a:prstGeom>
        </p:spPr>
        <p:txBody>
          <a:bodyPr wrap="square">
            <a:spAutoFit/>
          </a:bodyPr>
          <a:lstStyle/>
          <a:p>
            <a:pPr>
              <a:lnSpc>
                <a:spcPct val="115000"/>
              </a:lnSpc>
              <a:spcAft>
                <a:spcPts val="750"/>
              </a:spcAft>
            </a:pPr>
            <a:r>
              <a:rPr lang="ru-RU" sz="3600" b="1" dirty="0">
                <a:latin typeface="Times New Roman" pitchFamily="18" charset="0"/>
                <a:ea typeface="Times New Roman"/>
                <a:cs typeface="Times New Roman" pitchFamily="18" charset="0"/>
              </a:rPr>
              <a:t>«СЕНКАНЛАР» («СИНКВЕЙНЛЕР»)</a:t>
            </a:r>
            <a:endParaRPr lang="ru-RU" sz="3600" dirty="0">
              <a:latin typeface="Times New Roman" pitchFamily="18" charset="0"/>
              <a:ea typeface="Calibri"/>
              <a:cs typeface="Times New Roman" pitchFamily="18" charset="0"/>
            </a:endParaRPr>
          </a:p>
          <a:p>
            <a:pPr>
              <a:lnSpc>
                <a:spcPct val="115000"/>
              </a:lnSpc>
              <a:spcAft>
                <a:spcPts val="750"/>
              </a:spcAft>
            </a:pPr>
            <a:r>
              <a:rPr lang="ru-RU" dirty="0">
                <a:latin typeface="Times New Roman"/>
                <a:ea typeface="Times New Roman"/>
                <a:cs typeface="Times New Roman"/>
              </a:rPr>
              <a:t>УСУЛЫ, БУЮК КОЛЕМЛИ МАЛЮМАТТАН ЭНЪ ЭСАСЫНЫ ТАПЫП, КЪЫСКЪАРТЫЛГЪАН ШЕКИЛЬДЕ ТАКЪДИМ ЭТМЕК ЯРДЫМ ЭТЕ. ДЕРСНИНЪ НЕТИДЖЕСИНИ ЧЫКЪАРМАКЪ ИЧЮН КЪУЛЛАНЫЛА.</a:t>
            </a:r>
            <a:endParaRPr lang="ru-RU" sz="1400" dirty="0">
              <a:latin typeface="Calibri"/>
              <a:ea typeface="Calibri"/>
              <a:cs typeface="Times New Roman"/>
            </a:endParaRPr>
          </a:p>
          <a:p>
            <a:pPr>
              <a:lnSpc>
                <a:spcPct val="115000"/>
              </a:lnSpc>
              <a:spcAft>
                <a:spcPts val="750"/>
              </a:spcAft>
            </a:pPr>
            <a:r>
              <a:rPr lang="ru-RU" b="1" dirty="0">
                <a:latin typeface="Times New Roman"/>
                <a:ea typeface="Times New Roman"/>
                <a:cs typeface="Times New Roman"/>
              </a:rPr>
              <a:t>1 СЫРА</a:t>
            </a:r>
            <a:r>
              <a:rPr lang="ru-RU" dirty="0">
                <a:latin typeface="Times New Roman"/>
                <a:ea typeface="Times New Roman"/>
                <a:cs typeface="Times New Roman"/>
              </a:rPr>
              <a:t> 1 ИСИМ</a:t>
            </a:r>
            <a:endParaRPr lang="ru-RU" sz="1400" dirty="0">
              <a:latin typeface="Calibri"/>
              <a:ea typeface="Calibri"/>
              <a:cs typeface="Times New Roman"/>
            </a:endParaRPr>
          </a:p>
          <a:p>
            <a:pPr>
              <a:lnSpc>
                <a:spcPct val="115000"/>
              </a:lnSpc>
              <a:spcAft>
                <a:spcPts val="750"/>
              </a:spcAft>
            </a:pPr>
            <a:r>
              <a:rPr lang="ru-RU" b="1" dirty="0">
                <a:latin typeface="Times New Roman"/>
                <a:ea typeface="Times New Roman"/>
                <a:cs typeface="Times New Roman"/>
              </a:rPr>
              <a:t>2 СЫРА</a:t>
            </a:r>
            <a:r>
              <a:rPr lang="ru-RU" dirty="0">
                <a:latin typeface="Times New Roman"/>
                <a:ea typeface="Times New Roman"/>
                <a:cs typeface="Times New Roman"/>
              </a:rPr>
              <a:t> 2 СЫФАТ</a:t>
            </a:r>
            <a:endParaRPr lang="ru-RU" sz="1400" dirty="0">
              <a:latin typeface="Calibri"/>
              <a:ea typeface="Calibri"/>
              <a:cs typeface="Times New Roman"/>
            </a:endParaRPr>
          </a:p>
          <a:p>
            <a:pPr>
              <a:lnSpc>
                <a:spcPct val="115000"/>
              </a:lnSpc>
              <a:spcAft>
                <a:spcPts val="750"/>
              </a:spcAft>
            </a:pPr>
            <a:r>
              <a:rPr lang="ru-RU" b="1" dirty="0">
                <a:latin typeface="Times New Roman"/>
                <a:ea typeface="Times New Roman"/>
                <a:cs typeface="Times New Roman"/>
              </a:rPr>
              <a:t>3 СЫРА</a:t>
            </a:r>
            <a:r>
              <a:rPr lang="ru-RU" dirty="0">
                <a:latin typeface="Times New Roman"/>
                <a:ea typeface="Times New Roman"/>
                <a:cs typeface="Times New Roman"/>
              </a:rPr>
              <a:t> 2 ФИИЛЬ Я ДА АРЕКЕТНИНЪ ТАРИФИ</a:t>
            </a:r>
            <a:endParaRPr lang="ru-RU" sz="1400" dirty="0">
              <a:latin typeface="Calibri"/>
              <a:ea typeface="Calibri"/>
              <a:cs typeface="Times New Roman"/>
            </a:endParaRPr>
          </a:p>
          <a:p>
            <a:pPr>
              <a:lnSpc>
                <a:spcPct val="115000"/>
              </a:lnSpc>
              <a:spcAft>
                <a:spcPts val="750"/>
              </a:spcAft>
            </a:pPr>
            <a:r>
              <a:rPr lang="ru-RU" b="1" dirty="0">
                <a:latin typeface="Times New Roman"/>
                <a:ea typeface="Times New Roman"/>
                <a:cs typeface="Times New Roman"/>
              </a:rPr>
              <a:t>4 СЫРА</a:t>
            </a:r>
            <a:r>
              <a:rPr lang="ru-RU" dirty="0">
                <a:latin typeface="Times New Roman"/>
                <a:ea typeface="Times New Roman"/>
                <a:cs typeface="Times New Roman"/>
              </a:rPr>
              <a:t> ИБАРЕ, МЕВЗУГЪА ОЗЬ ШАХСИЙ МУНАСЕБЕТИНИ КОСЬТЕРМЕК</a:t>
            </a:r>
            <a:endParaRPr lang="ru-RU" sz="1400" dirty="0">
              <a:latin typeface="Calibri"/>
              <a:ea typeface="Calibri"/>
              <a:cs typeface="Times New Roman"/>
            </a:endParaRPr>
          </a:p>
          <a:p>
            <a:pPr>
              <a:lnSpc>
                <a:spcPct val="115000"/>
              </a:lnSpc>
              <a:spcAft>
                <a:spcPts val="750"/>
              </a:spcAft>
            </a:pPr>
            <a:r>
              <a:rPr lang="ru-RU" b="1" dirty="0">
                <a:latin typeface="Times New Roman"/>
                <a:ea typeface="Times New Roman"/>
                <a:cs typeface="Times New Roman"/>
              </a:rPr>
              <a:t>5 СЫРА</a:t>
            </a:r>
            <a:r>
              <a:rPr lang="ru-RU" dirty="0">
                <a:latin typeface="Times New Roman"/>
                <a:ea typeface="Times New Roman"/>
                <a:cs typeface="Times New Roman"/>
              </a:rPr>
              <a:t> ИСИМГЕ СИНОНИМ (1 САТЫРДАН)</a:t>
            </a:r>
            <a:endParaRPr lang="ru-RU" sz="1400" dirty="0">
              <a:latin typeface="Calibri"/>
              <a:ea typeface="Calibri"/>
              <a:cs typeface="Times New Roman"/>
            </a:endParaRPr>
          </a:p>
          <a:p>
            <a:pPr>
              <a:lnSpc>
                <a:spcPct val="115000"/>
              </a:lnSpc>
              <a:spcAft>
                <a:spcPts val="750"/>
              </a:spcAft>
            </a:pPr>
            <a:r>
              <a:rPr lang="ru-RU" b="1" dirty="0">
                <a:latin typeface="Times New Roman"/>
                <a:ea typeface="Times New Roman"/>
                <a:cs typeface="Times New Roman"/>
              </a:rPr>
              <a:t>МУЗЫКА</a:t>
            </a:r>
            <a:endParaRPr lang="ru-RU" sz="1400" dirty="0">
              <a:latin typeface="Calibri"/>
              <a:ea typeface="Calibri"/>
              <a:cs typeface="Times New Roman"/>
            </a:endParaRPr>
          </a:p>
          <a:p>
            <a:pPr>
              <a:lnSpc>
                <a:spcPct val="115000"/>
              </a:lnSpc>
              <a:spcAft>
                <a:spcPts val="750"/>
              </a:spcAft>
            </a:pPr>
            <a:r>
              <a:rPr lang="ru-RU" b="1" dirty="0">
                <a:latin typeface="Times New Roman"/>
                <a:ea typeface="Times New Roman"/>
                <a:cs typeface="Times New Roman"/>
              </a:rPr>
              <a:t>НАЗИК ВЕ АДЖАЙИП </a:t>
            </a:r>
            <a:r>
              <a:rPr lang="ru-RU" b="1" dirty="0" smtClean="0">
                <a:latin typeface="Times New Roman"/>
                <a:ea typeface="Times New Roman"/>
                <a:cs typeface="Times New Roman"/>
              </a:rPr>
              <a:t>САНААТ</a:t>
            </a:r>
            <a:r>
              <a:rPr lang="ru-RU" b="1" dirty="0">
                <a:latin typeface="Times New Roman"/>
                <a:ea typeface="Times New Roman"/>
                <a:cs typeface="Times New Roman"/>
              </a:rPr>
              <a:t>.</a:t>
            </a:r>
            <a:endParaRPr lang="ru-RU" sz="1400" dirty="0">
              <a:latin typeface="Calibri"/>
              <a:ea typeface="Calibri"/>
              <a:cs typeface="Times New Roman"/>
            </a:endParaRPr>
          </a:p>
          <a:p>
            <a:pPr>
              <a:lnSpc>
                <a:spcPct val="115000"/>
              </a:lnSpc>
              <a:spcAft>
                <a:spcPts val="750"/>
              </a:spcAft>
            </a:pPr>
            <a:r>
              <a:rPr lang="ru-RU" b="1" dirty="0">
                <a:latin typeface="Times New Roman"/>
                <a:ea typeface="Times New Roman"/>
                <a:cs typeface="Times New Roman"/>
              </a:rPr>
              <a:t>ОНЫ СЕВЕМИЗ, ДИНЪЛЕЙМИЗ, УЙДУРАМЫЗ.</a:t>
            </a:r>
            <a:endParaRPr lang="ru-RU" sz="1400" dirty="0">
              <a:latin typeface="Calibri"/>
              <a:ea typeface="Calibri"/>
              <a:cs typeface="Times New Roman"/>
            </a:endParaRPr>
          </a:p>
          <a:p>
            <a:pPr>
              <a:lnSpc>
                <a:spcPct val="115000"/>
              </a:lnSpc>
              <a:spcAft>
                <a:spcPts val="750"/>
              </a:spcAft>
            </a:pPr>
            <a:r>
              <a:rPr lang="ru-RU" b="1" dirty="0" smtClean="0">
                <a:latin typeface="Times New Roman"/>
                <a:ea typeface="Times New Roman"/>
                <a:cs typeface="Times New Roman"/>
              </a:rPr>
              <a:t> ИНСАНЛАР</a:t>
            </a:r>
            <a:r>
              <a:rPr lang="ru-RU" b="1" dirty="0">
                <a:solidFill>
                  <a:prstClr val="black"/>
                </a:solidFill>
                <a:latin typeface="Times New Roman"/>
                <a:ea typeface="Times New Roman"/>
                <a:cs typeface="Times New Roman"/>
              </a:rPr>
              <a:t> </a:t>
            </a:r>
            <a:r>
              <a:rPr lang="ru-RU" b="1" dirty="0" smtClean="0">
                <a:solidFill>
                  <a:prstClr val="black"/>
                </a:solidFill>
                <a:latin typeface="Times New Roman"/>
                <a:ea typeface="Times New Roman"/>
                <a:cs typeface="Times New Roman"/>
              </a:rPr>
              <a:t>МУЗЫКАНЫ СЕВИНЪИЗ,</a:t>
            </a:r>
            <a:endParaRPr lang="ru-RU" sz="1400" dirty="0">
              <a:latin typeface="Calibri"/>
              <a:ea typeface="Calibri"/>
              <a:cs typeface="Times New Roman"/>
            </a:endParaRPr>
          </a:p>
          <a:p>
            <a:pPr>
              <a:lnSpc>
                <a:spcPct val="115000"/>
              </a:lnSpc>
              <a:spcAft>
                <a:spcPts val="750"/>
              </a:spcAft>
            </a:pPr>
            <a:r>
              <a:rPr lang="ru-RU" b="1" dirty="0">
                <a:latin typeface="Times New Roman"/>
                <a:ea typeface="Times New Roman"/>
                <a:cs typeface="Times New Roman"/>
              </a:rPr>
              <a:t>О, ДАИМА ЯНЫМЫЗДАДЫР.</a:t>
            </a:r>
            <a:endParaRPr lang="ru-RU" sz="1400" dirty="0">
              <a:effectLst/>
              <a:latin typeface="Calibri"/>
              <a:ea typeface="Calibri"/>
              <a:cs typeface="Times New Roman"/>
            </a:endParaRPr>
          </a:p>
        </p:txBody>
      </p:sp>
    </p:spTree>
    <p:extLst>
      <p:ext uri="{BB962C8B-B14F-4D97-AF65-F5344CB8AC3E}">
        <p14:creationId xmlns:p14="http://schemas.microsoft.com/office/powerpoint/2010/main" val="4632574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460977"/>
            <a:ext cx="8280920" cy="3868751"/>
          </a:xfrm>
          <a:prstGeom prst="rect">
            <a:avLst/>
          </a:prstGeom>
        </p:spPr>
        <p:txBody>
          <a:bodyPr wrap="square">
            <a:spAutoFit/>
          </a:bodyPr>
          <a:lstStyle/>
          <a:p>
            <a:pPr>
              <a:lnSpc>
                <a:spcPct val="115000"/>
              </a:lnSpc>
              <a:spcAft>
                <a:spcPts val="750"/>
              </a:spcAft>
            </a:pPr>
            <a:r>
              <a:rPr lang="ru-RU" sz="2800" dirty="0">
                <a:latin typeface="Times New Roman" pitchFamily="18" charset="0"/>
                <a:ea typeface="Times New Roman"/>
                <a:cs typeface="Times New Roman" pitchFamily="18" charset="0"/>
              </a:rPr>
              <a:t>БУ УСУЛ, ТАЛЕБЕЛЕРДЕ УМУМИЙ ВЕ ФАРКЪ ХУСУСИЕТЛЕРИНИ, ПРЕДМЕТЛЕРНИНЪ АЛЯМЕТЛЕРИНИ КОСЬТЕРМЕГЕ ЯРДЫМ ЭТЕ.</a:t>
            </a:r>
            <a:endParaRPr lang="ru-RU" sz="2800" dirty="0">
              <a:latin typeface="Times New Roman" pitchFamily="18" charset="0"/>
              <a:ea typeface="Calibri"/>
              <a:cs typeface="Times New Roman" pitchFamily="18" charset="0"/>
            </a:endParaRPr>
          </a:p>
          <a:p>
            <a:pPr>
              <a:lnSpc>
                <a:spcPct val="115000"/>
              </a:lnSpc>
              <a:spcAft>
                <a:spcPts val="750"/>
              </a:spcAft>
            </a:pPr>
            <a:r>
              <a:rPr lang="ru-RU" sz="2800" dirty="0">
                <a:latin typeface="Times New Roman" pitchFamily="18" charset="0"/>
                <a:ea typeface="Times New Roman"/>
                <a:cs typeface="Times New Roman" pitchFamily="18" charset="0"/>
              </a:rPr>
              <a:t>ИШНИ ГРУППАЛАРДА, Я ДА ИНДИВИДУАЛЬ ШЕКИЛЬДЕ КЕЧИРМЕК МУМКЮН</a:t>
            </a:r>
            <a:r>
              <a:rPr lang="ru-RU" sz="2800" dirty="0" smtClean="0">
                <a:latin typeface="Times New Roman" pitchFamily="18" charset="0"/>
                <a:ea typeface="Times New Roman"/>
                <a:cs typeface="Times New Roman" pitchFamily="18" charset="0"/>
              </a:rPr>
              <a:t>.</a:t>
            </a:r>
          </a:p>
          <a:p>
            <a:pPr>
              <a:lnSpc>
                <a:spcPct val="115000"/>
              </a:lnSpc>
              <a:spcAft>
                <a:spcPts val="750"/>
              </a:spcAft>
            </a:pPr>
            <a:endParaRPr lang="ru-RU" sz="2800" dirty="0" smtClean="0">
              <a:latin typeface="Times New Roman" pitchFamily="18" charset="0"/>
              <a:ea typeface="Times New Roman"/>
              <a:cs typeface="Times New Roman" pitchFamily="18" charset="0"/>
            </a:endParaRPr>
          </a:p>
          <a:p>
            <a:pPr>
              <a:lnSpc>
                <a:spcPct val="115000"/>
              </a:lnSpc>
              <a:spcAft>
                <a:spcPts val="750"/>
              </a:spcAft>
            </a:pPr>
            <a:r>
              <a:rPr lang="ru-RU" sz="2800" dirty="0">
                <a:effectLst/>
                <a:latin typeface="Times New Roman" pitchFamily="18" charset="0"/>
                <a:ea typeface="Calibri"/>
                <a:cs typeface="Times New Roman" pitchFamily="18" charset="0"/>
              </a:rPr>
              <a:t> </a:t>
            </a:r>
            <a:r>
              <a:rPr lang="ru-RU" sz="2800" dirty="0" smtClean="0">
                <a:effectLst/>
                <a:latin typeface="Times New Roman" pitchFamily="18" charset="0"/>
                <a:ea typeface="Calibri"/>
                <a:cs typeface="Times New Roman" pitchFamily="18" charset="0"/>
              </a:rPr>
              <a:t>АЛИМ АЙДАМАКЪ ВЕ РОБИН ГУД АРАСЫНДА</a:t>
            </a:r>
            <a:endParaRPr lang="ru-RU" sz="2800" dirty="0">
              <a:effectLst/>
              <a:latin typeface="Times New Roman" pitchFamily="18" charset="0"/>
              <a:ea typeface="Calibri"/>
              <a:cs typeface="Times New Roman" pitchFamily="18" charset="0"/>
            </a:endParaRPr>
          </a:p>
        </p:txBody>
      </p:sp>
      <p:sp>
        <p:nvSpPr>
          <p:cNvPr id="3" name="TextBox 2"/>
          <p:cNvSpPr txBox="1"/>
          <p:nvPr/>
        </p:nvSpPr>
        <p:spPr>
          <a:xfrm>
            <a:off x="2051720" y="260648"/>
            <a:ext cx="4506426" cy="1200329"/>
          </a:xfrm>
          <a:prstGeom prst="rect">
            <a:avLst/>
          </a:prstGeom>
          <a:noFill/>
        </p:spPr>
        <p:txBody>
          <a:bodyPr wrap="none" rtlCol="0">
            <a:spAutoFit/>
          </a:bodyPr>
          <a:lstStyle/>
          <a:p>
            <a:r>
              <a:rPr lang="ru-RU" sz="3600" b="1" dirty="0" smtClean="0">
                <a:latin typeface="Times New Roman" pitchFamily="18" charset="0"/>
                <a:cs typeface="Times New Roman" pitchFamily="18" charset="0"/>
              </a:rPr>
              <a:t>Вена диаграммасы» </a:t>
            </a:r>
          </a:p>
          <a:p>
            <a:r>
              <a:rPr lang="ru-RU" sz="3600" b="1" dirty="0" smtClean="0">
                <a:latin typeface="Times New Roman" pitchFamily="18" charset="0"/>
                <a:cs typeface="Times New Roman" pitchFamily="18" charset="0"/>
              </a:rPr>
              <a:t>( къыяслав усулы)</a:t>
            </a:r>
            <a:endParaRPr lang="ru-RU"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4135187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35361"/>
            <a:ext cx="9036496" cy="6391493"/>
          </a:xfrm>
          <a:prstGeom prst="rect">
            <a:avLst/>
          </a:prstGeom>
        </p:spPr>
        <p:txBody>
          <a:bodyPr wrap="square">
            <a:spAutoFit/>
          </a:bodyPr>
          <a:lstStyle/>
          <a:p>
            <a:pPr algn="ctr">
              <a:spcAft>
                <a:spcPts val="750"/>
              </a:spcAft>
            </a:pPr>
            <a:endParaRPr lang="ru-RU" sz="2800" b="1" i="1" dirty="0" smtClean="0">
              <a:solidFill>
                <a:prstClr val="black"/>
              </a:solidFill>
              <a:latin typeface="Times New Roman"/>
              <a:ea typeface="Times New Roman"/>
            </a:endParaRPr>
          </a:p>
          <a:p>
            <a:pPr algn="ctr">
              <a:spcAft>
                <a:spcPts val="750"/>
              </a:spcAft>
            </a:pPr>
            <a:r>
              <a:rPr lang="ru-RU" sz="2800" b="1" i="1" dirty="0" smtClean="0">
                <a:solidFill>
                  <a:prstClr val="black"/>
                </a:solidFill>
                <a:latin typeface="Times New Roman"/>
                <a:ea typeface="Times New Roman"/>
              </a:rPr>
              <a:t>«Дюнья юзюнде эр адамнынъ олгъаны киби, атта энъ</a:t>
            </a:r>
          </a:p>
          <a:p>
            <a:pPr algn="ctr">
              <a:spcAft>
                <a:spcPts val="750"/>
              </a:spcAft>
            </a:pPr>
            <a:endParaRPr lang="ru-RU" sz="2800" b="1" i="1" dirty="0" smtClean="0">
              <a:solidFill>
                <a:prstClr val="black"/>
              </a:solidFill>
              <a:latin typeface="Times New Roman"/>
              <a:ea typeface="Times New Roman"/>
            </a:endParaRPr>
          </a:p>
          <a:p>
            <a:pPr algn="ctr">
              <a:spcAft>
                <a:spcPts val="750"/>
              </a:spcAft>
            </a:pPr>
            <a:r>
              <a:rPr lang="ru-RU" sz="2800" b="1" i="1" dirty="0" smtClean="0">
                <a:solidFill>
                  <a:prstClr val="black"/>
                </a:solidFill>
                <a:latin typeface="Times New Roman"/>
                <a:ea typeface="Times New Roman"/>
              </a:rPr>
              <a:t> медений сайылгъан халкъларнынъ биле бильмедиги пек</a:t>
            </a:r>
          </a:p>
          <a:p>
            <a:pPr algn="ctr">
              <a:spcAft>
                <a:spcPts val="750"/>
              </a:spcAft>
            </a:pPr>
            <a:endParaRPr lang="ru-RU" sz="2800" b="1" i="1" dirty="0" smtClean="0">
              <a:solidFill>
                <a:prstClr val="black"/>
              </a:solidFill>
              <a:latin typeface="Times New Roman"/>
              <a:ea typeface="Times New Roman"/>
            </a:endParaRPr>
          </a:p>
          <a:p>
            <a:pPr algn="ctr">
              <a:spcAft>
                <a:spcPts val="750"/>
              </a:spcAft>
            </a:pPr>
            <a:r>
              <a:rPr lang="ru-RU" sz="2800" b="1" i="1" dirty="0" smtClean="0">
                <a:solidFill>
                  <a:prstClr val="black"/>
                </a:solidFill>
                <a:latin typeface="Times New Roman"/>
                <a:ea typeface="Times New Roman"/>
              </a:rPr>
              <a:t> чокъ шейлер бардыр. Лякин озь тилини, озь тарихыны</a:t>
            </a:r>
          </a:p>
          <a:p>
            <a:pPr algn="ctr">
              <a:spcAft>
                <a:spcPts val="750"/>
              </a:spcAft>
            </a:pPr>
            <a:endParaRPr lang="ru-RU" sz="2800" b="1" i="1" dirty="0" smtClean="0">
              <a:solidFill>
                <a:prstClr val="black"/>
              </a:solidFill>
              <a:latin typeface="Times New Roman"/>
              <a:ea typeface="Times New Roman"/>
            </a:endParaRPr>
          </a:p>
          <a:p>
            <a:pPr algn="ctr">
              <a:spcAft>
                <a:spcPts val="750"/>
              </a:spcAft>
            </a:pPr>
            <a:r>
              <a:rPr lang="ru-RU" sz="2800" b="1" i="1" dirty="0" smtClean="0">
                <a:solidFill>
                  <a:prstClr val="black"/>
                </a:solidFill>
                <a:latin typeface="Times New Roman"/>
                <a:ea typeface="Times New Roman"/>
              </a:rPr>
              <a:t> бильмеген халкълар артыкъ пек аз къалгъандыр.»</a:t>
            </a:r>
          </a:p>
          <a:p>
            <a:pPr>
              <a:spcAft>
                <a:spcPts val="750"/>
              </a:spcAft>
            </a:pPr>
            <a:endParaRPr lang="ru-RU" sz="2800" i="1" dirty="0">
              <a:solidFill>
                <a:prstClr val="black"/>
              </a:solidFill>
              <a:latin typeface="Times New Roman"/>
              <a:ea typeface="Times New Roman"/>
            </a:endParaRPr>
          </a:p>
          <a:p>
            <a:pPr>
              <a:spcAft>
                <a:spcPts val="750"/>
              </a:spcAft>
            </a:pPr>
            <a:endParaRPr lang="ru-RU" sz="2800" i="1" dirty="0" smtClean="0">
              <a:solidFill>
                <a:prstClr val="black"/>
              </a:solidFill>
              <a:latin typeface="Times New Roman"/>
              <a:ea typeface="Times New Roman"/>
            </a:endParaRPr>
          </a:p>
          <a:p>
            <a:pPr>
              <a:spcAft>
                <a:spcPts val="750"/>
              </a:spcAft>
            </a:pPr>
            <a:endParaRPr lang="ru-RU" sz="2800" i="1" dirty="0">
              <a:solidFill>
                <a:prstClr val="black"/>
              </a:solidFill>
              <a:latin typeface="Times New Roman"/>
              <a:ea typeface="Times New Roman"/>
            </a:endParaRPr>
          </a:p>
          <a:p>
            <a:pPr algn="r">
              <a:spcAft>
                <a:spcPts val="750"/>
              </a:spcAft>
            </a:pPr>
            <a:r>
              <a:rPr lang="ru-RU" sz="2800" i="1" dirty="0" smtClean="0">
                <a:solidFill>
                  <a:prstClr val="black"/>
                </a:solidFill>
                <a:latin typeface="Times New Roman"/>
                <a:ea typeface="Times New Roman"/>
              </a:rPr>
              <a:t>Бекир </a:t>
            </a:r>
            <a:r>
              <a:rPr lang="ru-RU" sz="2800" i="1" dirty="0">
                <a:solidFill>
                  <a:prstClr val="black"/>
                </a:solidFill>
                <a:latin typeface="Times New Roman"/>
                <a:ea typeface="Times New Roman"/>
              </a:rPr>
              <a:t>Чобан-заде</a:t>
            </a:r>
            <a:endParaRPr lang="ru-RU" sz="2800" dirty="0">
              <a:solidFill>
                <a:prstClr val="black"/>
              </a:solidFill>
              <a:latin typeface="Times New Roman"/>
              <a:ea typeface="Times New Roman"/>
            </a:endParaRPr>
          </a:p>
        </p:txBody>
      </p:sp>
    </p:spTree>
    <p:extLst>
      <p:ext uri="{BB962C8B-B14F-4D97-AF65-F5344CB8AC3E}">
        <p14:creationId xmlns:p14="http://schemas.microsoft.com/office/powerpoint/2010/main" val="40767224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755576" y="332656"/>
            <a:ext cx="5022304" cy="55446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Овал 3"/>
          <p:cNvSpPr/>
          <p:nvPr/>
        </p:nvSpPr>
        <p:spPr>
          <a:xfrm>
            <a:off x="3059832" y="332656"/>
            <a:ext cx="5004048" cy="5400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кругленный прямоугольник 6"/>
          <p:cNvSpPr/>
          <p:nvPr/>
        </p:nvSpPr>
        <p:spPr>
          <a:xfrm>
            <a:off x="539552" y="48308"/>
            <a:ext cx="3312368" cy="14981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3600" dirty="0" smtClean="0">
                <a:solidFill>
                  <a:schemeClr val="tx1"/>
                </a:solidFill>
                <a:latin typeface="Times New Roman" pitchFamily="18" charset="0"/>
                <a:cs typeface="Times New Roman" pitchFamily="18" charset="0"/>
              </a:rPr>
              <a:t>Алим</a:t>
            </a:r>
            <a:r>
              <a:rPr lang="ru-RU" sz="3600" dirty="0">
                <a:solidFill>
                  <a:schemeClr val="tx1"/>
                </a:solidFill>
                <a:latin typeface="Times New Roman" pitchFamily="18" charset="0"/>
                <a:cs typeface="Times New Roman" pitchFamily="18" charset="0"/>
              </a:rPr>
              <a:t> </a:t>
            </a:r>
            <a:r>
              <a:rPr lang="ru-RU" sz="3600" dirty="0" smtClean="0">
                <a:solidFill>
                  <a:schemeClr val="tx1"/>
                </a:solidFill>
                <a:latin typeface="Times New Roman" pitchFamily="18" charset="0"/>
                <a:cs typeface="Times New Roman" pitchFamily="18" charset="0"/>
              </a:rPr>
              <a:t>Азамат </a:t>
            </a:r>
          </a:p>
          <a:p>
            <a:pPr algn="ctr"/>
            <a:r>
              <a:rPr lang="ru-RU" sz="3600" dirty="0" err="1" smtClean="0">
                <a:solidFill>
                  <a:schemeClr val="tx1"/>
                </a:solidFill>
                <a:latin typeface="Times New Roman" pitchFamily="18" charset="0"/>
                <a:cs typeface="Times New Roman" pitchFamily="18" charset="0"/>
              </a:rPr>
              <a:t>огълу</a:t>
            </a:r>
            <a:endParaRPr lang="ru-RU" sz="3600" dirty="0">
              <a:solidFill>
                <a:schemeClr val="tx1"/>
              </a:solidFill>
              <a:latin typeface="Times New Roman" pitchFamily="18" charset="0"/>
              <a:cs typeface="Times New Roman" pitchFamily="18" charset="0"/>
            </a:endParaRPr>
          </a:p>
        </p:txBody>
      </p:sp>
      <p:sp>
        <p:nvSpPr>
          <p:cNvPr id="9" name="Скругленный прямоугольник 8"/>
          <p:cNvSpPr/>
          <p:nvPr/>
        </p:nvSpPr>
        <p:spPr>
          <a:xfrm>
            <a:off x="5364088" y="30358"/>
            <a:ext cx="3168352"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600" dirty="0" smtClean="0">
                <a:solidFill>
                  <a:schemeClr val="tx1"/>
                </a:solidFill>
                <a:latin typeface="Times New Roman" pitchFamily="18" charset="0"/>
                <a:cs typeface="Times New Roman" pitchFamily="18" charset="0"/>
              </a:rPr>
              <a:t>Робин Гуд</a:t>
            </a:r>
            <a:endParaRPr lang="ru-RU" sz="3600" dirty="0">
              <a:solidFill>
                <a:schemeClr val="tx1"/>
              </a:solidFill>
              <a:latin typeface="Times New Roman" pitchFamily="18" charset="0"/>
              <a:cs typeface="Times New Roman" pitchFamily="18" charset="0"/>
            </a:endParaRPr>
          </a:p>
        </p:txBody>
      </p:sp>
      <p:sp>
        <p:nvSpPr>
          <p:cNvPr id="2" name="TextBox 1"/>
          <p:cNvSpPr txBox="1"/>
          <p:nvPr/>
        </p:nvSpPr>
        <p:spPr>
          <a:xfrm>
            <a:off x="899592" y="1647388"/>
            <a:ext cx="2523398" cy="523220"/>
          </a:xfrm>
          <a:prstGeom prst="rect">
            <a:avLst/>
          </a:prstGeom>
          <a:noFill/>
        </p:spPr>
        <p:txBody>
          <a:bodyPr wrap="square" rtlCol="0">
            <a:spAutoFit/>
          </a:bodyPr>
          <a:lstStyle/>
          <a:p>
            <a:r>
              <a:rPr lang="ru-RU" sz="2800" dirty="0" err="1" smtClean="0">
                <a:latin typeface="Times New Roman" pitchFamily="18" charset="0"/>
                <a:cs typeface="Times New Roman" pitchFamily="18" charset="0"/>
              </a:rPr>
              <a:t>Къобада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яшай</a:t>
            </a:r>
            <a:endParaRPr lang="ru-RU" sz="2800" dirty="0">
              <a:latin typeface="Times New Roman" pitchFamily="18" charset="0"/>
              <a:cs typeface="Times New Roman" pitchFamily="18" charset="0"/>
            </a:endParaRPr>
          </a:p>
        </p:txBody>
      </p:sp>
      <p:sp>
        <p:nvSpPr>
          <p:cNvPr id="5" name="TextBox 4"/>
          <p:cNvSpPr txBox="1"/>
          <p:nvPr/>
        </p:nvSpPr>
        <p:spPr>
          <a:xfrm>
            <a:off x="5544142" y="1814763"/>
            <a:ext cx="2417778" cy="523220"/>
          </a:xfrm>
          <a:prstGeom prst="rect">
            <a:avLst/>
          </a:prstGeom>
          <a:noFill/>
        </p:spPr>
        <p:txBody>
          <a:bodyPr wrap="none" rtlCol="0">
            <a:spAutoFit/>
          </a:bodyPr>
          <a:lstStyle/>
          <a:p>
            <a:r>
              <a:rPr lang="ru-RU" sz="2800" dirty="0" err="1" smtClean="0">
                <a:latin typeface="Times New Roman" pitchFamily="18" charset="0"/>
                <a:cs typeface="Times New Roman" pitchFamily="18" charset="0"/>
              </a:rPr>
              <a:t>Орманда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яшай</a:t>
            </a:r>
            <a:endParaRPr lang="ru-RU" sz="2800" dirty="0">
              <a:latin typeface="Times New Roman" pitchFamily="18" charset="0"/>
              <a:cs typeface="Times New Roman" pitchFamily="18" charset="0"/>
            </a:endParaRPr>
          </a:p>
        </p:txBody>
      </p:sp>
      <p:sp>
        <p:nvSpPr>
          <p:cNvPr id="6" name="TextBox 5"/>
          <p:cNvSpPr txBox="1"/>
          <p:nvPr/>
        </p:nvSpPr>
        <p:spPr>
          <a:xfrm>
            <a:off x="3073933" y="2420888"/>
            <a:ext cx="2698944" cy="1938992"/>
          </a:xfrm>
          <a:prstGeom prst="rect">
            <a:avLst/>
          </a:prstGeom>
          <a:noFill/>
        </p:spPr>
        <p:txBody>
          <a:bodyPr wrap="none" rtlCol="0">
            <a:spAutoFit/>
          </a:bodyPr>
          <a:lstStyle/>
          <a:p>
            <a:r>
              <a:rPr lang="ru-RU" sz="2400" dirty="0" err="1" smtClean="0">
                <a:latin typeface="Times New Roman" pitchFamily="18" charset="0"/>
                <a:cs typeface="Times New Roman" pitchFamily="18" charset="0"/>
              </a:rPr>
              <a:t>Фукъаре</a:t>
            </a:r>
            <a:endParaRPr lang="ru-RU" sz="2400" dirty="0" smtClean="0">
              <a:latin typeface="Times New Roman" pitchFamily="18" charset="0"/>
              <a:cs typeface="Times New Roman" pitchFamily="18" charset="0"/>
            </a:endParaRPr>
          </a:p>
          <a:p>
            <a:r>
              <a:rPr lang="ru-RU" sz="2400" dirty="0" err="1">
                <a:latin typeface="Times New Roman" pitchFamily="18" charset="0"/>
                <a:cs typeface="Times New Roman" pitchFamily="18" charset="0"/>
              </a:rPr>
              <a:t>а</a:t>
            </a:r>
            <a:r>
              <a:rPr lang="ru-RU" sz="2400" dirty="0" err="1" smtClean="0">
                <a:latin typeface="Times New Roman" pitchFamily="18" charset="0"/>
                <a:cs typeface="Times New Roman" pitchFamily="18" charset="0"/>
              </a:rPr>
              <a:t>дамларгъа</a:t>
            </a:r>
            <a:r>
              <a:rPr lang="ru-RU" sz="2400" dirty="0" smtClean="0">
                <a:latin typeface="Times New Roman" pitchFamily="18" charset="0"/>
                <a:cs typeface="Times New Roman" pitchFamily="18" charset="0"/>
              </a:rPr>
              <a:t> </a:t>
            </a:r>
          </a:p>
          <a:p>
            <a:r>
              <a:rPr lang="ru-RU" sz="2400" dirty="0" err="1" smtClean="0">
                <a:latin typeface="Times New Roman" pitchFamily="18" charset="0"/>
                <a:cs typeface="Times New Roman" pitchFamily="18" charset="0"/>
              </a:rPr>
              <a:t>ярдым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эте</a:t>
            </a:r>
            <a:r>
              <a:rPr lang="ru-RU" sz="2400" dirty="0" smtClean="0">
                <a:latin typeface="Times New Roman" pitchFamily="18" charset="0"/>
                <a:cs typeface="Times New Roman" pitchFamily="18" charset="0"/>
              </a:rPr>
              <a:t>.</a:t>
            </a:r>
          </a:p>
          <a:p>
            <a:r>
              <a:rPr lang="ru-RU" sz="2400" dirty="0" err="1">
                <a:latin typeface="Times New Roman" pitchFamily="18" charset="0"/>
                <a:cs typeface="Times New Roman" pitchFamily="18" charset="0"/>
              </a:rPr>
              <a:t>А</a:t>
            </a:r>
            <a:r>
              <a:rPr lang="ru-RU" sz="2400" dirty="0" err="1" smtClean="0">
                <a:latin typeface="Times New Roman" pitchFamily="18" charset="0"/>
                <a:cs typeface="Times New Roman" pitchFamily="18" charset="0"/>
              </a:rPr>
              <a:t>дамларда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урьмет</a:t>
            </a:r>
            <a:r>
              <a:rPr lang="ru-RU" sz="2400" dirty="0" smtClean="0">
                <a:latin typeface="Times New Roman" pitchFamily="18" charset="0"/>
                <a:cs typeface="Times New Roman" pitchFamily="18" charset="0"/>
              </a:rPr>
              <a:t> </a:t>
            </a:r>
          </a:p>
          <a:p>
            <a:r>
              <a:rPr lang="ru-RU" sz="2400" dirty="0" err="1">
                <a:latin typeface="Times New Roman" pitchFamily="18" charset="0"/>
                <a:cs typeface="Times New Roman" pitchFamily="18" charset="0"/>
              </a:rPr>
              <a:t>в</a:t>
            </a:r>
            <a:r>
              <a:rPr lang="ru-RU" sz="2400" dirty="0" err="1" smtClean="0">
                <a:latin typeface="Times New Roman" pitchFamily="18" charset="0"/>
                <a:cs typeface="Times New Roman" pitchFamily="18" charset="0"/>
              </a:rPr>
              <a:t>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севги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къазанды</a:t>
            </a:r>
            <a:r>
              <a:rPr lang="ru-RU" dirty="0" smtClean="0"/>
              <a:t>.</a:t>
            </a:r>
            <a:endParaRPr lang="ru-RU" dirty="0"/>
          </a:p>
        </p:txBody>
      </p:sp>
    </p:spTree>
    <p:extLst>
      <p:ext uri="{BB962C8B-B14F-4D97-AF65-F5344CB8AC3E}">
        <p14:creationId xmlns:p14="http://schemas.microsoft.com/office/powerpoint/2010/main" val="5449367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88640"/>
            <a:ext cx="8280920" cy="5057795"/>
          </a:xfrm>
          <a:prstGeom prst="rect">
            <a:avLst/>
          </a:prstGeom>
        </p:spPr>
        <p:txBody>
          <a:bodyPr wrap="square">
            <a:spAutoFit/>
          </a:bodyPr>
          <a:lstStyle/>
          <a:p>
            <a:pPr algn="ctr">
              <a:lnSpc>
                <a:spcPct val="115000"/>
              </a:lnSpc>
              <a:spcAft>
                <a:spcPts val="750"/>
              </a:spcAft>
            </a:pPr>
            <a:r>
              <a:rPr lang="ru-RU" sz="3600" b="1" dirty="0">
                <a:latin typeface="Times New Roman" pitchFamily="18" charset="0"/>
                <a:ea typeface="Times New Roman"/>
                <a:cs typeface="Times New Roman" pitchFamily="18" charset="0"/>
              </a:rPr>
              <a:t>« Куб» </a:t>
            </a:r>
            <a:r>
              <a:rPr lang="ru-RU" sz="3600" b="1" dirty="0" smtClean="0">
                <a:latin typeface="Times New Roman" pitchFamily="18" charset="0"/>
                <a:ea typeface="Times New Roman"/>
                <a:cs typeface="Times New Roman" pitchFamily="18" charset="0"/>
              </a:rPr>
              <a:t>усулы</a:t>
            </a:r>
          </a:p>
          <a:p>
            <a:pPr algn="ctr">
              <a:lnSpc>
                <a:spcPct val="115000"/>
              </a:lnSpc>
              <a:spcAft>
                <a:spcPts val="750"/>
              </a:spcAft>
            </a:pPr>
            <a:endParaRPr lang="ru-RU" sz="3600" dirty="0">
              <a:latin typeface="Times New Roman" pitchFamily="18" charset="0"/>
              <a:ea typeface="Calibri"/>
              <a:cs typeface="Times New Roman" pitchFamily="18" charset="0"/>
            </a:endParaRPr>
          </a:p>
          <a:p>
            <a:pPr>
              <a:lnSpc>
                <a:spcPct val="115000"/>
              </a:lnSpc>
              <a:spcAft>
                <a:spcPts val="750"/>
              </a:spcAft>
            </a:pPr>
            <a:r>
              <a:rPr lang="ru-RU" sz="2800" b="1" i="1" dirty="0" smtClean="0">
                <a:latin typeface="Times New Roman" pitchFamily="18" charset="0"/>
                <a:ea typeface="Times New Roman"/>
                <a:cs typeface="Times New Roman" pitchFamily="18" charset="0"/>
              </a:rPr>
              <a:t>1.Сёзнинъ изаты.</a:t>
            </a:r>
            <a:endParaRPr lang="ru-RU" sz="2800" dirty="0" smtClean="0">
              <a:latin typeface="Times New Roman" pitchFamily="18" charset="0"/>
              <a:ea typeface="Times New Roman"/>
              <a:cs typeface="Times New Roman" pitchFamily="18" charset="0"/>
            </a:endParaRPr>
          </a:p>
          <a:p>
            <a:pPr>
              <a:lnSpc>
                <a:spcPct val="115000"/>
              </a:lnSpc>
              <a:spcAft>
                <a:spcPts val="750"/>
              </a:spcAft>
            </a:pPr>
            <a:r>
              <a:rPr lang="ru-RU" sz="2800" b="1" dirty="0" smtClean="0">
                <a:latin typeface="Times New Roman" pitchFamily="18" charset="0"/>
                <a:ea typeface="Times New Roman"/>
                <a:cs typeface="Times New Roman" pitchFamily="18" charset="0"/>
              </a:rPr>
              <a:t>2</a:t>
            </a:r>
            <a:r>
              <a:rPr lang="ru-RU" sz="2800" b="1" dirty="0">
                <a:latin typeface="Times New Roman" pitchFamily="18" charset="0"/>
                <a:ea typeface="Times New Roman"/>
                <a:cs typeface="Times New Roman" pitchFamily="18" charset="0"/>
              </a:rPr>
              <a:t>.</a:t>
            </a:r>
            <a:r>
              <a:rPr lang="ru-RU" sz="2800" dirty="0">
                <a:latin typeface="Times New Roman" pitchFamily="18" charset="0"/>
                <a:ea typeface="Times New Roman"/>
                <a:cs typeface="Times New Roman" pitchFamily="18" charset="0"/>
              </a:rPr>
              <a:t> </a:t>
            </a:r>
            <a:r>
              <a:rPr lang="ru-RU" sz="2800" b="1" i="1" dirty="0">
                <a:latin typeface="Times New Roman" pitchFamily="18" charset="0"/>
                <a:ea typeface="Times New Roman"/>
                <a:cs typeface="Times New Roman" pitchFamily="18" charset="0"/>
              </a:rPr>
              <a:t>Бу сёзнен </a:t>
            </a:r>
            <a:r>
              <a:rPr lang="ru-RU" sz="2800" b="1" i="1" dirty="0" smtClean="0">
                <a:latin typeface="Times New Roman" pitchFamily="18" charset="0"/>
                <a:ea typeface="Times New Roman"/>
                <a:cs typeface="Times New Roman" pitchFamily="18" charset="0"/>
              </a:rPr>
              <a:t>джумле</a:t>
            </a:r>
            <a:r>
              <a:rPr lang="ru-RU" sz="2800" dirty="0">
                <a:latin typeface="Times New Roman" pitchFamily="18" charset="0"/>
                <a:ea typeface="Times New Roman"/>
                <a:cs typeface="Times New Roman" pitchFamily="18" charset="0"/>
              </a:rPr>
              <a:t> </a:t>
            </a:r>
            <a:r>
              <a:rPr lang="ru-RU" sz="2800" dirty="0" smtClean="0">
                <a:latin typeface="Times New Roman" pitchFamily="18" charset="0"/>
                <a:ea typeface="Times New Roman"/>
                <a:cs typeface="Times New Roman" pitchFamily="18" charset="0"/>
              </a:rPr>
              <a:t> </a:t>
            </a:r>
            <a:r>
              <a:rPr lang="ru-RU" sz="2800" b="1" i="1" dirty="0" smtClean="0">
                <a:latin typeface="Times New Roman" pitchFamily="18" charset="0"/>
                <a:ea typeface="Times New Roman"/>
                <a:cs typeface="Times New Roman" pitchFamily="18" charset="0"/>
              </a:rPr>
              <a:t>тизинъиз.</a:t>
            </a:r>
            <a:endParaRPr lang="ru-RU" sz="2800" dirty="0">
              <a:latin typeface="Times New Roman" pitchFamily="18" charset="0"/>
              <a:ea typeface="Calibri"/>
              <a:cs typeface="Times New Roman" pitchFamily="18" charset="0"/>
            </a:endParaRPr>
          </a:p>
          <a:p>
            <a:pPr>
              <a:lnSpc>
                <a:spcPct val="115000"/>
              </a:lnSpc>
              <a:spcAft>
                <a:spcPts val="750"/>
              </a:spcAft>
            </a:pPr>
            <a:r>
              <a:rPr lang="ru-RU" sz="2800" b="1" i="1" dirty="0">
                <a:latin typeface="Times New Roman" pitchFamily="18" charset="0"/>
                <a:ea typeface="Times New Roman"/>
                <a:cs typeface="Times New Roman" pitchFamily="18" charset="0"/>
              </a:rPr>
              <a:t>3</a:t>
            </a:r>
            <a:r>
              <a:rPr lang="ru-RU" sz="2800" b="1" i="1" dirty="0" smtClean="0">
                <a:latin typeface="Times New Roman" pitchFamily="18" charset="0"/>
                <a:ea typeface="Times New Roman"/>
                <a:cs typeface="Times New Roman" pitchFamily="18" charset="0"/>
              </a:rPr>
              <a:t>. Тамырдаш сёзлер</a:t>
            </a:r>
            <a:r>
              <a:rPr lang="ru-RU" sz="2800" b="1" i="1" dirty="0">
                <a:latin typeface="Times New Roman" pitchFamily="18" charset="0"/>
                <a:ea typeface="Times New Roman"/>
                <a:cs typeface="Times New Roman" pitchFamily="18" charset="0"/>
              </a:rPr>
              <a:t>.</a:t>
            </a:r>
            <a:r>
              <a:rPr lang="ru-RU" sz="2800" dirty="0">
                <a:latin typeface="Times New Roman" pitchFamily="18" charset="0"/>
                <a:ea typeface="Times New Roman"/>
                <a:cs typeface="Times New Roman" pitchFamily="18" charset="0"/>
              </a:rPr>
              <a:t> </a:t>
            </a:r>
            <a:endParaRPr lang="ru-RU" sz="2800" dirty="0" smtClean="0">
              <a:latin typeface="Times New Roman" pitchFamily="18" charset="0"/>
              <a:ea typeface="Times New Roman"/>
              <a:cs typeface="Times New Roman" pitchFamily="18" charset="0"/>
            </a:endParaRPr>
          </a:p>
          <a:p>
            <a:pPr>
              <a:lnSpc>
                <a:spcPct val="115000"/>
              </a:lnSpc>
              <a:spcAft>
                <a:spcPts val="750"/>
              </a:spcAft>
            </a:pPr>
            <a:r>
              <a:rPr lang="ru-RU" sz="2800" b="1" dirty="0">
                <a:latin typeface="Times New Roman" pitchFamily="18" charset="0"/>
                <a:ea typeface="Times New Roman"/>
                <a:cs typeface="Times New Roman" pitchFamily="18" charset="0"/>
              </a:rPr>
              <a:t>4</a:t>
            </a:r>
            <a:r>
              <a:rPr lang="ru-RU" sz="2800" b="1" dirty="0" smtClean="0">
                <a:latin typeface="Times New Roman" pitchFamily="18" charset="0"/>
                <a:ea typeface="Times New Roman"/>
                <a:cs typeface="Times New Roman" pitchFamily="18" charset="0"/>
              </a:rPr>
              <a:t>.</a:t>
            </a:r>
            <a:r>
              <a:rPr lang="ru-RU" sz="2800" dirty="0">
                <a:latin typeface="Times New Roman" pitchFamily="18" charset="0"/>
                <a:ea typeface="Times New Roman"/>
                <a:cs typeface="Times New Roman" pitchFamily="18" charset="0"/>
              </a:rPr>
              <a:t> </a:t>
            </a:r>
            <a:r>
              <a:rPr lang="ru-RU" sz="2800" b="1" i="1" dirty="0">
                <a:solidFill>
                  <a:prstClr val="black"/>
                </a:solidFill>
                <a:latin typeface="Times New Roman" pitchFamily="18" charset="0"/>
                <a:ea typeface="Times New Roman"/>
                <a:cs typeface="Times New Roman" pitchFamily="18" charset="0"/>
              </a:rPr>
              <a:t> </a:t>
            </a:r>
            <a:r>
              <a:rPr lang="ru-RU" sz="2800" b="1" i="1" dirty="0" smtClean="0">
                <a:solidFill>
                  <a:prstClr val="black"/>
                </a:solidFill>
                <a:latin typeface="Times New Roman" pitchFamily="18" charset="0"/>
                <a:ea typeface="Times New Roman"/>
                <a:cs typeface="Times New Roman" pitchFamily="18" charset="0"/>
              </a:rPr>
              <a:t>Омонимлер </a:t>
            </a:r>
            <a:r>
              <a:rPr lang="ru-RU" sz="2800" b="1" i="1" dirty="0" smtClean="0">
                <a:latin typeface="Times New Roman" pitchFamily="18" charset="0"/>
                <a:ea typeface="Times New Roman"/>
                <a:cs typeface="Times New Roman" pitchFamily="18" charset="0"/>
              </a:rPr>
              <a:t>, с</a:t>
            </a:r>
            <a:r>
              <a:rPr lang="ru-RU" sz="2800" b="1" i="1" dirty="0" smtClean="0">
                <a:latin typeface="Times New Roman" pitchFamily="18" charset="0"/>
                <a:ea typeface="Times New Roman"/>
                <a:cs typeface="Times New Roman" pitchFamily="18" charset="0"/>
              </a:rPr>
              <a:t>инонимлер</a:t>
            </a:r>
            <a:r>
              <a:rPr lang="ru-RU" sz="2800" b="1" i="1" dirty="0" smtClean="0">
                <a:latin typeface="Times New Roman" pitchFamily="18" charset="0"/>
                <a:ea typeface="Times New Roman"/>
                <a:cs typeface="Times New Roman" pitchFamily="18" charset="0"/>
              </a:rPr>
              <a:t>,</a:t>
            </a:r>
            <a:r>
              <a:rPr lang="ru-RU" sz="2800" dirty="0">
                <a:latin typeface="Times New Roman" pitchFamily="18" charset="0"/>
                <a:ea typeface="Times New Roman"/>
                <a:cs typeface="Times New Roman" pitchFamily="18" charset="0"/>
              </a:rPr>
              <a:t> </a:t>
            </a:r>
            <a:r>
              <a:rPr lang="ru-RU" sz="2800" b="1" i="1" dirty="0" smtClean="0">
                <a:latin typeface="Times New Roman" pitchFamily="18" charset="0"/>
                <a:ea typeface="Times New Roman"/>
                <a:cs typeface="Times New Roman" pitchFamily="18" charset="0"/>
              </a:rPr>
              <a:t>антонимлер.</a:t>
            </a:r>
            <a:endParaRPr lang="ru-RU" sz="2800" dirty="0">
              <a:latin typeface="Times New Roman" pitchFamily="18" charset="0"/>
              <a:ea typeface="Calibri"/>
              <a:cs typeface="Times New Roman" pitchFamily="18" charset="0"/>
            </a:endParaRPr>
          </a:p>
          <a:p>
            <a:pPr>
              <a:lnSpc>
                <a:spcPct val="115000"/>
              </a:lnSpc>
              <a:spcAft>
                <a:spcPts val="750"/>
              </a:spcAft>
            </a:pPr>
            <a:r>
              <a:rPr lang="ru-RU" sz="2800" b="1" i="1" dirty="0">
                <a:latin typeface="Times New Roman" pitchFamily="18" charset="0"/>
                <a:ea typeface="Times New Roman"/>
                <a:cs typeface="Times New Roman" pitchFamily="18" charset="0"/>
              </a:rPr>
              <a:t>5</a:t>
            </a:r>
            <a:r>
              <a:rPr lang="ru-RU" sz="2800" b="1" i="1" dirty="0" smtClean="0">
                <a:latin typeface="Times New Roman" pitchFamily="18" charset="0"/>
                <a:ea typeface="Times New Roman"/>
                <a:cs typeface="Times New Roman" pitchFamily="18" charset="0"/>
              </a:rPr>
              <a:t>.Аталар сезлери</a:t>
            </a:r>
            <a:r>
              <a:rPr lang="ru-RU" sz="2800" b="1" i="1" dirty="0">
                <a:latin typeface="Times New Roman" pitchFamily="18" charset="0"/>
                <a:ea typeface="Times New Roman"/>
                <a:cs typeface="Times New Roman" pitchFamily="18" charset="0"/>
              </a:rPr>
              <a:t>.</a:t>
            </a:r>
            <a:r>
              <a:rPr lang="ru-RU" sz="2800" dirty="0">
                <a:latin typeface="Times New Roman" pitchFamily="18" charset="0"/>
                <a:ea typeface="Times New Roman"/>
                <a:cs typeface="Times New Roman" pitchFamily="18" charset="0"/>
              </a:rPr>
              <a:t> </a:t>
            </a:r>
            <a:endParaRPr lang="ru-RU" sz="2800" dirty="0" smtClean="0">
              <a:latin typeface="Times New Roman" pitchFamily="18" charset="0"/>
              <a:ea typeface="Times New Roman"/>
              <a:cs typeface="Times New Roman" pitchFamily="18" charset="0"/>
            </a:endParaRPr>
          </a:p>
          <a:p>
            <a:pPr>
              <a:lnSpc>
                <a:spcPct val="115000"/>
              </a:lnSpc>
              <a:spcAft>
                <a:spcPts val="750"/>
              </a:spcAft>
            </a:pPr>
            <a:r>
              <a:rPr lang="ru-RU" sz="2800" b="1" i="1" dirty="0">
                <a:latin typeface="Times New Roman" pitchFamily="18" charset="0"/>
                <a:ea typeface="Times New Roman"/>
                <a:cs typeface="Times New Roman" pitchFamily="18" charset="0"/>
              </a:rPr>
              <a:t>6</a:t>
            </a:r>
            <a:r>
              <a:rPr lang="ru-RU" sz="2800" b="1" i="1" dirty="0" smtClean="0">
                <a:latin typeface="Times New Roman" pitchFamily="18" charset="0"/>
                <a:ea typeface="Times New Roman"/>
                <a:cs typeface="Times New Roman" pitchFamily="18" charset="0"/>
              </a:rPr>
              <a:t>. </a:t>
            </a:r>
            <a:r>
              <a:rPr lang="ru-RU" sz="2800" b="1" i="1" dirty="0">
                <a:latin typeface="Times New Roman" pitchFamily="18" charset="0"/>
                <a:ea typeface="Times New Roman"/>
                <a:cs typeface="Times New Roman" pitchFamily="18" charset="0"/>
              </a:rPr>
              <a:t>Сёз </a:t>
            </a:r>
            <a:r>
              <a:rPr lang="ru-RU" sz="2800" b="1" i="1" dirty="0" smtClean="0">
                <a:latin typeface="Times New Roman" pitchFamily="18" charset="0"/>
                <a:ea typeface="Times New Roman"/>
                <a:cs typeface="Times New Roman" pitchFamily="18" charset="0"/>
              </a:rPr>
              <a:t>бирикмелери.</a:t>
            </a:r>
            <a:r>
              <a:rPr lang="ru-RU" sz="2800" dirty="0">
                <a:latin typeface="Times New Roman" pitchFamily="18" charset="0"/>
                <a:ea typeface="Times New Roman"/>
                <a:cs typeface="Times New Roman" pitchFamily="18" charset="0"/>
              </a:rPr>
              <a:t> </a:t>
            </a:r>
            <a:r>
              <a:rPr lang="ru-RU" sz="2800" b="1" i="1" dirty="0" smtClean="0">
                <a:latin typeface="Times New Roman" pitchFamily="18" charset="0"/>
                <a:ea typeface="Times New Roman"/>
                <a:cs typeface="Times New Roman" pitchFamily="18" charset="0"/>
              </a:rPr>
              <a:t>фразеологизмлер,</a:t>
            </a:r>
            <a:r>
              <a:rPr lang="ru-RU" sz="2800" dirty="0">
                <a:latin typeface="Times New Roman" pitchFamily="18" charset="0"/>
                <a:ea typeface="Times New Roman"/>
                <a:cs typeface="Times New Roman" pitchFamily="18" charset="0"/>
              </a:rPr>
              <a:t> </a:t>
            </a:r>
            <a:r>
              <a:rPr lang="ru-RU" sz="2800" b="1" i="1" dirty="0" smtClean="0">
                <a:latin typeface="Times New Roman" pitchFamily="18" charset="0"/>
                <a:ea typeface="Times New Roman"/>
                <a:cs typeface="Times New Roman" pitchFamily="18" charset="0"/>
              </a:rPr>
              <a:t>метинлер.</a:t>
            </a:r>
            <a:endParaRPr lang="ru-RU" sz="2800" dirty="0">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22983196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 1.Сёзнинъ изааты 2. Бу сёзнен джумле  тизинъиз   5. Тамырдаш сёзлер.                6. Синонимлер,          антонимлер,        омонимлер.         3.Аталар се з лери,   4. Сёз бирикмелери.  фразеологизмлер, метинлер (ВАТАН – МЕН ДОГЪГЪАН ЕРИМ.)  (МЕНИМ ВАТАНЫМ ЭНЪ ДЮЛЬБЕРДИР!) ВАТАН (ВАТАН, ВАТАН ЫМ , ВАТАН ДЫР , ВАТАН ДАШ) (СИНОНИМЛЕР : ЮРТ, ДИЯР, УЛЬКЕ, МЕМЛЕКЕТ.  АНТОНИМЛЕР : ГЪУРБЕТЛИК)  (ТУВГЪАН ВАТАНЫМ, СЕВИМЛИ ВАТАН.)  (ВАТАН СЕВГИСИ СЕВГИЛЕРНИНЪ ЭНЪ БУЮГИДИР.)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70227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ГРУППАЛАРДА ИШ ТЫЛСЫМЛЫ РЕНКЛЕР ГРУППАНЫНЪ ТАКЪДИМНАМЕСИ Б У М Е Р А КЪ Л Ы МУКЯФАТЛАНДЫРУВ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13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0798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7975" y="128072"/>
            <a:ext cx="8584505" cy="646331"/>
          </a:xfrm>
          <a:prstGeom prst="rect">
            <a:avLst/>
          </a:prstGeom>
          <a:noFill/>
        </p:spPr>
        <p:txBody>
          <a:bodyPr wrap="square" rtlCol="0">
            <a:spAutoFit/>
          </a:bodyPr>
          <a:lstStyle/>
          <a:p>
            <a:pPr algn="ctr"/>
            <a:r>
              <a:rPr lang="ru-RU" sz="3600" b="1" dirty="0" smtClean="0">
                <a:latin typeface="Times New Roman" pitchFamily="18" charset="0"/>
                <a:cs typeface="Times New Roman" pitchFamily="18" charset="0"/>
              </a:rPr>
              <a:t>Психологик дакъикъасы</a:t>
            </a:r>
            <a:endParaRPr lang="ru-RU" sz="3600" b="1" dirty="0">
              <a:latin typeface="Times New Roman" pitchFamily="18" charset="0"/>
              <a:cs typeface="Times New Roman" pitchFamily="18" charset="0"/>
            </a:endParaRPr>
          </a:p>
        </p:txBody>
      </p:sp>
      <p:sp>
        <p:nvSpPr>
          <p:cNvPr id="3" name="AutoShape 2" descr="Картинки по запросу картинки пейзажи крыма"/>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 name="AutoShape 4" descr="Картинки по запросу картинки пейзажи крыма"/>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5126" name="Picture 6" descr="Картинки по запросу картинки пейзажи крым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262" y="774404"/>
            <a:ext cx="8884234" cy="5904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28025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9552" y="1844824"/>
            <a:ext cx="7632848" cy="2246769"/>
          </a:xfrm>
          <a:prstGeom prst="rect">
            <a:avLst/>
          </a:prstGeom>
        </p:spPr>
        <p:txBody>
          <a:bodyPr wrap="square">
            <a:spAutoFit/>
          </a:bodyPr>
          <a:lstStyle/>
          <a:p>
            <a:pPr marL="514350" indent="-514350">
              <a:buAutoNum type="arabicPeriod"/>
            </a:pPr>
            <a:r>
              <a:rPr lang="ru-RU" sz="2800" dirty="0" smtClean="0">
                <a:latin typeface="Times New Roman" pitchFamily="18" charset="0"/>
                <a:cs typeface="Times New Roman" pitchFamily="18" charset="0"/>
              </a:rPr>
              <a:t>Сиз </a:t>
            </a:r>
            <a:r>
              <a:rPr lang="ru-RU" sz="2800" dirty="0">
                <a:latin typeface="Times New Roman" pitchFamily="18" charset="0"/>
                <a:cs typeface="Times New Roman" pitchFamily="18" charset="0"/>
              </a:rPr>
              <a:t>къайда кезинтиге чыкътынъыз</a:t>
            </a:r>
            <a:r>
              <a:rPr lang="ru-RU" sz="2800" dirty="0" smtClean="0">
                <a:latin typeface="Times New Roman" pitchFamily="18" charset="0"/>
                <a:cs typeface="Times New Roman" pitchFamily="18" charset="0"/>
              </a:rPr>
              <a:t>?</a:t>
            </a:r>
          </a:p>
          <a:p>
            <a:pPr marL="514350" indent="-514350">
              <a:buAutoNum type="arabicPeriod"/>
            </a:pPr>
            <a:endParaRPr lang="ru-RU" sz="2800" dirty="0">
              <a:latin typeface="Times New Roman" pitchFamily="18" charset="0"/>
              <a:cs typeface="Times New Roman" pitchFamily="18" charset="0"/>
            </a:endParaRPr>
          </a:p>
          <a:p>
            <a:r>
              <a:rPr lang="ru-RU" sz="2800" dirty="0">
                <a:latin typeface="Times New Roman" pitchFamily="18" charset="0"/>
                <a:cs typeface="Times New Roman" pitchFamily="18" charset="0"/>
              </a:rPr>
              <a:t>2. Козь огюнъизге нелер кельди</a:t>
            </a:r>
            <a:r>
              <a:rPr lang="ru-RU" sz="2800" dirty="0" smtClean="0">
                <a:latin typeface="Times New Roman" pitchFamily="18" charset="0"/>
                <a:cs typeface="Times New Roman" pitchFamily="18" charset="0"/>
              </a:rPr>
              <a:t>?</a:t>
            </a:r>
          </a:p>
          <a:p>
            <a:endParaRPr lang="ru-RU" sz="2800" dirty="0">
              <a:latin typeface="Times New Roman" pitchFamily="18" charset="0"/>
              <a:cs typeface="Times New Roman" pitchFamily="18" charset="0"/>
            </a:endParaRPr>
          </a:p>
          <a:p>
            <a:r>
              <a:rPr lang="ru-RU" sz="2800" dirty="0">
                <a:latin typeface="Times New Roman" pitchFamily="18" charset="0"/>
                <a:cs typeface="Times New Roman" pitchFamily="18" charset="0"/>
              </a:rPr>
              <a:t>3. Насыл ренклерни корьдинъиз?</a:t>
            </a:r>
          </a:p>
        </p:txBody>
      </p:sp>
      <p:sp>
        <p:nvSpPr>
          <p:cNvPr id="4" name="TextBox 3"/>
          <p:cNvSpPr txBox="1"/>
          <p:nvPr/>
        </p:nvSpPr>
        <p:spPr>
          <a:xfrm>
            <a:off x="1733600" y="260648"/>
            <a:ext cx="6082691" cy="954107"/>
          </a:xfrm>
          <a:prstGeom prst="rect">
            <a:avLst/>
          </a:prstGeom>
          <a:noFill/>
        </p:spPr>
        <p:txBody>
          <a:bodyPr wrap="none" rtlCol="0">
            <a:spAutoFit/>
          </a:bodyPr>
          <a:lstStyle/>
          <a:p>
            <a:r>
              <a:rPr lang="ru-RU" sz="2800" dirty="0" smtClean="0">
                <a:latin typeface="Times New Roman" pitchFamily="18" charset="0"/>
                <a:cs typeface="Times New Roman" pitchFamily="18" charset="0"/>
              </a:rPr>
              <a:t>Бу мешгъулиетен сонъра </a:t>
            </a:r>
          </a:p>
          <a:p>
            <a:r>
              <a:rPr lang="ru-RU" sz="2800" dirty="0" smtClean="0">
                <a:latin typeface="Times New Roman" pitchFamily="18" charset="0"/>
                <a:cs typeface="Times New Roman" pitchFamily="18" charset="0"/>
              </a:rPr>
              <a:t>талебелернен субет кечирмек мумкюн</a:t>
            </a:r>
            <a:r>
              <a:rPr lang="ru-RU" dirty="0" smtClean="0"/>
              <a:t>:</a:t>
            </a:r>
            <a:endParaRPr lang="ru-RU" dirty="0"/>
          </a:p>
        </p:txBody>
      </p:sp>
    </p:spTree>
    <p:extLst>
      <p:ext uri="{BB962C8B-B14F-4D97-AF65-F5344CB8AC3E}">
        <p14:creationId xmlns:p14="http://schemas.microsoft.com/office/powerpoint/2010/main" val="2672038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99593" y="323077"/>
            <a:ext cx="7056784" cy="646331"/>
          </a:xfrm>
          <a:prstGeom prst="rect">
            <a:avLst/>
          </a:prstGeom>
        </p:spPr>
        <p:txBody>
          <a:bodyPr wrap="square">
            <a:spAutoFit/>
          </a:bodyPr>
          <a:lstStyle/>
          <a:p>
            <a:pPr lvl="0" algn="ctr"/>
            <a:r>
              <a:rPr lang="ru-RU" sz="3600" b="1" dirty="0">
                <a:latin typeface="Times New Roman" pitchFamily="18" charset="0"/>
                <a:cs typeface="Times New Roman" pitchFamily="18" charset="0"/>
              </a:rPr>
              <a:t>«Девирге </a:t>
            </a:r>
            <a:r>
              <a:rPr lang="ru-RU" sz="3600" b="1" dirty="0" smtClean="0">
                <a:latin typeface="Times New Roman" pitchFamily="18" charset="0"/>
                <a:cs typeface="Times New Roman" pitchFamily="18" charset="0"/>
              </a:rPr>
              <a:t>бир  назар</a:t>
            </a:r>
            <a:r>
              <a:rPr lang="ru-RU" sz="3600" b="1" dirty="0">
                <a:latin typeface="Times New Roman" pitchFamily="18" charset="0"/>
                <a:cs typeface="Times New Roman" pitchFamily="18" charset="0"/>
              </a:rPr>
              <a:t>»</a:t>
            </a:r>
          </a:p>
        </p:txBody>
      </p:sp>
      <p:sp>
        <p:nvSpPr>
          <p:cNvPr id="4" name="TextBox 3"/>
          <p:cNvSpPr txBox="1"/>
          <p:nvPr/>
        </p:nvSpPr>
        <p:spPr>
          <a:xfrm>
            <a:off x="539552" y="1772816"/>
            <a:ext cx="7848872" cy="3108543"/>
          </a:xfrm>
          <a:prstGeom prst="rect">
            <a:avLst/>
          </a:prstGeom>
          <a:noFill/>
        </p:spPr>
        <p:txBody>
          <a:bodyPr wrap="square" rtlCol="0">
            <a:spAutoFit/>
          </a:bodyPr>
          <a:lstStyle/>
          <a:p>
            <a:r>
              <a:rPr lang="ru-RU" sz="2800" dirty="0" smtClean="0">
                <a:latin typeface="Times New Roman" pitchFamily="18" charset="0"/>
                <a:cs typeface="Times New Roman" pitchFamily="18" charset="0"/>
              </a:rPr>
              <a:t>«Уянув девиринде» яшагъан ве иджат эткен </a:t>
            </a:r>
          </a:p>
          <a:p>
            <a:endParaRPr lang="ru-RU" sz="2800" dirty="0">
              <a:latin typeface="Times New Roman" pitchFamily="18" charset="0"/>
              <a:cs typeface="Times New Roman" pitchFamily="18" charset="0"/>
            </a:endParaRPr>
          </a:p>
          <a:p>
            <a:r>
              <a:rPr lang="ru-RU" sz="2800" dirty="0" smtClean="0">
                <a:latin typeface="Times New Roman" pitchFamily="18" charset="0"/>
                <a:cs typeface="Times New Roman" pitchFamily="18" charset="0"/>
              </a:rPr>
              <a:t>языджылар    акъкъында  алынгъан малюматны </a:t>
            </a:r>
          </a:p>
          <a:p>
            <a:endParaRPr lang="ru-RU" sz="2800" dirty="0">
              <a:latin typeface="Times New Roman" pitchFamily="18" charset="0"/>
              <a:cs typeface="Times New Roman" pitchFamily="18" charset="0"/>
            </a:endParaRPr>
          </a:p>
          <a:p>
            <a:r>
              <a:rPr lang="ru-RU" sz="2800" dirty="0" smtClean="0">
                <a:latin typeface="Times New Roman" pitchFamily="18" charset="0"/>
                <a:cs typeface="Times New Roman" pitchFamily="18" charset="0"/>
              </a:rPr>
              <a:t> джевельге язалар. </a:t>
            </a:r>
          </a:p>
          <a:p>
            <a:endParaRPr lang="ru-RU" sz="2800" dirty="0" smtClean="0">
              <a:latin typeface="Times New Roman" pitchFamily="18" charset="0"/>
              <a:cs typeface="Times New Roman" pitchFamily="18" charset="0"/>
            </a:endParaRPr>
          </a:p>
          <a:p>
            <a:r>
              <a:rPr lang="ru-RU" sz="2800" dirty="0" smtClean="0">
                <a:latin typeface="Times New Roman" pitchFamily="18" charset="0"/>
                <a:cs typeface="Times New Roman" pitchFamily="18" charset="0"/>
              </a:rPr>
              <a:t>Бу ишни текрарлав дерсинде кечириле.</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2382756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Таблица 13"/>
          <p:cNvGraphicFramePr>
            <a:graphicFrameLocks noGrp="1"/>
          </p:cNvGraphicFramePr>
          <p:nvPr>
            <p:extLst>
              <p:ext uri="{D42A27DB-BD31-4B8C-83A1-F6EECF244321}">
                <p14:modId xmlns:p14="http://schemas.microsoft.com/office/powerpoint/2010/main" val="3360808599"/>
              </p:ext>
            </p:extLst>
          </p:nvPr>
        </p:nvGraphicFramePr>
        <p:xfrm>
          <a:off x="65314" y="116632"/>
          <a:ext cx="8936023" cy="6742462"/>
        </p:xfrm>
        <a:graphic>
          <a:graphicData uri="http://schemas.openxmlformats.org/drawingml/2006/table">
            <a:tbl>
              <a:tblPr firstRow="1" firstCol="1" bandRow="1"/>
              <a:tblGrid>
                <a:gridCol w="432048"/>
                <a:gridCol w="1722627"/>
                <a:gridCol w="1445725"/>
                <a:gridCol w="1296144"/>
                <a:gridCol w="1296144"/>
                <a:gridCol w="1296144"/>
                <a:gridCol w="1447191"/>
              </a:tblGrid>
              <a:tr h="327091">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Исмаил Гаспринский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Усеин </a:t>
                      </a:r>
                      <a:r>
                        <a:rPr lang="ru-RU" sz="1400" dirty="0" smtClean="0">
                          <a:effectLst/>
                          <a:latin typeface="Times New Roman" pitchFamily="18" charset="0"/>
                          <a:ea typeface="Calibri"/>
                          <a:cs typeface="Times New Roman" pitchFamily="18" charset="0"/>
                        </a:rPr>
                        <a:t>Шамиль </a:t>
                      </a:r>
                      <a:r>
                        <a:rPr lang="ru-RU" sz="1400" dirty="0">
                          <a:effectLst/>
                          <a:latin typeface="Times New Roman" pitchFamily="18" charset="0"/>
                          <a:ea typeface="Calibri"/>
                          <a:cs typeface="Times New Roman" pitchFamily="18" charset="0"/>
                        </a:rPr>
                        <a:t>Тохтаргъазы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Асан Чергеев</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750"/>
                        </a:spcAft>
                      </a:pPr>
                      <a:r>
                        <a:rPr lang="ru-RU" sz="1400" dirty="0" smtClean="0">
                          <a:effectLst/>
                          <a:latin typeface="Times New Roman" pitchFamily="18" charset="0"/>
                          <a:ea typeface="Times New Roman"/>
                          <a:cs typeface="Times New Roman" pitchFamily="18" charset="0"/>
                        </a:rPr>
                        <a:t>Асан</a:t>
                      </a:r>
                      <a:r>
                        <a:rPr lang="ru-RU" sz="1400" baseline="0" dirty="0" smtClean="0">
                          <a:effectLst/>
                          <a:latin typeface="Times New Roman" pitchFamily="18" charset="0"/>
                          <a:ea typeface="Times New Roman"/>
                          <a:cs typeface="Times New Roman" pitchFamily="18" charset="0"/>
                        </a:rPr>
                        <a:t> </a:t>
                      </a:r>
                      <a:r>
                        <a:rPr lang="ru-RU" sz="1400" dirty="0" smtClean="0">
                          <a:effectLst/>
                          <a:latin typeface="Times New Roman" pitchFamily="18" charset="0"/>
                          <a:ea typeface="Times New Roman"/>
                          <a:cs typeface="Times New Roman" pitchFamily="18" charset="0"/>
                        </a:rPr>
                        <a:t>Сабри Айвазов</a:t>
                      </a:r>
                      <a:endParaRPr lang="ru-RU" sz="1400" dirty="0">
                        <a:effectLst/>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Якъуб Шакир-Али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059">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1</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Догъгъан </a:t>
                      </a:r>
                      <a:r>
                        <a:rPr lang="ru-RU" sz="1400" dirty="0">
                          <a:effectLst/>
                          <a:latin typeface="Times New Roman" pitchFamily="18" charset="0"/>
                          <a:ea typeface="Calibri"/>
                          <a:cs typeface="Times New Roman" pitchFamily="18" charset="0"/>
                        </a:rPr>
                        <a:t>ери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p>
                      <a:pPr>
                        <a:lnSpc>
                          <a:spcPct val="115000"/>
                        </a:lnSpc>
                        <a:spcAft>
                          <a:spcPts val="0"/>
                        </a:spcAft>
                      </a:pPr>
                      <a:r>
                        <a:rPr lang="ru-RU" sz="1400" dirty="0">
                          <a:effectLst/>
                          <a:latin typeface="Times New Roman" pitchFamily="18" charset="0"/>
                          <a:ea typeface="Calibri"/>
                          <a:cs typeface="Times New Roman" pitchFamily="18" charset="0"/>
                        </a:rPr>
                        <a:t> </a:t>
                      </a:r>
                    </a:p>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059">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2</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Къорантасы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059">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3</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Т</a:t>
                      </a:r>
                      <a:r>
                        <a:rPr lang="ru-RU" sz="1400" dirty="0" smtClean="0">
                          <a:effectLst/>
                          <a:latin typeface="Times New Roman" pitchFamily="18" charset="0"/>
                          <a:ea typeface="Calibri"/>
                          <a:cs typeface="Times New Roman" pitchFamily="18" charset="0"/>
                        </a:rPr>
                        <a:t>асили</a:t>
                      </a:r>
                      <a:endParaRPr lang="ru-RU" sz="14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059">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4</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Чалышувы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5063">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5</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Э</a:t>
                      </a:r>
                      <a:r>
                        <a:rPr lang="ru-RU" sz="1400" dirty="0" smtClean="0">
                          <a:effectLst/>
                          <a:latin typeface="Times New Roman" pitchFamily="18" charset="0"/>
                          <a:ea typeface="Calibri"/>
                          <a:cs typeface="Times New Roman" pitchFamily="18" charset="0"/>
                        </a:rPr>
                        <a:t>серлери</a:t>
                      </a:r>
                      <a:endParaRPr lang="ru-RU" sz="14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p>
                      <a:pPr>
                        <a:lnSpc>
                          <a:spcPct val="115000"/>
                        </a:lnSpc>
                        <a:spcAft>
                          <a:spcPts val="0"/>
                        </a:spcAft>
                      </a:pPr>
                      <a:r>
                        <a:rPr lang="ru-RU" sz="1400" dirty="0">
                          <a:effectLst/>
                          <a:latin typeface="Times New Roman" pitchFamily="18" charset="0"/>
                          <a:ea typeface="Calibri"/>
                          <a:cs typeface="Times New Roman" pitchFamily="18" charset="0"/>
                        </a:rPr>
                        <a:t> </a:t>
                      </a:r>
                    </a:p>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059">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6</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Насыл жанырда язгъан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p>
                      <a:pPr>
                        <a:lnSpc>
                          <a:spcPct val="115000"/>
                        </a:lnSpc>
                        <a:spcAft>
                          <a:spcPts val="0"/>
                        </a:spcAft>
                      </a:pPr>
                      <a:r>
                        <a:rPr lang="ru-RU" sz="1400" dirty="0">
                          <a:effectLst/>
                          <a:latin typeface="Times New Roman" pitchFamily="18" charset="0"/>
                          <a:ea typeface="Calibri"/>
                          <a:cs typeface="Times New Roman" pitchFamily="18" charset="0"/>
                        </a:rPr>
                        <a:t> </a:t>
                      </a:r>
                    </a:p>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059">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7</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Ш</a:t>
                      </a:r>
                      <a:r>
                        <a:rPr lang="ru-RU" sz="1400" dirty="0" smtClean="0">
                          <a:effectLst/>
                          <a:latin typeface="Times New Roman" pitchFamily="18" charset="0"/>
                          <a:ea typeface="Calibri"/>
                          <a:cs typeface="Times New Roman" pitchFamily="18" charset="0"/>
                        </a:rPr>
                        <a:t>ахсиети</a:t>
                      </a:r>
                      <a:endParaRPr lang="ru-RU" sz="14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p>
                      <a:pPr>
                        <a:lnSpc>
                          <a:spcPct val="115000"/>
                        </a:lnSpc>
                        <a:spcAft>
                          <a:spcPts val="0"/>
                        </a:spcAft>
                      </a:pPr>
                      <a:r>
                        <a:rPr lang="ru-RU" sz="1400" dirty="0">
                          <a:effectLst/>
                          <a:latin typeface="Times New Roman" pitchFamily="18" charset="0"/>
                          <a:ea typeface="Calibri"/>
                          <a:cs typeface="Times New Roman" pitchFamily="18" charset="0"/>
                        </a:rPr>
                        <a:t> </a:t>
                      </a:r>
                    </a:p>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059">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8</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В</a:t>
                      </a:r>
                      <a:r>
                        <a:rPr lang="ru-RU" sz="1400" dirty="0" smtClean="0">
                          <a:effectLst/>
                          <a:latin typeface="Times New Roman" pitchFamily="18" charset="0"/>
                          <a:ea typeface="Calibri"/>
                          <a:cs typeface="Times New Roman" pitchFamily="18" charset="0"/>
                        </a:rPr>
                        <a:t>ефаты</a:t>
                      </a:r>
                      <a:endParaRPr lang="ru-RU" sz="14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p>
                      <a:pPr>
                        <a:lnSpc>
                          <a:spcPct val="115000"/>
                        </a:lnSpc>
                        <a:spcAft>
                          <a:spcPts val="0"/>
                        </a:spcAft>
                      </a:pPr>
                      <a:r>
                        <a:rPr lang="ru-RU" sz="1400" dirty="0">
                          <a:effectLst/>
                          <a:latin typeface="Times New Roman" pitchFamily="18" charset="0"/>
                          <a:ea typeface="Calibri"/>
                          <a:cs typeface="Times New Roman" pitchFamily="18" charset="0"/>
                        </a:rPr>
                        <a:t> </a:t>
                      </a:r>
                    </a:p>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5097">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9</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Ненен такъдирлене, я да насыл унван бериле</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p>
                      <a:pPr>
                        <a:lnSpc>
                          <a:spcPct val="115000"/>
                        </a:lnSpc>
                        <a:spcAft>
                          <a:spcPts val="0"/>
                        </a:spcAft>
                      </a:pPr>
                      <a:r>
                        <a:rPr lang="ru-RU" sz="1400" dirty="0">
                          <a:effectLst/>
                          <a:latin typeface="Times New Roman" pitchFamily="18" charset="0"/>
                          <a:ea typeface="Calibri"/>
                          <a:cs typeface="Times New Roman" pitchFamily="18" charset="0"/>
                        </a:rPr>
                        <a:t> </a:t>
                      </a:r>
                    </a:p>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935912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203461"/>
            <a:ext cx="8284576" cy="523220"/>
          </a:xfrm>
          <a:prstGeom prst="rect">
            <a:avLst/>
          </a:prstGeom>
          <a:noFill/>
          <a:ln>
            <a:solidFill>
              <a:schemeClr val="bg1"/>
            </a:solidFill>
          </a:ln>
        </p:spPr>
        <p:txBody>
          <a:bodyPr wrap="none" rtlCol="0">
            <a:spAutoFit/>
          </a:bodyPr>
          <a:lstStyle/>
          <a:p>
            <a:r>
              <a:rPr lang="ru-RU" sz="2800" b="1" dirty="0" err="1" smtClean="0">
                <a:latin typeface="Times New Roman" pitchFamily="18" charset="0"/>
                <a:cs typeface="Times New Roman" pitchFamily="18" charset="0"/>
              </a:rPr>
              <a:t>Емишлернинъ</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къаршысына</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аляметини</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язынъыз</a:t>
            </a:r>
            <a:endParaRPr lang="ru-RU" sz="2800" b="1" dirty="0">
              <a:latin typeface="Times New Roman" pitchFamily="18" charset="0"/>
              <a:cs typeface="Times New Roman" pitchFamily="18"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2977230977"/>
              </p:ext>
            </p:extLst>
          </p:nvPr>
        </p:nvGraphicFramePr>
        <p:xfrm>
          <a:off x="467543" y="1124744"/>
          <a:ext cx="8136906" cy="3911108"/>
        </p:xfrm>
        <a:graphic>
          <a:graphicData uri="http://schemas.openxmlformats.org/drawingml/2006/table">
            <a:tbl>
              <a:tblPr firstRow="1" firstCol="1" bandRow="1"/>
              <a:tblGrid>
                <a:gridCol w="1728193"/>
                <a:gridCol w="2376264"/>
                <a:gridCol w="2304256"/>
                <a:gridCol w="1728193"/>
              </a:tblGrid>
              <a:tr h="684076">
                <a:tc>
                  <a:txBody>
                    <a:bodyPr/>
                    <a:lstStyle/>
                    <a:p>
                      <a:pPr>
                        <a:lnSpc>
                          <a:spcPct val="115000"/>
                        </a:lnSpc>
                        <a:spcAft>
                          <a:spcPts val="0"/>
                        </a:spcAft>
                      </a:pPr>
                      <a:r>
                        <a:rPr lang="ru-RU" sz="2800" dirty="0" err="1">
                          <a:effectLst/>
                          <a:latin typeface="Times New Roman" pitchFamily="18" charset="0"/>
                          <a:ea typeface="Calibri"/>
                          <a:cs typeface="Times New Roman" pitchFamily="18" charset="0"/>
                        </a:rPr>
                        <a:t>емишлер</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err="1">
                          <a:effectLst/>
                          <a:latin typeface="Times New Roman" pitchFamily="18" charset="0"/>
                          <a:ea typeface="Calibri"/>
                          <a:cs typeface="Times New Roman" pitchFamily="18" charset="0"/>
                        </a:rPr>
                        <a:t>т</a:t>
                      </a:r>
                      <a:r>
                        <a:rPr lang="ru-RU" sz="2800" dirty="0" err="1" smtClean="0">
                          <a:effectLst/>
                          <a:latin typeface="Times New Roman" pitchFamily="18" charset="0"/>
                          <a:ea typeface="Calibri"/>
                          <a:cs typeface="Times New Roman" pitchFamily="18" charset="0"/>
                        </a:rPr>
                        <a:t>юс</a:t>
                      </a:r>
                      <a:r>
                        <a:rPr lang="ru-RU" sz="2800" dirty="0" smtClean="0">
                          <a:effectLst/>
                          <a:latin typeface="Times New Roman" pitchFamily="18" charset="0"/>
                          <a:ea typeface="Calibri"/>
                          <a:cs typeface="Times New Roman" pitchFamily="18" charset="0"/>
                        </a:rPr>
                        <a:t> </a:t>
                      </a:r>
                      <a:r>
                        <a:rPr lang="ru-RU" sz="2800" dirty="0">
                          <a:effectLst/>
                          <a:latin typeface="Times New Roman" pitchFamily="18" charset="0"/>
                          <a:ea typeface="Calibri"/>
                          <a:cs typeface="Times New Roman" pitchFamily="18" charset="0"/>
                        </a:rPr>
                        <a:t>- </a:t>
                      </a:r>
                      <a:r>
                        <a:rPr lang="ru-RU" sz="2800" dirty="0" err="1">
                          <a:effectLst/>
                          <a:latin typeface="Times New Roman" pitchFamily="18" charset="0"/>
                          <a:ea typeface="Calibri"/>
                          <a:cs typeface="Times New Roman" pitchFamily="18" charset="0"/>
                        </a:rPr>
                        <a:t>ренки</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д</a:t>
                      </a:r>
                      <a:r>
                        <a:rPr lang="ru-RU" sz="2800" dirty="0" smtClean="0">
                          <a:effectLst/>
                          <a:latin typeface="Times New Roman" pitchFamily="18" charset="0"/>
                          <a:ea typeface="Calibri"/>
                          <a:cs typeface="Times New Roman" pitchFamily="18" charset="0"/>
                        </a:rPr>
                        <a:t>ам </a:t>
                      </a:r>
                      <a:r>
                        <a:rPr lang="ru-RU" sz="2800" dirty="0">
                          <a:effectLst/>
                          <a:latin typeface="Times New Roman" pitchFamily="18" charset="0"/>
                          <a:ea typeface="Calibri"/>
                          <a:cs typeface="Times New Roman" pitchFamily="18" charset="0"/>
                        </a:rPr>
                        <a:t>– </a:t>
                      </a:r>
                      <a:r>
                        <a:rPr lang="ru-RU" sz="2800" dirty="0" err="1">
                          <a:effectLst/>
                          <a:latin typeface="Times New Roman" pitchFamily="18" charset="0"/>
                          <a:ea typeface="Calibri"/>
                          <a:cs typeface="Times New Roman" pitchFamily="18" charset="0"/>
                        </a:rPr>
                        <a:t>леззети</a:t>
                      </a:r>
                      <a:r>
                        <a:rPr lang="ru-RU" sz="280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err="1">
                          <a:effectLst/>
                          <a:latin typeface="Times New Roman" pitchFamily="18" charset="0"/>
                          <a:ea typeface="Calibri"/>
                          <a:cs typeface="Times New Roman" pitchFamily="18" charset="0"/>
                        </a:rPr>
                        <a:t>шекили</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4076">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алма</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4076">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smtClean="0">
                          <a:effectLst/>
                          <a:latin typeface="Times New Roman" pitchFamily="18" charset="0"/>
                          <a:ea typeface="Calibri"/>
                          <a:cs typeface="Times New Roman" pitchFamily="18" charset="0"/>
                        </a:rPr>
                        <a:t>нар</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4076">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хыяр</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8">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бибер</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4076">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smtClean="0">
                          <a:effectLst/>
                          <a:latin typeface="Times New Roman" pitchFamily="18" charset="0"/>
                          <a:ea typeface="Calibri"/>
                          <a:cs typeface="Times New Roman" pitchFamily="18" charset="0"/>
                        </a:rPr>
                        <a:t>помидор</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246160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188640"/>
            <a:ext cx="8284576" cy="523220"/>
          </a:xfrm>
          <a:prstGeom prst="rect">
            <a:avLst/>
          </a:prstGeom>
          <a:noFill/>
          <a:ln>
            <a:solidFill>
              <a:schemeClr val="bg1"/>
            </a:solidFill>
          </a:ln>
        </p:spPr>
        <p:txBody>
          <a:bodyPr wrap="none" rtlCol="0">
            <a:spAutoFit/>
          </a:bodyPr>
          <a:lstStyle/>
          <a:p>
            <a:r>
              <a:rPr lang="ru-RU" sz="2800" b="1" dirty="0" err="1" smtClean="0">
                <a:latin typeface="Times New Roman" pitchFamily="18" charset="0"/>
                <a:cs typeface="Times New Roman" pitchFamily="18" charset="0"/>
              </a:rPr>
              <a:t>Емишлернинъ</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къаршысына</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аляметини</a:t>
            </a:r>
            <a:r>
              <a:rPr lang="ru-RU" sz="2800" b="1" dirty="0" smtClean="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язынъыз</a:t>
            </a:r>
            <a:endParaRPr lang="ru-RU" sz="2800" b="1" dirty="0">
              <a:latin typeface="Times New Roman" pitchFamily="18" charset="0"/>
              <a:cs typeface="Times New Roman" pitchFamily="18"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3028560622"/>
              </p:ext>
            </p:extLst>
          </p:nvPr>
        </p:nvGraphicFramePr>
        <p:xfrm>
          <a:off x="467543" y="1124744"/>
          <a:ext cx="8136906" cy="4104456"/>
        </p:xfrm>
        <a:graphic>
          <a:graphicData uri="http://schemas.openxmlformats.org/drawingml/2006/table">
            <a:tbl>
              <a:tblPr firstRow="1" firstCol="1" bandRow="1"/>
              <a:tblGrid>
                <a:gridCol w="1728193"/>
                <a:gridCol w="2376264"/>
                <a:gridCol w="2304256"/>
                <a:gridCol w="1728193"/>
              </a:tblGrid>
              <a:tr h="684076">
                <a:tc>
                  <a:txBody>
                    <a:bodyPr/>
                    <a:lstStyle/>
                    <a:p>
                      <a:pPr>
                        <a:lnSpc>
                          <a:spcPct val="115000"/>
                        </a:lnSpc>
                        <a:spcAft>
                          <a:spcPts val="0"/>
                        </a:spcAft>
                      </a:pPr>
                      <a:r>
                        <a:rPr lang="ru-RU" sz="2800" dirty="0" err="1">
                          <a:effectLst/>
                          <a:latin typeface="Times New Roman" pitchFamily="18" charset="0"/>
                          <a:ea typeface="Calibri"/>
                          <a:cs typeface="Times New Roman" pitchFamily="18" charset="0"/>
                        </a:rPr>
                        <a:t>емишлер</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err="1">
                          <a:effectLst/>
                          <a:latin typeface="Times New Roman" pitchFamily="18" charset="0"/>
                          <a:ea typeface="Calibri"/>
                          <a:cs typeface="Times New Roman" pitchFamily="18" charset="0"/>
                        </a:rPr>
                        <a:t>Тюс</a:t>
                      </a:r>
                      <a:r>
                        <a:rPr lang="ru-RU" sz="2800" dirty="0">
                          <a:effectLst/>
                          <a:latin typeface="Times New Roman" pitchFamily="18" charset="0"/>
                          <a:ea typeface="Calibri"/>
                          <a:cs typeface="Times New Roman" pitchFamily="18" charset="0"/>
                        </a:rPr>
                        <a:t> - </a:t>
                      </a:r>
                      <a:r>
                        <a:rPr lang="ru-RU" sz="2800" dirty="0" err="1">
                          <a:effectLst/>
                          <a:latin typeface="Times New Roman" pitchFamily="18" charset="0"/>
                          <a:ea typeface="Calibri"/>
                          <a:cs typeface="Times New Roman" pitchFamily="18" charset="0"/>
                        </a:rPr>
                        <a:t>ренки</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Дам – </a:t>
                      </a:r>
                      <a:r>
                        <a:rPr lang="ru-RU" sz="2800" dirty="0" err="1">
                          <a:effectLst/>
                          <a:latin typeface="Times New Roman" pitchFamily="18" charset="0"/>
                          <a:ea typeface="Calibri"/>
                          <a:cs typeface="Times New Roman" pitchFamily="18" charset="0"/>
                        </a:rPr>
                        <a:t>леззети</a:t>
                      </a:r>
                      <a:r>
                        <a:rPr lang="ru-RU" sz="2800" dirty="0">
                          <a:effectLst/>
                          <a:latin typeface="Times New Roman" pitchFamily="18" charset="0"/>
                          <a:ea typeface="Calibri"/>
                          <a:cs typeface="Times New Roman"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err="1">
                          <a:effectLst/>
                          <a:latin typeface="Times New Roman" pitchFamily="18" charset="0"/>
                          <a:ea typeface="Calibri"/>
                          <a:cs typeface="Times New Roman" pitchFamily="18" charset="0"/>
                        </a:rPr>
                        <a:t>шекили</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4076">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алма</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ешиль</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татлы</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томалакъ</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4076">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smtClean="0">
                          <a:effectLst/>
                          <a:latin typeface="Times New Roman" pitchFamily="18" charset="0"/>
                          <a:ea typeface="Calibri"/>
                          <a:cs typeface="Times New Roman" pitchFamily="18" charset="0"/>
                        </a:rPr>
                        <a:t>нар</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къырмызы</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экши</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томалакъ</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4076">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хыяр</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ешиль</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дамсыз</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узун</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4076">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бибер</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сары</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аджджы</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узунджа</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4076">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smtClean="0">
                          <a:effectLst/>
                          <a:latin typeface="Times New Roman" pitchFamily="18" charset="0"/>
                          <a:ea typeface="Calibri"/>
                          <a:cs typeface="Times New Roman" pitchFamily="18" charset="0"/>
                        </a:rPr>
                        <a:t>помидор</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къырмызы</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татлы</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800" dirty="0">
                          <a:effectLst/>
                          <a:latin typeface="Times New Roman" pitchFamily="18" charset="0"/>
                          <a:ea typeface="Calibri"/>
                          <a:cs typeface="Times New Roman" pitchFamily="18" charset="0"/>
                        </a:rPr>
                        <a:t> </a:t>
                      </a:r>
                      <a:r>
                        <a:rPr lang="ru-RU" sz="2800" dirty="0" err="1" smtClean="0">
                          <a:effectLst/>
                          <a:latin typeface="Times New Roman" pitchFamily="18" charset="0"/>
                          <a:ea typeface="Calibri"/>
                          <a:cs typeface="Times New Roman" pitchFamily="18" charset="0"/>
                        </a:rPr>
                        <a:t>томалакъ</a:t>
                      </a:r>
                      <a:endParaRPr lang="ru-RU" sz="2800" dirty="0">
                        <a:effectLst/>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83839549"/>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5" y="332656"/>
            <a:ext cx="8736225" cy="4429418"/>
          </a:xfrm>
          <a:prstGeom prst="rect">
            <a:avLst/>
          </a:prstGeom>
        </p:spPr>
        <p:txBody>
          <a:bodyPr wrap="square">
            <a:spAutoFit/>
          </a:bodyPr>
          <a:lstStyle/>
          <a:p>
            <a:pPr>
              <a:lnSpc>
                <a:spcPct val="115000"/>
              </a:lnSpc>
              <a:spcAft>
                <a:spcPts val="750"/>
              </a:spcAft>
            </a:pPr>
            <a:endParaRPr lang="ru-RU" b="1" dirty="0" smtClean="0">
              <a:latin typeface="Times New Roman"/>
              <a:ea typeface="Times New Roman"/>
              <a:cs typeface="Times New Roman"/>
            </a:endParaRPr>
          </a:p>
          <a:p>
            <a:pPr>
              <a:lnSpc>
                <a:spcPct val="115000"/>
              </a:lnSpc>
              <a:spcAft>
                <a:spcPts val="750"/>
              </a:spcAft>
            </a:pPr>
            <a:endParaRPr lang="ru-RU" b="1" dirty="0">
              <a:latin typeface="Times New Roman"/>
              <a:ea typeface="Times New Roman"/>
              <a:cs typeface="Times New Roman"/>
            </a:endParaRPr>
          </a:p>
          <a:p>
            <a:pPr algn="ctr">
              <a:lnSpc>
                <a:spcPct val="115000"/>
              </a:lnSpc>
              <a:spcAft>
                <a:spcPts val="750"/>
              </a:spcAft>
            </a:pPr>
            <a:r>
              <a:rPr lang="ru-RU" b="1" dirty="0" smtClean="0">
                <a:latin typeface="Times New Roman"/>
                <a:ea typeface="Times New Roman"/>
                <a:cs typeface="Times New Roman"/>
              </a:rPr>
              <a:t>МЕВЗУ:</a:t>
            </a:r>
          </a:p>
          <a:p>
            <a:pPr algn="ctr">
              <a:lnSpc>
                <a:spcPct val="115000"/>
              </a:lnSpc>
              <a:spcAft>
                <a:spcPts val="750"/>
              </a:spcAft>
            </a:pPr>
            <a:endParaRPr lang="ru-RU" sz="1400" dirty="0">
              <a:latin typeface="Calibri"/>
              <a:ea typeface="Calibri"/>
              <a:cs typeface="Times New Roman"/>
            </a:endParaRPr>
          </a:p>
          <a:p>
            <a:pPr algn="ctr">
              <a:lnSpc>
                <a:spcPct val="115000"/>
              </a:lnSpc>
              <a:spcAft>
                <a:spcPts val="750"/>
              </a:spcAft>
            </a:pPr>
            <a:r>
              <a:rPr lang="ru-RU" b="1" dirty="0">
                <a:latin typeface="Times New Roman"/>
                <a:ea typeface="Times New Roman"/>
                <a:cs typeface="Times New Roman"/>
              </a:rPr>
              <a:t>«КЪЫРЫМТАТАР ТИЛИ ВЕ ЭДЕБИЯТЫ ДЕРСЛЕРИНДЕ </a:t>
            </a:r>
            <a:r>
              <a:rPr lang="ru-RU" b="1" dirty="0" smtClean="0">
                <a:latin typeface="Times New Roman"/>
                <a:ea typeface="Times New Roman"/>
                <a:cs typeface="Times New Roman"/>
              </a:rPr>
              <a:t>ИНТЕРАКТИВ</a:t>
            </a:r>
          </a:p>
          <a:p>
            <a:pPr algn="ctr">
              <a:lnSpc>
                <a:spcPct val="115000"/>
              </a:lnSpc>
              <a:spcAft>
                <a:spcPts val="750"/>
              </a:spcAft>
            </a:pPr>
            <a:r>
              <a:rPr lang="ru-RU" b="1" dirty="0" smtClean="0">
                <a:latin typeface="Times New Roman"/>
                <a:ea typeface="Times New Roman"/>
                <a:cs typeface="Times New Roman"/>
              </a:rPr>
              <a:t> </a:t>
            </a:r>
            <a:r>
              <a:rPr lang="ru-RU" b="1" dirty="0">
                <a:latin typeface="Times New Roman"/>
                <a:ea typeface="Times New Roman"/>
                <a:cs typeface="Times New Roman"/>
              </a:rPr>
              <a:t>УСУЛЛАРЫНЫ </a:t>
            </a:r>
            <a:r>
              <a:rPr lang="ru-RU" b="1" dirty="0" smtClean="0">
                <a:latin typeface="Times New Roman"/>
                <a:ea typeface="Times New Roman"/>
                <a:cs typeface="Times New Roman"/>
              </a:rPr>
              <a:t>КЪУЛЛАНУВЫ»</a:t>
            </a:r>
          </a:p>
          <a:p>
            <a:pPr algn="ctr">
              <a:lnSpc>
                <a:spcPct val="115000"/>
              </a:lnSpc>
              <a:spcAft>
                <a:spcPts val="750"/>
              </a:spcAft>
            </a:pPr>
            <a:endParaRPr lang="ru-RU" sz="1400" dirty="0">
              <a:latin typeface="Calibri"/>
              <a:ea typeface="Calibri"/>
              <a:cs typeface="Times New Roman"/>
            </a:endParaRPr>
          </a:p>
          <a:p>
            <a:pPr marL="342900" lvl="0" indent="-342900">
              <a:lnSpc>
                <a:spcPct val="115000"/>
              </a:lnSpc>
              <a:spcAft>
                <a:spcPts val="1000"/>
              </a:spcAft>
              <a:buSzPts val="1000"/>
              <a:buFont typeface="Symbol"/>
              <a:buChar char=""/>
              <a:tabLst>
                <a:tab pos="457200" algn="l"/>
              </a:tabLst>
            </a:pPr>
            <a:r>
              <a:rPr lang="ru-RU" dirty="0">
                <a:latin typeface="Times New Roman"/>
                <a:ea typeface="Times New Roman"/>
                <a:cs typeface="Times New Roman"/>
              </a:rPr>
              <a:t>Талебелерге интерактив усуллары вастасы иле, китапкъа, тилимизге меракъ ве севги ашлав, оларнынъ тиль севиесини арттырув.</a:t>
            </a:r>
            <a:endParaRPr lang="ru-RU" sz="1400" dirty="0">
              <a:latin typeface="Calibri"/>
              <a:ea typeface="Calibri"/>
              <a:cs typeface="Times New Roman"/>
            </a:endParaRPr>
          </a:p>
          <a:p>
            <a:pPr marL="342900" lvl="0" indent="-342900">
              <a:lnSpc>
                <a:spcPct val="115000"/>
              </a:lnSpc>
              <a:spcAft>
                <a:spcPts val="1000"/>
              </a:spcAft>
              <a:buSzPts val="1000"/>
              <a:buFont typeface="Symbol"/>
              <a:buChar char=""/>
              <a:tabLst>
                <a:tab pos="457200" algn="l"/>
              </a:tabLst>
            </a:pPr>
            <a:r>
              <a:rPr lang="ru-RU" dirty="0">
                <a:latin typeface="Times New Roman"/>
                <a:ea typeface="Times New Roman"/>
                <a:cs typeface="Times New Roman"/>
              </a:rPr>
              <a:t>Зенгин бильгили ве теджрибели шахысларны тербиелев.</a:t>
            </a:r>
            <a:endParaRPr lang="ru-RU" sz="1400" dirty="0">
              <a:latin typeface="Calibri"/>
              <a:ea typeface="Calibri"/>
              <a:cs typeface="Times New Roman"/>
            </a:endParaRPr>
          </a:p>
          <a:p>
            <a:pPr marL="342900" lvl="0" indent="-342900">
              <a:lnSpc>
                <a:spcPct val="115000"/>
              </a:lnSpc>
              <a:spcAft>
                <a:spcPts val="1000"/>
              </a:spcAft>
              <a:buSzPts val="1000"/>
              <a:buFont typeface="Symbol"/>
              <a:buChar char=""/>
              <a:tabLst>
                <a:tab pos="457200" algn="l"/>
              </a:tabLst>
            </a:pPr>
            <a:r>
              <a:rPr lang="ru-RU" dirty="0">
                <a:latin typeface="Times New Roman"/>
                <a:ea typeface="Times New Roman"/>
                <a:cs typeface="Times New Roman"/>
              </a:rPr>
              <a:t>Багълы нутукъ узеринде чалышув.</a:t>
            </a:r>
            <a:endParaRPr lang="ru-RU" sz="1400" dirty="0">
              <a:effectLst/>
              <a:latin typeface="Calibri"/>
              <a:ea typeface="Calibri"/>
              <a:cs typeface="Times New Roman"/>
            </a:endParaRPr>
          </a:p>
        </p:txBody>
      </p:sp>
    </p:spTree>
    <p:extLst>
      <p:ext uri="{BB962C8B-B14F-4D97-AF65-F5344CB8AC3E}">
        <p14:creationId xmlns:p14="http://schemas.microsoft.com/office/powerpoint/2010/main" val="8943107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3695908499"/>
              </p:ext>
            </p:extLst>
          </p:nvPr>
        </p:nvGraphicFramePr>
        <p:xfrm>
          <a:off x="179512" y="908720"/>
          <a:ext cx="8856983" cy="4258350"/>
        </p:xfrm>
        <a:graphic>
          <a:graphicData uri="http://schemas.openxmlformats.org/drawingml/2006/table">
            <a:tbl>
              <a:tblPr firstRow="1" firstCol="1" bandRow="1"/>
              <a:tblGrid>
                <a:gridCol w="1152128"/>
                <a:gridCol w="751026"/>
                <a:gridCol w="731982"/>
                <a:gridCol w="749240"/>
                <a:gridCol w="936104"/>
                <a:gridCol w="1152128"/>
                <a:gridCol w="1080120"/>
                <a:gridCol w="1008112"/>
                <a:gridCol w="1296143"/>
              </a:tblGrid>
              <a:tr h="504057">
                <a:tc>
                  <a:txBody>
                    <a:bodyPr/>
                    <a:lstStyle/>
                    <a:p>
                      <a:pPr>
                        <a:lnSpc>
                          <a:spcPct val="115000"/>
                        </a:lnSpc>
                        <a:spcAft>
                          <a:spcPts val="0"/>
                        </a:spcAft>
                      </a:pPr>
                      <a:r>
                        <a:rPr lang="ru-RU" sz="1200" dirty="0">
                          <a:effectLst/>
                          <a:latin typeface="Times New Roman" pitchFamily="18" charset="0"/>
                          <a:ea typeface="Calibri"/>
                          <a:cs typeface="Times New Roman" pitchFamily="18" charset="0"/>
                        </a:rPr>
                        <a:t> </a:t>
                      </a:r>
                      <a:r>
                        <a:rPr lang="ru-RU" sz="1200" dirty="0" err="1" smtClean="0">
                          <a:effectLst/>
                          <a:latin typeface="Times New Roman" pitchFamily="18" charset="0"/>
                          <a:ea typeface="Calibri"/>
                          <a:cs typeface="Times New Roman" pitchFamily="18" charset="0"/>
                        </a:rPr>
                        <a:t>сыфат</a:t>
                      </a:r>
                      <a:endParaRPr lang="ru-RU" sz="12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smtClean="0">
                          <a:effectLst/>
                          <a:latin typeface="Times New Roman" pitchFamily="18" charset="0"/>
                          <a:ea typeface="Calibri"/>
                          <a:cs typeface="Times New Roman" pitchFamily="18" charset="0"/>
                        </a:rPr>
                        <a:t>сезлер</a:t>
                      </a:r>
                      <a:endParaRPr lang="ru-RU" sz="12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a:effectLst/>
                          <a:latin typeface="Times New Roman" pitchFamily="18" charset="0"/>
                          <a:ea typeface="Calibri"/>
                          <a:cs typeface="Times New Roman" pitchFamily="18" charset="0"/>
                        </a:rPr>
                        <a:t>Аслий</a:t>
                      </a:r>
                      <a:r>
                        <a:rPr lang="ru-RU" sz="12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a:effectLst/>
                          <a:latin typeface="Times New Roman" pitchFamily="18" charset="0"/>
                          <a:ea typeface="Calibri"/>
                          <a:cs typeface="Times New Roman" pitchFamily="18" charset="0"/>
                        </a:rPr>
                        <a:t>нисбий</a:t>
                      </a:r>
                      <a:endParaRPr lang="ru-RU" sz="12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a:effectLst/>
                          <a:latin typeface="Times New Roman" pitchFamily="18" charset="0"/>
                          <a:ea typeface="Calibri"/>
                          <a:cs typeface="Times New Roman" pitchFamily="18" charset="0"/>
                        </a:rPr>
                        <a:t>Адий</a:t>
                      </a:r>
                      <a:r>
                        <a:rPr lang="ru-RU" sz="1200" dirty="0">
                          <a:effectLst/>
                          <a:latin typeface="Times New Roman" pitchFamily="18" charset="0"/>
                          <a:ea typeface="Calibri"/>
                          <a:cs typeface="Times New Roman" pitchFamily="18" charset="0"/>
                        </a:rPr>
                        <a:t> </a:t>
                      </a:r>
                      <a:r>
                        <a:rPr lang="ru-RU" sz="1200" dirty="0" err="1">
                          <a:effectLst/>
                          <a:latin typeface="Times New Roman" pitchFamily="18" charset="0"/>
                          <a:ea typeface="Calibri"/>
                          <a:cs typeface="Times New Roman" pitchFamily="18" charset="0"/>
                        </a:rPr>
                        <a:t>дереджеси</a:t>
                      </a:r>
                      <a:r>
                        <a:rPr lang="ru-RU" sz="12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a:effectLst/>
                          <a:latin typeface="Times New Roman" pitchFamily="18" charset="0"/>
                          <a:ea typeface="Calibri"/>
                          <a:cs typeface="Times New Roman" pitchFamily="18" charset="0"/>
                        </a:rPr>
                        <a:t>Тенъештирюв</a:t>
                      </a:r>
                      <a:endParaRPr lang="ru-RU" sz="1200" dirty="0">
                        <a:effectLst/>
                        <a:latin typeface="Times New Roman" pitchFamily="18" charset="0"/>
                        <a:ea typeface="Calibri"/>
                        <a:cs typeface="Times New Roman" pitchFamily="18" charset="0"/>
                      </a:endParaRPr>
                    </a:p>
                    <a:p>
                      <a:pPr>
                        <a:lnSpc>
                          <a:spcPct val="115000"/>
                        </a:lnSpc>
                        <a:spcAft>
                          <a:spcPts val="0"/>
                        </a:spcAft>
                      </a:pPr>
                      <a:r>
                        <a:rPr lang="ru-RU" sz="1200" dirty="0">
                          <a:effectLst/>
                          <a:latin typeface="Times New Roman" pitchFamily="18" charset="0"/>
                          <a:ea typeface="Calibri"/>
                          <a:cs typeface="Times New Roman" pitchFamily="18" charset="0"/>
                        </a:rPr>
                        <a:t> </a:t>
                      </a:r>
                      <a:r>
                        <a:rPr lang="ru-RU" sz="1200" dirty="0" err="1">
                          <a:effectLst/>
                          <a:latin typeface="Times New Roman" pitchFamily="18" charset="0"/>
                          <a:ea typeface="Calibri"/>
                          <a:cs typeface="Times New Roman" pitchFamily="18" charset="0"/>
                        </a:rPr>
                        <a:t>дереджеси</a:t>
                      </a:r>
                      <a:endParaRPr lang="ru-RU" sz="12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a:effectLst/>
                          <a:latin typeface="Times New Roman" pitchFamily="18" charset="0"/>
                          <a:ea typeface="Calibri"/>
                          <a:cs typeface="Times New Roman" pitchFamily="18" charset="0"/>
                        </a:rPr>
                        <a:t>Устюнлик</a:t>
                      </a:r>
                      <a:r>
                        <a:rPr lang="ru-RU" sz="1200" dirty="0">
                          <a:effectLst/>
                          <a:latin typeface="Times New Roman" pitchFamily="18" charset="0"/>
                          <a:ea typeface="Calibri"/>
                          <a:cs typeface="Times New Roman" pitchFamily="18" charset="0"/>
                        </a:rPr>
                        <a:t> </a:t>
                      </a:r>
                    </a:p>
                    <a:p>
                      <a:pPr>
                        <a:lnSpc>
                          <a:spcPct val="115000"/>
                        </a:lnSpc>
                        <a:spcAft>
                          <a:spcPts val="0"/>
                        </a:spcAft>
                      </a:pPr>
                      <a:r>
                        <a:rPr lang="ru-RU" sz="1200" dirty="0" err="1">
                          <a:effectLst/>
                          <a:latin typeface="Times New Roman" pitchFamily="18" charset="0"/>
                          <a:ea typeface="Calibri"/>
                          <a:cs typeface="Times New Roman" pitchFamily="18" charset="0"/>
                        </a:rPr>
                        <a:t>дереджеси</a:t>
                      </a:r>
                      <a:endParaRPr lang="ru-RU" sz="12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a:effectLst/>
                          <a:latin typeface="Times New Roman" pitchFamily="18" charset="0"/>
                          <a:ea typeface="Calibri"/>
                          <a:cs typeface="Times New Roman" pitchFamily="18" charset="0"/>
                        </a:rPr>
                        <a:t>Азлаштырма</a:t>
                      </a:r>
                      <a:endParaRPr lang="ru-RU" sz="1200" dirty="0">
                        <a:effectLst/>
                        <a:latin typeface="Times New Roman" pitchFamily="18" charset="0"/>
                        <a:ea typeface="Calibri"/>
                        <a:cs typeface="Times New Roman" pitchFamily="18" charset="0"/>
                      </a:endParaRPr>
                    </a:p>
                    <a:p>
                      <a:pPr>
                        <a:lnSpc>
                          <a:spcPct val="115000"/>
                        </a:lnSpc>
                        <a:spcAft>
                          <a:spcPts val="0"/>
                        </a:spcAft>
                      </a:pPr>
                      <a:r>
                        <a:rPr lang="ru-RU" sz="1200" dirty="0" err="1">
                          <a:effectLst/>
                          <a:latin typeface="Times New Roman" pitchFamily="18" charset="0"/>
                          <a:ea typeface="Calibri"/>
                          <a:cs typeface="Times New Roman" pitchFamily="18" charset="0"/>
                        </a:rPr>
                        <a:t>шекили</a:t>
                      </a:r>
                      <a:endParaRPr lang="ru-RU" sz="12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smtClean="0">
                          <a:effectLst/>
                          <a:latin typeface="Times New Roman" pitchFamily="18" charset="0"/>
                          <a:ea typeface="Calibri"/>
                          <a:cs typeface="Times New Roman" pitchFamily="18" charset="0"/>
                        </a:rPr>
                        <a:t>Къуветлендирме</a:t>
                      </a:r>
                      <a:endParaRPr lang="ru-RU" sz="1200" dirty="0">
                        <a:effectLst/>
                        <a:latin typeface="Times New Roman" pitchFamily="18" charset="0"/>
                        <a:ea typeface="Calibri"/>
                        <a:cs typeface="Times New Roman" pitchFamily="18" charset="0"/>
                      </a:endParaRPr>
                    </a:p>
                    <a:p>
                      <a:pPr>
                        <a:lnSpc>
                          <a:spcPct val="115000"/>
                        </a:lnSpc>
                        <a:spcAft>
                          <a:spcPts val="0"/>
                        </a:spcAft>
                      </a:pPr>
                      <a:r>
                        <a:rPr lang="ru-RU" sz="1200" dirty="0" err="1">
                          <a:effectLst/>
                          <a:latin typeface="Times New Roman" pitchFamily="18" charset="0"/>
                          <a:ea typeface="Calibri"/>
                          <a:cs typeface="Times New Roman" pitchFamily="18" charset="0"/>
                        </a:rPr>
                        <a:t>шекили</a:t>
                      </a:r>
                      <a:endParaRPr lang="ru-RU" sz="1200" dirty="0">
                        <a:effectLst/>
                        <a:latin typeface="Times New Roman" pitchFamily="18" charset="0"/>
                        <a:ea typeface="Calibri"/>
                        <a:cs typeface="Times New Roman" pitchFamily="18" charset="0"/>
                      </a:endParaRPr>
                    </a:p>
                    <a:p>
                      <a:pPr>
                        <a:lnSpc>
                          <a:spcPct val="115000"/>
                        </a:lnSpc>
                        <a:spcAft>
                          <a:spcPts val="0"/>
                        </a:spcAft>
                      </a:pPr>
                      <a:r>
                        <a:rPr lang="ru-RU" sz="12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059">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1.</a:t>
                      </a:r>
                    </a:p>
                    <a:p>
                      <a:pPr>
                        <a:lnSpc>
                          <a:spcPct val="115000"/>
                        </a:lnSpc>
                        <a:spcAft>
                          <a:spcPts val="0"/>
                        </a:spcAft>
                      </a:pPr>
                      <a:r>
                        <a:rPr lang="ru-RU" sz="1400" dirty="0" err="1" smtClean="0">
                          <a:effectLst/>
                          <a:latin typeface="Times New Roman" pitchFamily="18" charset="0"/>
                          <a:ea typeface="Calibri"/>
                          <a:cs typeface="Times New Roman" pitchFamily="18" charset="0"/>
                        </a:rPr>
                        <a:t>ешиль</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5063">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2.</a:t>
                      </a:r>
                    </a:p>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err="1" smtClean="0">
                          <a:effectLst/>
                          <a:latin typeface="Times New Roman" pitchFamily="18" charset="0"/>
                          <a:ea typeface="Calibri"/>
                          <a:cs typeface="Times New Roman" pitchFamily="18" charset="0"/>
                        </a:rPr>
                        <a:t>сабалыкъ</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059">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3.</a:t>
                      </a:r>
                    </a:p>
                    <a:p>
                      <a:pPr>
                        <a:lnSpc>
                          <a:spcPct val="115000"/>
                        </a:lnSpc>
                        <a:spcAft>
                          <a:spcPts val="0"/>
                        </a:spcAft>
                      </a:pPr>
                      <a:r>
                        <a:rPr lang="ru-RU" sz="1400" dirty="0" err="1" smtClean="0">
                          <a:effectLst/>
                          <a:latin typeface="Times New Roman" pitchFamily="18" charset="0"/>
                          <a:ea typeface="Calibri"/>
                          <a:cs typeface="Times New Roman" pitchFamily="18" charset="0"/>
                        </a:rPr>
                        <a:t>бугуньки</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059">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4.</a:t>
                      </a:r>
                    </a:p>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err="1" smtClean="0">
                          <a:effectLst/>
                          <a:latin typeface="Times New Roman" pitchFamily="18" charset="0"/>
                          <a:ea typeface="Calibri"/>
                          <a:cs typeface="Times New Roman" pitchFamily="18" charset="0"/>
                        </a:rPr>
                        <a:t>сары</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2059">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5.</a:t>
                      </a:r>
                    </a:p>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err="1" smtClean="0">
                          <a:effectLst/>
                          <a:latin typeface="Times New Roman" pitchFamily="18" charset="0"/>
                          <a:ea typeface="Calibri"/>
                          <a:cs typeface="Times New Roman" pitchFamily="18" charset="0"/>
                        </a:rPr>
                        <a:t>беяз</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4115">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6.</a:t>
                      </a:r>
                    </a:p>
                    <a:p>
                      <a:pPr>
                        <a:lnSpc>
                          <a:spcPct val="115000"/>
                        </a:lnSpc>
                        <a:spcAft>
                          <a:spcPts val="0"/>
                        </a:spcAft>
                      </a:pPr>
                      <a:r>
                        <a:rPr lang="ru-RU" sz="1400" dirty="0" err="1" smtClean="0">
                          <a:effectLst/>
                          <a:latin typeface="Times New Roman" pitchFamily="18" charset="0"/>
                          <a:ea typeface="Calibri"/>
                          <a:cs typeface="Times New Roman" pitchFamily="18" charset="0"/>
                        </a:rPr>
                        <a:t>къышлыкъ</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Rectangle 1"/>
          <p:cNvSpPr>
            <a:spLocks noChangeArrowheads="1"/>
          </p:cNvSpPr>
          <p:nvPr/>
        </p:nvSpPr>
        <p:spPr bwMode="auto">
          <a:xfrm>
            <a:off x="1170586" y="13128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TextBox 4"/>
          <p:cNvSpPr txBox="1"/>
          <p:nvPr/>
        </p:nvSpPr>
        <p:spPr>
          <a:xfrm>
            <a:off x="2339752" y="116632"/>
            <a:ext cx="3106941" cy="369332"/>
          </a:xfrm>
          <a:prstGeom prst="rect">
            <a:avLst/>
          </a:prstGeom>
          <a:noFill/>
        </p:spPr>
        <p:txBody>
          <a:bodyPr wrap="none" rtlCol="0">
            <a:spAutoFit/>
          </a:bodyPr>
          <a:lstStyle/>
          <a:p>
            <a:r>
              <a:rPr lang="ru-RU" dirty="0" err="1" smtClean="0"/>
              <a:t>Джедвельни</a:t>
            </a:r>
            <a:r>
              <a:rPr lang="ru-RU" dirty="0" smtClean="0"/>
              <a:t> </a:t>
            </a:r>
            <a:r>
              <a:rPr lang="ru-RU" dirty="0" err="1" smtClean="0"/>
              <a:t>толдурынъыз</a:t>
            </a:r>
            <a:r>
              <a:rPr lang="ru-RU" dirty="0" smtClean="0"/>
              <a:t>.</a:t>
            </a:r>
            <a:endParaRPr lang="ru-RU" dirty="0"/>
          </a:p>
        </p:txBody>
      </p:sp>
      <p:sp>
        <p:nvSpPr>
          <p:cNvPr id="6" name="TextBox 5"/>
          <p:cNvSpPr txBox="1"/>
          <p:nvPr/>
        </p:nvSpPr>
        <p:spPr>
          <a:xfrm>
            <a:off x="1043608" y="6093296"/>
            <a:ext cx="5735866" cy="369332"/>
          </a:xfrm>
          <a:prstGeom prst="rect">
            <a:avLst/>
          </a:prstGeom>
          <a:noFill/>
        </p:spPr>
        <p:txBody>
          <a:bodyPr wrap="none" rtlCol="0">
            <a:spAutoFit/>
          </a:bodyPr>
          <a:lstStyle/>
          <a:p>
            <a:r>
              <a:rPr lang="ru-RU" dirty="0" err="1" smtClean="0"/>
              <a:t>Сёзлер</a:t>
            </a:r>
            <a:r>
              <a:rPr lang="ru-RU" dirty="0" smtClean="0"/>
              <a:t> : </a:t>
            </a:r>
            <a:r>
              <a:rPr lang="ru-RU" dirty="0" err="1" smtClean="0"/>
              <a:t>япракъ</a:t>
            </a:r>
            <a:r>
              <a:rPr lang="ru-RU" dirty="0" smtClean="0"/>
              <a:t>, </a:t>
            </a:r>
            <a:r>
              <a:rPr lang="ru-RU" dirty="0" err="1" smtClean="0"/>
              <a:t>чипче</a:t>
            </a:r>
            <a:r>
              <a:rPr lang="ru-RU" dirty="0" smtClean="0"/>
              <a:t>, </a:t>
            </a:r>
            <a:r>
              <a:rPr lang="ru-RU" dirty="0" err="1" smtClean="0"/>
              <a:t>дерс</a:t>
            </a:r>
            <a:r>
              <a:rPr lang="ru-RU" dirty="0" smtClean="0"/>
              <a:t>, </a:t>
            </a:r>
            <a:r>
              <a:rPr lang="ru-RU" dirty="0" err="1" smtClean="0"/>
              <a:t>аш</a:t>
            </a:r>
            <a:r>
              <a:rPr lang="ru-RU" dirty="0" smtClean="0"/>
              <a:t>, </a:t>
            </a:r>
            <a:r>
              <a:rPr lang="ru-RU" dirty="0" err="1" smtClean="0"/>
              <a:t>къар</a:t>
            </a:r>
            <a:r>
              <a:rPr lang="ru-RU" dirty="0" smtClean="0"/>
              <a:t>, </a:t>
            </a:r>
            <a:r>
              <a:rPr lang="ru-RU" dirty="0" err="1" smtClean="0"/>
              <a:t>аякъкъкап</a:t>
            </a:r>
            <a:endParaRPr lang="ru-RU" dirty="0"/>
          </a:p>
        </p:txBody>
      </p:sp>
    </p:spTree>
    <p:extLst>
      <p:ext uri="{BB962C8B-B14F-4D97-AF65-F5344CB8AC3E}">
        <p14:creationId xmlns:p14="http://schemas.microsoft.com/office/powerpoint/2010/main" val="24299663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4244705420"/>
              </p:ext>
            </p:extLst>
          </p:nvPr>
        </p:nvGraphicFramePr>
        <p:xfrm>
          <a:off x="179512" y="908720"/>
          <a:ext cx="8856983" cy="4020334"/>
        </p:xfrm>
        <a:graphic>
          <a:graphicData uri="http://schemas.openxmlformats.org/drawingml/2006/table">
            <a:tbl>
              <a:tblPr firstRow="1" firstCol="1" bandRow="1"/>
              <a:tblGrid>
                <a:gridCol w="1008112"/>
                <a:gridCol w="895042"/>
                <a:gridCol w="617126"/>
                <a:gridCol w="648072"/>
                <a:gridCol w="936104"/>
                <a:gridCol w="1152128"/>
                <a:gridCol w="1080120"/>
                <a:gridCol w="1152128"/>
                <a:gridCol w="1368151"/>
              </a:tblGrid>
              <a:tr h="565458">
                <a:tc>
                  <a:txBody>
                    <a:bodyPr/>
                    <a:lstStyle/>
                    <a:p>
                      <a:pPr>
                        <a:lnSpc>
                          <a:spcPct val="115000"/>
                        </a:lnSpc>
                        <a:spcAft>
                          <a:spcPts val="0"/>
                        </a:spcAft>
                      </a:pPr>
                      <a:r>
                        <a:rPr lang="ru-RU" sz="1200" dirty="0">
                          <a:effectLst/>
                          <a:latin typeface="Times New Roman" pitchFamily="18" charset="0"/>
                          <a:ea typeface="Calibri"/>
                          <a:cs typeface="Times New Roman" pitchFamily="18" charset="0"/>
                        </a:rPr>
                        <a:t> </a:t>
                      </a:r>
                      <a:r>
                        <a:rPr lang="ru-RU" sz="1200" dirty="0" err="1" smtClean="0">
                          <a:effectLst/>
                          <a:latin typeface="Times New Roman" pitchFamily="18" charset="0"/>
                          <a:ea typeface="Calibri"/>
                          <a:cs typeface="Times New Roman" pitchFamily="18" charset="0"/>
                        </a:rPr>
                        <a:t>сыфат</a:t>
                      </a:r>
                      <a:endParaRPr lang="ru-RU" sz="12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smtClean="0">
                          <a:effectLst/>
                          <a:latin typeface="Times New Roman" pitchFamily="18" charset="0"/>
                          <a:ea typeface="Calibri"/>
                          <a:cs typeface="Times New Roman" pitchFamily="18" charset="0"/>
                        </a:rPr>
                        <a:t>сезлер</a:t>
                      </a:r>
                      <a:endParaRPr lang="ru-RU" sz="12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a:effectLst/>
                          <a:latin typeface="Times New Roman" pitchFamily="18" charset="0"/>
                          <a:ea typeface="Calibri"/>
                          <a:cs typeface="Times New Roman" pitchFamily="18" charset="0"/>
                        </a:rPr>
                        <a:t>Аслий</a:t>
                      </a:r>
                      <a:r>
                        <a:rPr lang="ru-RU" sz="12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a:effectLst/>
                          <a:latin typeface="Times New Roman" pitchFamily="18" charset="0"/>
                          <a:ea typeface="Calibri"/>
                          <a:cs typeface="Times New Roman" pitchFamily="18" charset="0"/>
                        </a:rPr>
                        <a:t>нисбий</a:t>
                      </a:r>
                      <a:endParaRPr lang="ru-RU" sz="12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a:effectLst/>
                          <a:latin typeface="Times New Roman" pitchFamily="18" charset="0"/>
                          <a:ea typeface="Calibri"/>
                          <a:cs typeface="Times New Roman" pitchFamily="18" charset="0"/>
                        </a:rPr>
                        <a:t>Адий</a:t>
                      </a:r>
                      <a:r>
                        <a:rPr lang="ru-RU" sz="1200" dirty="0">
                          <a:effectLst/>
                          <a:latin typeface="Times New Roman" pitchFamily="18" charset="0"/>
                          <a:ea typeface="Calibri"/>
                          <a:cs typeface="Times New Roman" pitchFamily="18" charset="0"/>
                        </a:rPr>
                        <a:t> </a:t>
                      </a:r>
                      <a:r>
                        <a:rPr lang="ru-RU" sz="1200" dirty="0" err="1">
                          <a:effectLst/>
                          <a:latin typeface="Times New Roman" pitchFamily="18" charset="0"/>
                          <a:ea typeface="Calibri"/>
                          <a:cs typeface="Times New Roman" pitchFamily="18" charset="0"/>
                        </a:rPr>
                        <a:t>дереджеси</a:t>
                      </a:r>
                      <a:r>
                        <a:rPr lang="ru-RU" sz="12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a:effectLst/>
                          <a:latin typeface="Times New Roman" pitchFamily="18" charset="0"/>
                          <a:ea typeface="Calibri"/>
                          <a:cs typeface="Times New Roman" pitchFamily="18" charset="0"/>
                        </a:rPr>
                        <a:t>Тенъештирюв</a:t>
                      </a:r>
                      <a:endParaRPr lang="ru-RU" sz="1200" dirty="0">
                        <a:effectLst/>
                        <a:latin typeface="Times New Roman" pitchFamily="18" charset="0"/>
                        <a:ea typeface="Calibri"/>
                        <a:cs typeface="Times New Roman" pitchFamily="18" charset="0"/>
                      </a:endParaRPr>
                    </a:p>
                    <a:p>
                      <a:pPr>
                        <a:lnSpc>
                          <a:spcPct val="115000"/>
                        </a:lnSpc>
                        <a:spcAft>
                          <a:spcPts val="0"/>
                        </a:spcAft>
                      </a:pPr>
                      <a:r>
                        <a:rPr lang="ru-RU" sz="1200" dirty="0">
                          <a:effectLst/>
                          <a:latin typeface="Times New Roman" pitchFamily="18" charset="0"/>
                          <a:ea typeface="Calibri"/>
                          <a:cs typeface="Times New Roman" pitchFamily="18" charset="0"/>
                        </a:rPr>
                        <a:t> </a:t>
                      </a:r>
                      <a:r>
                        <a:rPr lang="ru-RU" sz="1200" dirty="0" err="1">
                          <a:effectLst/>
                          <a:latin typeface="Times New Roman" pitchFamily="18" charset="0"/>
                          <a:ea typeface="Calibri"/>
                          <a:cs typeface="Times New Roman" pitchFamily="18" charset="0"/>
                        </a:rPr>
                        <a:t>дереджеси</a:t>
                      </a:r>
                      <a:endParaRPr lang="ru-RU" sz="12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a:effectLst/>
                          <a:latin typeface="Times New Roman" pitchFamily="18" charset="0"/>
                          <a:ea typeface="Calibri"/>
                          <a:cs typeface="Times New Roman" pitchFamily="18" charset="0"/>
                        </a:rPr>
                        <a:t>Устюнлик</a:t>
                      </a:r>
                      <a:r>
                        <a:rPr lang="ru-RU" sz="1200" dirty="0">
                          <a:effectLst/>
                          <a:latin typeface="Times New Roman" pitchFamily="18" charset="0"/>
                          <a:ea typeface="Calibri"/>
                          <a:cs typeface="Times New Roman" pitchFamily="18" charset="0"/>
                        </a:rPr>
                        <a:t> </a:t>
                      </a:r>
                    </a:p>
                    <a:p>
                      <a:pPr>
                        <a:lnSpc>
                          <a:spcPct val="115000"/>
                        </a:lnSpc>
                        <a:spcAft>
                          <a:spcPts val="0"/>
                        </a:spcAft>
                      </a:pPr>
                      <a:r>
                        <a:rPr lang="ru-RU" sz="1200" dirty="0" err="1">
                          <a:effectLst/>
                          <a:latin typeface="Times New Roman" pitchFamily="18" charset="0"/>
                          <a:ea typeface="Calibri"/>
                          <a:cs typeface="Times New Roman" pitchFamily="18" charset="0"/>
                        </a:rPr>
                        <a:t>дереджеси</a:t>
                      </a:r>
                      <a:endParaRPr lang="ru-RU" sz="12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a:effectLst/>
                          <a:latin typeface="Times New Roman" pitchFamily="18" charset="0"/>
                          <a:ea typeface="Calibri"/>
                          <a:cs typeface="Times New Roman" pitchFamily="18" charset="0"/>
                        </a:rPr>
                        <a:t>Азлаштырма</a:t>
                      </a:r>
                      <a:endParaRPr lang="ru-RU" sz="1200" dirty="0">
                        <a:effectLst/>
                        <a:latin typeface="Times New Roman" pitchFamily="18" charset="0"/>
                        <a:ea typeface="Calibri"/>
                        <a:cs typeface="Times New Roman" pitchFamily="18" charset="0"/>
                      </a:endParaRPr>
                    </a:p>
                    <a:p>
                      <a:pPr>
                        <a:lnSpc>
                          <a:spcPct val="115000"/>
                        </a:lnSpc>
                        <a:spcAft>
                          <a:spcPts val="0"/>
                        </a:spcAft>
                      </a:pPr>
                      <a:r>
                        <a:rPr lang="ru-RU" sz="1200" dirty="0" err="1">
                          <a:effectLst/>
                          <a:latin typeface="Times New Roman" pitchFamily="18" charset="0"/>
                          <a:ea typeface="Calibri"/>
                          <a:cs typeface="Times New Roman" pitchFamily="18" charset="0"/>
                        </a:rPr>
                        <a:t>шекили</a:t>
                      </a:r>
                      <a:endParaRPr lang="ru-RU" sz="12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err="1">
                          <a:effectLst/>
                          <a:latin typeface="Times New Roman" pitchFamily="18" charset="0"/>
                          <a:ea typeface="Calibri"/>
                          <a:cs typeface="Times New Roman" pitchFamily="18" charset="0"/>
                        </a:rPr>
                        <a:t>Къуветлиндирме</a:t>
                      </a:r>
                      <a:endParaRPr lang="ru-RU" sz="1200" dirty="0">
                        <a:effectLst/>
                        <a:latin typeface="Times New Roman" pitchFamily="18" charset="0"/>
                        <a:ea typeface="Calibri"/>
                        <a:cs typeface="Times New Roman" pitchFamily="18" charset="0"/>
                      </a:endParaRPr>
                    </a:p>
                    <a:p>
                      <a:pPr>
                        <a:lnSpc>
                          <a:spcPct val="115000"/>
                        </a:lnSpc>
                        <a:spcAft>
                          <a:spcPts val="0"/>
                        </a:spcAft>
                      </a:pPr>
                      <a:r>
                        <a:rPr lang="ru-RU" sz="1200" dirty="0" err="1">
                          <a:effectLst/>
                          <a:latin typeface="Times New Roman" pitchFamily="18" charset="0"/>
                          <a:ea typeface="Calibri"/>
                          <a:cs typeface="Times New Roman" pitchFamily="18" charset="0"/>
                        </a:rPr>
                        <a:t>шекили</a:t>
                      </a:r>
                      <a:endParaRPr lang="ru-RU" sz="1200" dirty="0">
                        <a:effectLst/>
                        <a:latin typeface="Times New Roman" pitchFamily="18" charset="0"/>
                        <a:ea typeface="Calibri"/>
                        <a:cs typeface="Times New Roman" pitchFamily="18" charset="0"/>
                      </a:endParaRPr>
                    </a:p>
                    <a:p>
                      <a:pPr>
                        <a:lnSpc>
                          <a:spcPct val="115000"/>
                        </a:lnSpc>
                        <a:spcAft>
                          <a:spcPts val="0"/>
                        </a:spcAft>
                      </a:pPr>
                      <a:r>
                        <a:rPr lang="ru-RU" sz="12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7880">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 1.</a:t>
                      </a:r>
                    </a:p>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err="1" smtClean="0">
                          <a:effectLst/>
                          <a:latin typeface="Times New Roman" pitchFamily="18" charset="0"/>
                          <a:ea typeface="Calibri"/>
                          <a:cs typeface="Times New Roman" pitchFamily="18" charset="0"/>
                        </a:rPr>
                        <a:t>ешиль</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err="1" smtClean="0">
                          <a:effectLst/>
                          <a:latin typeface="Times New Roman" pitchFamily="18" charset="0"/>
                          <a:ea typeface="Calibri"/>
                          <a:cs typeface="Times New Roman" pitchFamily="18" charset="0"/>
                        </a:rPr>
                        <a:t>япракъ</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ru-RU" sz="1400" dirty="0">
                          <a:effectLst/>
                          <a:latin typeface="Times New Roman" pitchFamily="18" charset="0"/>
                          <a:ea typeface="Calibri"/>
                          <a:cs typeface="Times New Roman" pitchFamily="18" charset="0"/>
                        </a:rPr>
                        <a:t> </a:t>
                      </a:r>
                      <a:r>
                        <a:rPr kumimoji="0" lang="ru-RU" sz="1400" b="0" i="0" u="none" strike="noStrike" kern="1200" cap="none" spc="0" normalizeH="0" baseline="0" noProof="0" dirty="0" err="1" smtClean="0">
                          <a:ln>
                            <a:noFill/>
                          </a:ln>
                          <a:solidFill>
                            <a:prstClr val="black"/>
                          </a:solidFill>
                          <a:effectLst/>
                          <a:uLnTx/>
                          <a:uFillTx/>
                          <a:latin typeface="Times New Roman" pitchFamily="18" charset="0"/>
                          <a:ea typeface="Calibri"/>
                          <a:cs typeface="Times New Roman" pitchFamily="18" charset="0"/>
                        </a:rPr>
                        <a:t>ешиль</a:t>
                      </a:r>
                      <a:endParaRPr kumimoji="0" lang="ru-RU" sz="1400" b="0" i="0" u="none" strike="noStrike" kern="1200" cap="none" spc="0" normalizeH="0" baseline="0" noProof="0" dirty="0">
                        <a:ln>
                          <a:noFill/>
                        </a:ln>
                        <a:solidFill>
                          <a:prstClr val="black"/>
                        </a:solidFill>
                        <a:effectLst/>
                        <a:uLnTx/>
                        <a:uFillTx/>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ru-RU" sz="1400" dirty="0">
                          <a:effectLst/>
                          <a:latin typeface="Times New Roman" pitchFamily="18" charset="0"/>
                          <a:ea typeface="Calibri"/>
                          <a:cs typeface="Times New Roman" pitchFamily="18" charset="0"/>
                        </a:rPr>
                        <a:t> </a:t>
                      </a:r>
                      <a:r>
                        <a:rPr kumimoji="0" lang="ru-RU" sz="1400" b="0" i="0" u="none" strike="noStrike" kern="1200" cap="none" spc="0" normalizeH="0" baseline="0" noProof="0" dirty="0" err="1" smtClean="0">
                          <a:ln>
                            <a:noFill/>
                          </a:ln>
                          <a:solidFill>
                            <a:prstClr val="black"/>
                          </a:solidFill>
                          <a:effectLst/>
                          <a:uLnTx/>
                          <a:uFillTx/>
                          <a:latin typeface="Times New Roman" pitchFamily="18" charset="0"/>
                          <a:ea typeface="Calibri"/>
                          <a:cs typeface="Times New Roman" pitchFamily="18" charset="0"/>
                        </a:rPr>
                        <a:t>ешильдже</a:t>
                      </a:r>
                      <a:endParaRPr kumimoji="0" lang="ru-RU" sz="14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endParaRPr>
                    </a:p>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ru-RU" sz="1400" dirty="0" smtClean="0">
                          <a:effectLst/>
                          <a:latin typeface="Times New Roman" pitchFamily="18" charset="0"/>
                          <a:ea typeface="Calibri"/>
                          <a:cs typeface="Times New Roman" pitchFamily="18" charset="0"/>
                        </a:rPr>
                        <a:t> </a:t>
                      </a:r>
                      <a:r>
                        <a:rPr lang="ru-RU" sz="1400" dirty="0" err="1" smtClean="0">
                          <a:effectLst/>
                          <a:latin typeface="Times New Roman" pitchFamily="18" charset="0"/>
                          <a:ea typeface="Calibri"/>
                          <a:cs typeface="Times New Roman" pitchFamily="18" charset="0"/>
                        </a:rPr>
                        <a:t>энъ</a:t>
                      </a:r>
                      <a:r>
                        <a:rPr lang="ru-RU" sz="1400" dirty="0" smtClean="0">
                          <a:effectLst/>
                          <a:latin typeface="Times New Roman" pitchFamily="18" charset="0"/>
                          <a:ea typeface="Calibri"/>
                          <a:cs typeface="Times New Roman" pitchFamily="18" charset="0"/>
                        </a:rPr>
                        <a:t> </a:t>
                      </a:r>
                      <a:r>
                        <a:rPr kumimoji="0" lang="ru-RU" sz="1400" b="0" i="0" u="none" strike="noStrike" kern="1200" cap="none" spc="0" normalizeH="0" baseline="0" noProof="0" dirty="0" err="1" smtClean="0">
                          <a:ln>
                            <a:noFill/>
                          </a:ln>
                          <a:solidFill>
                            <a:prstClr val="black"/>
                          </a:solidFill>
                          <a:effectLst/>
                          <a:uLnTx/>
                          <a:uFillTx/>
                          <a:latin typeface="Times New Roman" pitchFamily="18" charset="0"/>
                          <a:ea typeface="Calibri"/>
                          <a:cs typeface="Times New Roman" pitchFamily="18" charset="0"/>
                        </a:rPr>
                        <a:t>ешиль</a:t>
                      </a:r>
                      <a:endParaRPr kumimoji="0" lang="ru-RU" sz="14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endParaRPr>
                    </a:p>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err="1" smtClean="0">
                          <a:effectLst/>
                          <a:latin typeface="Times New Roman" pitchFamily="18" charset="0"/>
                          <a:ea typeface="Calibri"/>
                          <a:cs typeface="Times New Roman" pitchFamily="18" charset="0"/>
                        </a:rPr>
                        <a:t>ешильтим</a:t>
                      </a: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ем - </a:t>
                      </a:r>
                      <a:r>
                        <a:rPr lang="ru-RU" sz="1400" dirty="0" err="1" smtClean="0">
                          <a:effectLst/>
                          <a:latin typeface="Times New Roman" pitchFamily="18" charset="0"/>
                          <a:ea typeface="Calibri"/>
                          <a:cs typeface="Times New Roman" pitchFamily="18" charset="0"/>
                        </a:rPr>
                        <a:t>ешиль</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3686">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2.</a:t>
                      </a:r>
                    </a:p>
                    <a:p>
                      <a:pPr>
                        <a:lnSpc>
                          <a:spcPct val="115000"/>
                        </a:lnSpc>
                        <a:spcAft>
                          <a:spcPts val="0"/>
                        </a:spcAft>
                      </a:pPr>
                      <a:r>
                        <a:rPr lang="ru-RU" sz="1400" dirty="0" err="1" smtClean="0">
                          <a:effectLst/>
                          <a:latin typeface="Times New Roman" pitchFamily="18" charset="0"/>
                          <a:ea typeface="Calibri"/>
                          <a:cs typeface="Times New Roman" pitchFamily="18" charset="0"/>
                        </a:rPr>
                        <a:t>сабалыкъ</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err="1" smtClean="0">
                          <a:effectLst/>
                          <a:latin typeface="Times New Roman" pitchFamily="18" charset="0"/>
                          <a:ea typeface="Calibri"/>
                          <a:cs typeface="Times New Roman" pitchFamily="18" charset="0"/>
                        </a:rPr>
                        <a:t>аш</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7880">
                <a:tc>
                  <a:txBody>
                    <a:bodyPr/>
                    <a:lstStyle/>
                    <a:p>
                      <a:pPr>
                        <a:lnSpc>
                          <a:spcPct val="115000"/>
                        </a:lnSpc>
                        <a:spcAft>
                          <a:spcPts val="0"/>
                        </a:spcAft>
                      </a:pPr>
                      <a:r>
                        <a:rPr lang="ru-RU" sz="1400" dirty="0" smtClean="0">
                          <a:effectLst/>
                          <a:latin typeface="Times New Roman" pitchFamily="18" charset="0"/>
                          <a:ea typeface="Calibri"/>
                          <a:cs typeface="Times New Roman" pitchFamily="18" charset="0"/>
                        </a:rPr>
                        <a:t>3.</a:t>
                      </a:r>
                      <a:r>
                        <a:rPr lang="ru-RU" sz="1400" dirty="0">
                          <a:effectLst/>
                          <a:latin typeface="Times New Roman" pitchFamily="18" charset="0"/>
                          <a:ea typeface="Calibri"/>
                          <a:cs typeface="Times New Roman" pitchFamily="18" charset="0"/>
                        </a:rPr>
                        <a:t> </a:t>
                      </a:r>
                      <a:endParaRPr lang="ru-RU" sz="1400" dirty="0" smtClean="0">
                        <a:effectLst/>
                        <a:latin typeface="Times New Roman" pitchFamily="18" charset="0"/>
                        <a:ea typeface="Calibri"/>
                        <a:cs typeface="Times New Roman" pitchFamily="18" charset="0"/>
                      </a:endParaRPr>
                    </a:p>
                    <a:p>
                      <a:pPr>
                        <a:lnSpc>
                          <a:spcPct val="115000"/>
                        </a:lnSpc>
                        <a:spcAft>
                          <a:spcPts val="0"/>
                        </a:spcAft>
                      </a:pPr>
                      <a:r>
                        <a:rPr lang="ru-RU" sz="1400" dirty="0" err="1" smtClean="0">
                          <a:effectLst/>
                          <a:latin typeface="Times New Roman" pitchFamily="18" charset="0"/>
                          <a:ea typeface="Calibri"/>
                          <a:cs typeface="Times New Roman" pitchFamily="18" charset="0"/>
                        </a:rPr>
                        <a:t>бугуньки</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err="1" smtClean="0">
                          <a:effectLst/>
                          <a:latin typeface="Times New Roman" pitchFamily="18" charset="0"/>
                          <a:ea typeface="Calibri"/>
                          <a:cs typeface="Times New Roman" pitchFamily="18" charset="0"/>
                        </a:rPr>
                        <a:t>дерс</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7880">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4.</a:t>
                      </a:r>
                    </a:p>
                    <a:p>
                      <a:pPr>
                        <a:lnSpc>
                          <a:spcPct val="115000"/>
                        </a:lnSpc>
                        <a:spcAft>
                          <a:spcPts val="0"/>
                        </a:spcAft>
                      </a:pPr>
                      <a:r>
                        <a:rPr lang="ru-RU" sz="1400" dirty="0" err="1" smtClean="0">
                          <a:effectLst/>
                          <a:latin typeface="Times New Roman" pitchFamily="18" charset="0"/>
                          <a:ea typeface="Calibri"/>
                          <a:cs typeface="Times New Roman" pitchFamily="18" charset="0"/>
                        </a:rPr>
                        <a:t>сары</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err="1" smtClean="0">
                          <a:effectLst/>
                          <a:latin typeface="Times New Roman" pitchFamily="18" charset="0"/>
                          <a:ea typeface="Calibri"/>
                          <a:cs typeface="Times New Roman" pitchFamily="18" charset="0"/>
                        </a:rPr>
                        <a:t>чипче</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ru-RU" sz="1400" dirty="0">
                          <a:effectLst/>
                          <a:latin typeface="Times New Roman" pitchFamily="18" charset="0"/>
                          <a:ea typeface="Calibri"/>
                          <a:cs typeface="Times New Roman" pitchFamily="18" charset="0"/>
                        </a:rPr>
                        <a:t> </a:t>
                      </a:r>
                      <a:r>
                        <a:rPr kumimoji="0" lang="ru-RU" sz="1400" b="0" i="0" u="none" strike="noStrike" kern="1200" cap="none" spc="0" normalizeH="0" baseline="0" noProof="0" dirty="0" err="1" smtClean="0">
                          <a:ln>
                            <a:noFill/>
                          </a:ln>
                          <a:solidFill>
                            <a:prstClr val="black"/>
                          </a:solidFill>
                          <a:effectLst/>
                          <a:uLnTx/>
                          <a:uFillTx/>
                          <a:latin typeface="Times New Roman" pitchFamily="18" charset="0"/>
                          <a:ea typeface="Calibri"/>
                          <a:cs typeface="Times New Roman" pitchFamily="18" charset="0"/>
                        </a:rPr>
                        <a:t>сары</a:t>
                      </a:r>
                      <a:endParaRPr kumimoji="0" lang="ru-RU" sz="14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endParaRPr>
                    </a:p>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err="1" smtClean="0">
                          <a:effectLst/>
                          <a:latin typeface="Times New Roman" pitchFamily="18" charset="0"/>
                          <a:ea typeface="Calibri"/>
                          <a:cs typeface="Times New Roman" pitchFamily="18" charset="0"/>
                        </a:rPr>
                        <a:t>сарыджа</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err="1" smtClean="0">
                          <a:effectLst/>
                          <a:latin typeface="Times New Roman" pitchFamily="18" charset="0"/>
                          <a:ea typeface="Calibri"/>
                          <a:cs typeface="Times New Roman" pitchFamily="18" charset="0"/>
                        </a:rPr>
                        <a:t>энъ</a:t>
                      </a:r>
                      <a:r>
                        <a:rPr lang="ru-RU" sz="1400" dirty="0" smtClean="0">
                          <a:effectLst/>
                          <a:latin typeface="Times New Roman" pitchFamily="18" charset="0"/>
                          <a:ea typeface="Calibri"/>
                          <a:cs typeface="Times New Roman" pitchFamily="18" charset="0"/>
                        </a:rPr>
                        <a:t> </a:t>
                      </a:r>
                      <a:r>
                        <a:rPr lang="ru-RU" sz="1400" dirty="0" err="1" smtClean="0">
                          <a:effectLst/>
                          <a:latin typeface="Times New Roman" pitchFamily="18" charset="0"/>
                          <a:ea typeface="Calibri"/>
                          <a:cs typeface="Times New Roman" pitchFamily="18" charset="0"/>
                        </a:rPr>
                        <a:t>сары</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err="1" smtClean="0">
                          <a:effectLst/>
                          <a:latin typeface="Times New Roman" pitchFamily="18" charset="0"/>
                          <a:ea typeface="Calibri"/>
                          <a:cs typeface="Times New Roman" pitchFamily="18" charset="0"/>
                        </a:rPr>
                        <a:t>сарышын</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сап - </a:t>
                      </a:r>
                      <a:r>
                        <a:rPr lang="ru-RU" sz="1400" dirty="0" err="1" smtClean="0">
                          <a:effectLst/>
                          <a:latin typeface="Times New Roman" pitchFamily="18" charset="0"/>
                          <a:ea typeface="Calibri"/>
                          <a:cs typeface="Times New Roman" pitchFamily="18" charset="0"/>
                        </a:rPr>
                        <a:t>сары</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7880">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5.</a:t>
                      </a:r>
                    </a:p>
                    <a:p>
                      <a:pPr>
                        <a:lnSpc>
                          <a:spcPct val="115000"/>
                        </a:lnSpc>
                        <a:spcAft>
                          <a:spcPts val="0"/>
                        </a:spcAft>
                      </a:pPr>
                      <a:r>
                        <a:rPr lang="ru-RU" sz="1400" dirty="0" err="1" smtClean="0">
                          <a:effectLst/>
                          <a:latin typeface="Times New Roman" pitchFamily="18" charset="0"/>
                          <a:ea typeface="Calibri"/>
                          <a:cs typeface="Times New Roman" pitchFamily="18" charset="0"/>
                        </a:rPr>
                        <a:t>беяз</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err="1" smtClean="0">
                          <a:effectLst/>
                          <a:latin typeface="Times New Roman" pitchFamily="18" charset="0"/>
                          <a:ea typeface="Calibri"/>
                          <a:cs typeface="Times New Roman" pitchFamily="18" charset="0"/>
                        </a:rPr>
                        <a:t>къар</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ru-RU" sz="1400" dirty="0">
                          <a:effectLst/>
                          <a:latin typeface="Times New Roman" pitchFamily="18" charset="0"/>
                          <a:ea typeface="Calibri"/>
                          <a:cs typeface="Times New Roman" pitchFamily="18" charset="0"/>
                        </a:rPr>
                        <a:t> </a:t>
                      </a:r>
                      <a:r>
                        <a:rPr kumimoji="0" lang="ru-RU" sz="1400" b="0" i="0" u="none" strike="noStrike" kern="1200" cap="none" spc="0" normalizeH="0" baseline="0" noProof="0" dirty="0" err="1" smtClean="0">
                          <a:ln>
                            <a:noFill/>
                          </a:ln>
                          <a:solidFill>
                            <a:prstClr val="black"/>
                          </a:solidFill>
                          <a:effectLst/>
                          <a:uLnTx/>
                          <a:uFillTx/>
                          <a:latin typeface="Times New Roman" pitchFamily="18" charset="0"/>
                          <a:ea typeface="Calibri"/>
                          <a:cs typeface="Times New Roman" pitchFamily="18" charset="0"/>
                        </a:rPr>
                        <a:t>беяз</a:t>
                      </a:r>
                      <a:endParaRPr kumimoji="0" lang="ru-RU" sz="1400" b="0" i="0" u="none" strike="noStrike" kern="1200" cap="none" spc="0" normalizeH="0" baseline="0" noProof="0" dirty="0" smtClean="0">
                        <a:ln>
                          <a:noFill/>
                        </a:ln>
                        <a:solidFill>
                          <a:prstClr val="black"/>
                        </a:solidFill>
                        <a:effectLst/>
                        <a:uLnTx/>
                        <a:uFillTx/>
                        <a:latin typeface="Times New Roman" pitchFamily="18" charset="0"/>
                        <a:ea typeface="Calibri"/>
                        <a:cs typeface="Times New Roman" pitchFamily="18" charset="0"/>
                      </a:endParaRPr>
                    </a:p>
                    <a:p>
                      <a:pPr>
                        <a:lnSpc>
                          <a:spcPct val="115000"/>
                        </a:lnSpc>
                        <a:spcAft>
                          <a:spcPts val="0"/>
                        </a:spcAft>
                      </a:pP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err="1" smtClean="0">
                          <a:effectLst/>
                          <a:latin typeface="Times New Roman" pitchFamily="18" charset="0"/>
                          <a:ea typeface="Calibri"/>
                          <a:cs typeface="Times New Roman" pitchFamily="18" charset="0"/>
                        </a:rPr>
                        <a:t>беязджа</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err="1" smtClean="0">
                          <a:effectLst/>
                          <a:latin typeface="Times New Roman" pitchFamily="18" charset="0"/>
                          <a:ea typeface="Calibri"/>
                          <a:cs typeface="Times New Roman" pitchFamily="18" charset="0"/>
                        </a:rPr>
                        <a:t>энъ</a:t>
                      </a:r>
                      <a:r>
                        <a:rPr lang="ru-RU" sz="1400" dirty="0" smtClean="0">
                          <a:effectLst/>
                          <a:latin typeface="Times New Roman" pitchFamily="18" charset="0"/>
                          <a:ea typeface="Calibri"/>
                          <a:cs typeface="Times New Roman" pitchFamily="18" charset="0"/>
                        </a:rPr>
                        <a:t> </a:t>
                      </a:r>
                      <a:r>
                        <a:rPr lang="ru-RU" sz="1400" dirty="0" err="1" smtClean="0">
                          <a:effectLst/>
                          <a:latin typeface="Times New Roman" pitchFamily="18" charset="0"/>
                          <a:ea typeface="Calibri"/>
                          <a:cs typeface="Times New Roman" pitchFamily="18" charset="0"/>
                        </a:rPr>
                        <a:t>беяз</a:t>
                      </a: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err="1" smtClean="0">
                          <a:effectLst/>
                          <a:latin typeface="Times New Roman" pitchFamily="18" charset="0"/>
                          <a:ea typeface="Calibri"/>
                          <a:cs typeface="Times New Roman" pitchFamily="18" charset="0"/>
                        </a:rPr>
                        <a:t>беязджаракъ</a:t>
                      </a: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err="1" smtClean="0">
                          <a:effectLst/>
                          <a:latin typeface="Times New Roman" pitchFamily="18" charset="0"/>
                          <a:ea typeface="Calibri"/>
                          <a:cs typeface="Times New Roman" pitchFamily="18" charset="0"/>
                        </a:rPr>
                        <a:t>бем</a:t>
                      </a:r>
                      <a:r>
                        <a:rPr lang="ru-RU" sz="1400" dirty="0" smtClean="0">
                          <a:effectLst/>
                          <a:latin typeface="Times New Roman" pitchFamily="18" charset="0"/>
                          <a:ea typeface="Calibri"/>
                          <a:cs typeface="Times New Roman" pitchFamily="18" charset="0"/>
                        </a:rPr>
                        <a:t> - </a:t>
                      </a:r>
                      <a:r>
                        <a:rPr lang="ru-RU" sz="1400" dirty="0" err="1" smtClean="0">
                          <a:effectLst/>
                          <a:latin typeface="Times New Roman" pitchFamily="18" charset="0"/>
                          <a:ea typeface="Calibri"/>
                          <a:cs typeface="Times New Roman" pitchFamily="18" charset="0"/>
                        </a:rPr>
                        <a:t>беяз</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5758">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6.</a:t>
                      </a:r>
                    </a:p>
                    <a:p>
                      <a:pPr>
                        <a:lnSpc>
                          <a:spcPct val="115000"/>
                        </a:lnSpc>
                        <a:spcAft>
                          <a:spcPts val="0"/>
                        </a:spcAft>
                      </a:pPr>
                      <a:r>
                        <a:rPr lang="ru-RU" sz="1400" dirty="0" err="1" smtClean="0">
                          <a:effectLst/>
                          <a:latin typeface="Times New Roman" pitchFamily="18" charset="0"/>
                          <a:ea typeface="Calibri"/>
                          <a:cs typeface="Times New Roman" pitchFamily="18" charset="0"/>
                        </a:rPr>
                        <a:t>къышлыкъ</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err="1" smtClean="0">
                          <a:effectLst/>
                          <a:latin typeface="Times New Roman" pitchFamily="18" charset="0"/>
                          <a:ea typeface="Calibri"/>
                          <a:cs typeface="Times New Roman" pitchFamily="18" charset="0"/>
                        </a:rPr>
                        <a:t>аякъкъап</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400" dirty="0">
                          <a:effectLst/>
                          <a:latin typeface="Times New Roman" pitchFamily="18" charset="0"/>
                          <a:ea typeface="Calibri"/>
                          <a:cs typeface="Times New Roman" pitchFamily="18" charset="0"/>
                        </a:rPr>
                        <a:t> </a:t>
                      </a:r>
                      <a:r>
                        <a:rPr lang="ru-RU" sz="1400" dirty="0" smtClean="0">
                          <a:effectLst/>
                          <a:latin typeface="Times New Roman" pitchFamily="18" charset="0"/>
                          <a:ea typeface="Calibri"/>
                          <a:cs typeface="Times New Roman" pitchFamily="18" charset="0"/>
                        </a:rPr>
                        <a:t>-</a:t>
                      </a:r>
                      <a:endParaRPr lang="ru-RU" sz="1400" dirty="0">
                        <a:effectLst/>
                        <a:latin typeface="Times New Roman" pitchFamily="18" charset="0"/>
                        <a:ea typeface="Calibri"/>
                        <a:cs typeface="Times New Roman" pitchFamily="18" charset="0"/>
                      </a:endParaRPr>
                    </a:p>
                  </a:txBody>
                  <a:tcPr marL="67940" marR="679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Rectangle 1"/>
          <p:cNvSpPr>
            <a:spLocks noChangeArrowheads="1"/>
          </p:cNvSpPr>
          <p:nvPr/>
        </p:nvSpPr>
        <p:spPr bwMode="auto">
          <a:xfrm>
            <a:off x="1170586" y="13128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ru-RU" smtClean="0">
              <a:solidFill>
                <a:prstClr val="black"/>
              </a:solidFill>
              <a:latin typeface="Arial" pitchFamily="34" charset="0"/>
              <a:cs typeface="Arial" pitchFamily="34" charset="0"/>
            </a:endParaRPr>
          </a:p>
        </p:txBody>
      </p:sp>
      <p:sp>
        <p:nvSpPr>
          <p:cNvPr id="5" name="TextBox 4"/>
          <p:cNvSpPr txBox="1"/>
          <p:nvPr/>
        </p:nvSpPr>
        <p:spPr>
          <a:xfrm>
            <a:off x="2339752" y="116632"/>
            <a:ext cx="3106941" cy="369332"/>
          </a:xfrm>
          <a:prstGeom prst="rect">
            <a:avLst/>
          </a:prstGeom>
          <a:noFill/>
        </p:spPr>
        <p:txBody>
          <a:bodyPr wrap="none" rtlCol="0">
            <a:spAutoFit/>
          </a:bodyPr>
          <a:lstStyle/>
          <a:p>
            <a:r>
              <a:rPr lang="ru-RU" dirty="0" err="1" smtClean="0">
                <a:solidFill>
                  <a:prstClr val="black"/>
                </a:solidFill>
              </a:rPr>
              <a:t>Джедвельни</a:t>
            </a:r>
            <a:r>
              <a:rPr lang="ru-RU" dirty="0" smtClean="0">
                <a:solidFill>
                  <a:prstClr val="black"/>
                </a:solidFill>
              </a:rPr>
              <a:t> </a:t>
            </a:r>
            <a:r>
              <a:rPr lang="ru-RU" dirty="0" err="1" smtClean="0">
                <a:solidFill>
                  <a:prstClr val="black"/>
                </a:solidFill>
              </a:rPr>
              <a:t>толдурынъыз</a:t>
            </a:r>
            <a:r>
              <a:rPr lang="ru-RU" dirty="0" smtClean="0">
                <a:solidFill>
                  <a:prstClr val="black"/>
                </a:solidFill>
              </a:rPr>
              <a:t>.</a:t>
            </a:r>
            <a:endParaRPr lang="ru-RU" dirty="0">
              <a:solidFill>
                <a:prstClr val="black"/>
              </a:solidFill>
            </a:endParaRPr>
          </a:p>
        </p:txBody>
      </p:sp>
      <p:sp>
        <p:nvSpPr>
          <p:cNvPr id="6" name="TextBox 5"/>
          <p:cNvSpPr txBox="1"/>
          <p:nvPr/>
        </p:nvSpPr>
        <p:spPr>
          <a:xfrm>
            <a:off x="1170586" y="5589240"/>
            <a:ext cx="5735866" cy="369332"/>
          </a:xfrm>
          <a:prstGeom prst="rect">
            <a:avLst/>
          </a:prstGeom>
          <a:noFill/>
        </p:spPr>
        <p:txBody>
          <a:bodyPr wrap="none" rtlCol="0">
            <a:spAutoFit/>
          </a:bodyPr>
          <a:lstStyle/>
          <a:p>
            <a:r>
              <a:rPr lang="ru-RU" dirty="0" err="1" smtClean="0">
                <a:solidFill>
                  <a:prstClr val="black"/>
                </a:solidFill>
              </a:rPr>
              <a:t>Сёзлер</a:t>
            </a:r>
            <a:r>
              <a:rPr lang="ru-RU" dirty="0" smtClean="0">
                <a:solidFill>
                  <a:prstClr val="black"/>
                </a:solidFill>
              </a:rPr>
              <a:t> : </a:t>
            </a:r>
            <a:r>
              <a:rPr lang="ru-RU" dirty="0" err="1" smtClean="0">
                <a:solidFill>
                  <a:prstClr val="black"/>
                </a:solidFill>
              </a:rPr>
              <a:t>япракъ</a:t>
            </a:r>
            <a:r>
              <a:rPr lang="ru-RU" dirty="0" smtClean="0">
                <a:solidFill>
                  <a:prstClr val="black"/>
                </a:solidFill>
              </a:rPr>
              <a:t>, </a:t>
            </a:r>
            <a:r>
              <a:rPr lang="ru-RU" dirty="0" err="1" smtClean="0">
                <a:solidFill>
                  <a:prstClr val="black"/>
                </a:solidFill>
              </a:rPr>
              <a:t>чипче</a:t>
            </a:r>
            <a:r>
              <a:rPr lang="ru-RU" dirty="0" smtClean="0">
                <a:solidFill>
                  <a:prstClr val="black"/>
                </a:solidFill>
              </a:rPr>
              <a:t>, </a:t>
            </a:r>
            <a:r>
              <a:rPr lang="ru-RU" dirty="0" err="1" smtClean="0">
                <a:solidFill>
                  <a:prstClr val="black"/>
                </a:solidFill>
              </a:rPr>
              <a:t>дерс</a:t>
            </a:r>
            <a:r>
              <a:rPr lang="ru-RU" dirty="0" smtClean="0">
                <a:solidFill>
                  <a:prstClr val="black"/>
                </a:solidFill>
              </a:rPr>
              <a:t>, </a:t>
            </a:r>
            <a:r>
              <a:rPr lang="ru-RU" dirty="0" err="1" smtClean="0">
                <a:solidFill>
                  <a:prstClr val="black"/>
                </a:solidFill>
              </a:rPr>
              <a:t>аш</a:t>
            </a:r>
            <a:r>
              <a:rPr lang="ru-RU" dirty="0" smtClean="0">
                <a:solidFill>
                  <a:prstClr val="black"/>
                </a:solidFill>
              </a:rPr>
              <a:t>, </a:t>
            </a:r>
            <a:r>
              <a:rPr lang="ru-RU" dirty="0" err="1" smtClean="0">
                <a:solidFill>
                  <a:prstClr val="black"/>
                </a:solidFill>
              </a:rPr>
              <a:t>къар</a:t>
            </a:r>
            <a:r>
              <a:rPr lang="ru-RU" dirty="0" smtClean="0">
                <a:solidFill>
                  <a:prstClr val="black"/>
                </a:solidFill>
              </a:rPr>
              <a:t>, </a:t>
            </a:r>
            <a:r>
              <a:rPr lang="ru-RU" dirty="0" err="1" smtClean="0">
                <a:solidFill>
                  <a:prstClr val="black"/>
                </a:solidFill>
              </a:rPr>
              <a:t>аякъкъкап</a:t>
            </a:r>
            <a:endParaRPr lang="ru-RU" dirty="0">
              <a:solidFill>
                <a:prstClr val="black"/>
              </a:solidFill>
            </a:endParaRPr>
          </a:p>
        </p:txBody>
      </p:sp>
    </p:spTree>
    <p:extLst>
      <p:ext uri="{BB962C8B-B14F-4D97-AF65-F5344CB8AC3E}">
        <p14:creationId xmlns:p14="http://schemas.microsoft.com/office/powerpoint/2010/main" val="377504542"/>
      </p:ext>
    </p:extLst>
  </p:cSld>
  <p:clrMapOvr>
    <a:masterClrMapping/>
  </p:clrMapOvr>
  <p:transition spd="slow">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59117" y="404664"/>
            <a:ext cx="7371826" cy="1938992"/>
          </a:xfrm>
          <a:prstGeom prst="rect">
            <a:avLst/>
          </a:prstGeom>
          <a:noFill/>
        </p:spPr>
        <p:txBody>
          <a:bodyPr wrap="none" rtlCol="0">
            <a:spAutoFit/>
          </a:bodyPr>
          <a:lstStyle/>
          <a:p>
            <a:pPr algn="ctr"/>
            <a:r>
              <a:rPr lang="ru-RU" sz="3600" b="1" dirty="0" smtClean="0">
                <a:latin typeface="Times New Roman" pitchFamily="18" charset="0"/>
                <a:cs typeface="Times New Roman" pitchFamily="18" charset="0"/>
              </a:rPr>
              <a:t>Давушсыз я да  сессиз диктантлар</a:t>
            </a:r>
          </a:p>
          <a:p>
            <a:endParaRPr lang="ru-RU" sz="2400" b="1" dirty="0" smtClean="0">
              <a:solidFill>
                <a:srgbClr val="00B050"/>
              </a:solidFill>
              <a:latin typeface="Arial Black" pitchFamily="34" charset="0"/>
            </a:endParaRPr>
          </a:p>
          <a:p>
            <a:endParaRPr lang="ru-RU" sz="2400" dirty="0" smtClean="0">
              <a:solidFill>
                <a:srgbClr val="00B050"/>
              </a:solidFill>
              <a:latin typeface="Arial Black" pitchFamily="34" charset="0"/>
            </a:endParaRPr>
          </a:p>
          <a:p>
            <a:endParaRPr lang="ru-RU" dirty="0" smtClean="0"/>
          </a:p>
          <a:p>
            <a:endParaRPr lang="ru-RU" dirty="0"/>
          </a:p>
        </p:txBody>
      </p:sp>
      <p:sp>
        <p:nvSpPr>
          <p:cNvPr id="3" name="Прямоугольник 2"/>
          <p:cNvSpPr/>
          <p:nvPr/>
        </p:nvSpPr>
        <p:spPr>
          <a:xfrm>
            <a:off x="686205" y="1512659"/>
            <a:ext cx="8064896" cy="3108543"/>
          </a:xfrm>
          <a:prstGeom prst="rect">
            <a:avLst/>
          </a:prstGeom>
        </p:spPr>
        <p:txBody>
          <a:bodyPr wrap="square">
            <a:spAutoFit/>
          </a:bodyPr>
          <a:lstStyle/>
          <a:p>
            <a:r>
              <a:rPr lang="ru-RU" sz="2800" dirty="0" smtClean="0">
                <a:latin typeface="Times New Roman" pitchFamily="18" charset="0"/>
                <a:cs typeface="Times New Roman" pitchFamily="18" charset="0"/>
              </a:rPr>
              <a:t>Бу иш лугъат диктанты шекилинде кечириле. Эр бир  сыныф ичюн сёзлер микъдары программагъа эсасланып алына.</a:t>
            </a:r>
          </a:p>
          <a:p>
            <a:pPr lvl="0"/>
            <a:r>
              <a:rPr lang="ru-RU" sz="2800" dirty="0" smtClean="0">
                <a:latin typeface="Times New Roman" pitchFamily="18" charset="0"/>
                <a:cs typeface="Times New Roman" pitchFamily="18" charset="0"/>
              </a:rPr>
              <a:t>Талебелерге  </a:t>
            </a:r>
            <a:r>
              <a:rPr lang="ru-RU" sz="2800" dirty="0">
                <a:latin typeface="Times New Roman" pitchFamily="18" charset="0"/>
                <a:cs typeface="Times New Roman" pitchFamily="18" charset="0"/>
              </a:rPr>
              <a:t>предметлер я да </a:t>
            </a:r>
            <a:r>
              <a:rPr lang="ru-RU" sz="2800" dirty="0" smtClean="0">
                <a:latin typeface="Times New Roman" pitchFamily="18" charset="0"/>
                <a:cs typeface="Times New Roman" pitchFamily="18" charset="0"/>
              </a:rPr>
              <a:t>ресимлер косьтериле</a:t>
            </a:r>
            <a:r>
              <a:rPr lang="ru-RU" sz="2800" dirty="0">
                <a:latin typeface="Times New Roman" pitchFamily="18" charset="0"/>
                <a:cs typeface="Times New Roman" pitchFamily="18" charset="0"/>
              </a:rPr>
              <a:t>, олар исе  оларнынъ адларыны </a:t>
            </a:r>
            <a:r>
              <a:rPr lang="ru-RU" sz="2800" dirty="0" smtClean="0">
                <a:latin typeface="Times New Roman" pitchFamily="18" charset="0"/>
                <a:cs typeface="Times New Roman" pitchFamily="18" charset="0"/>
              </a:rPr>
              <a:t>язалар.</a:t>
            </a:r>
          </a:p>
          <a:p>
            <a:pPr lvl="0"/>
            <a:endParaRPr lang="ru-RU" sz="2800" dirty="0" smtClean="0">
              <a:latin typeface="Times New Roman" pitchFamily="18" charset="0"/>
              <a:cs typeface="Times New Roman" pitchFamily="18" charset="0"/>
            </a:endParaRPr>
          </a:p>
          <a:p>
            <a:pPr lvl="0"/>
            <a:r>
              <a:rPr lang="ru-RU" sz="2800" dirty="0" smtClean="0">
                <a:latin typeface="Times New Roman" pitchFamily="18" charset="0"/>
                <a:cs typeface="Times New Roman" pitchFamily="18" charset="0"/>
              </a:rPr>
              <a:t>Меселя:</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7987480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картинки школьные принадлежнос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04664"/>
            <a:ext cx="8136904" cy="5976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501031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35696" y="476672"/>
            <a:ext cx="6102424" cy="4157035"/>
          </a:xfrm>
          <a:prstGeom prst="rect">
            <a:avLst/>
          </a:prstGeom>
        </p:spPr>
        <p:txBody>
          <a:bodyPr wrap="square">
            <a:spAutoFit/>
          </a:bodyPr>
          <a:lstStyle/>
          <a:p>
            <a:pPr>
              <a:lnSpc>
                <a:spcPct val="115000"/>
              </a:lnSpc>
              <a:spcAft>
                <a:spcPts val="750"/>
              </a:spcAft>
            </a:pPr>
            <a:r>
              <a:rPr lang="ru-RU" sz="3600" b="1" dirty="0">
                <a:latin typeface="Times New Roman" pitchFamily="18" charset="0"/>
                <a:ea typeface="Times New Roman"/>
                <a:cs typeface="Times New Roman" pitchFamily="18" charset="0"/>
              </a:rPr>
              <a:t>«Хатырлав диктанты</a:t>
            </a:r>
            <a:r>
              <a:rPr lang="ru-RU" sz="3600" b="1" dirty="0" smtClean="0">
                <a:latin typeface="Times New Roman" pitchFamily="18" charset="0"/>
                <a:ea typeface="Times New Roman"/>
                <a:cs typeface="Times New Roman" pitchFamily="18" charset="0"/>
              </a:rPr>
              <a:t>»</a:t>
            </a:r>
          </a:p>
          <a:p>
            <a:pPr>
              <a:lnSpc>
                <a:spcPct val="115000"/>
              </a:lnSpc>
              <a:spcAft>
                <a:spcPts val="750"/>
              </a:spcAft>
            </a:pPr>
            <a:endParaRPr lang="ru-RU" sz="3600" dirty="0">
              <a:latin typeface="Times New Roman" pitchFamily="18" charset="0"/>
              <a:ea typeface="Calibri"/>
              <a:cs typeface="Times New Roman" pitchFamily="18" charset="0"/>
            </a:endParaRPr>
          </a:p>
          <a:p>
            <a:pPr marL="342900" lvl="0" indent="-342900">
              <a:lnSpc>
                <a:spcPct val="150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Талебелерге сёзлер группасы 2 кере окъула, сонъра бу сёзлерни хатырлап язмагъа теклиф этиле. – эр бир сыныфта кечириле.</a:t>
            </a:r>
            <a:endParaRPr lang="ru-RU" sz="2800" dirty="0">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6587789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424936" cy="4854662"/>
          </a:xfrm>
          <a:prstGeom prst="rect">
            <a:avLst/>
          </a:prstGeom>
        </p:spPr>
        <p:txBody>
          <a:bodyPr wrap="square">
            <a:spAutoFit/>
          </a:bodyPr>
          <a:lstStyle/>
          <a:p>
            <a:pPr>
              <a:lnSpc>
                <a:spcPct val="115000"/>
              </a:lnSpc>
              <a:spcAft>
                <a:spcPts val="1000"/>
              </a:spcAft>
            </a:pPr>
            <a:r>
              <a:rPr lang="ru-RU" sz="3600" b="1" dirty="0">
                <a:solidFill>
                  <a:prstClr val="black"/>
                </a:solidFill>
                <a:latin typeface="Times New Roman" pitchFamily="18" charset="0"/>
                <a:ea typeface="Calibri"/>
                <a:cs typeface="Times New Roman" pitchFamily="18" charset="0"/>
              </a:rPr>
              <a:t>«Бераберликте япылгъан проектлер</a:t>
            </a:r>
            <a:r>
              <a:rPr lang="ru-RU" sz="3600" b="1" dirty="0" smtClean="0">
                <a:solidFill>
                  <a:prstClr val="black"/>
                </a:solidFill>
                <a:latin typeface="Times New Roman" pitchFamily="18" charset="0"/>
                <a:ea typeface="Calibri"/>
                <a:cs typeface="Times New Roman" pitchFamily="18" charset="0"/>
              </a:rPr>
              <a:t>»</a:t>
            </a:r>
          </a:p>
          <a:p>
            <a:pPr>
              <a:lnSpc>
                <a:spcPct val="115000"/>
              </a:lnSpc>
              <a:spcAft>
                <a:spcPts val="1000"/>
              </a:spcAft>
            </a:pPr>
            <a:r>
              <a:rPr lang="ru-RU" sz="3600" b="1" dirty="0" smtClean="0">
                <a:solidFill>
                  <a:prstClr val="black"/>
                </a:solidFill>
                <a:latin typeface="Times New Roman" pitchFamily="18" charset="0"/>
                <a:ea typeface="Calibri"/>
                <a:cs typeface="Times New Roman" pitchFamily="18" charset="0"/>
              </a:rPr>
              <a:t> </a:t>
            </a:r>
            <a:endParaRPr lang="ru-RU" sz="3600" b="1" dirty="0">
              <a:solidFill>
                <a:prstClr val="black"/>
              </a:solidFill>
              <a:latin typeface="Times New Roman" pitchFamily="18" charset="0"/>
              <a:ea typeface="Calibri"/>
              <a:cs typeface="Times New Roman" pitchFamily="18" charset="0"/>
            </a:endParaRPr>
          </a:p>
          <a:p>
            <a:pPr>
              <a:lnSpc>
                <a:spcPct val="150000"/>
              </a:lnSpc>
              <a:spcAft>
                <a:spcPts val="1000"/>
              </a:spcAft>
            </a:pPr>
            <a:r>
              <a:rPr lang="ru-RU" sz="2800" dirty="0">
                <a:solidFill>
                  <a:prstClr val="black"/>
                </a:solidFill>
                <a:latin typeface="Times New Roman"/>
                <a:ea typeface="Calibri"/>
                <a:cs typeface="Times New Roman"/>
              </a:rPr>
              <a:t>Группалар бир мевзуда олгъан чешит вазифелер беджермесинде чалышалар. Иш беджерильген сонъ, эр бир группа озь теткъикъатларны такъдим эте, нетиджеде эписи талебелер бутюн мевзунен таныш олалар.</a:t>
            </a:r>
            <a:endParaRPr lang="ru-RU" sz="2800" dirty="0">
              <a:solidFill>
                <a:prstClr val="black"/>
              </a:solidFill>
              <a:latin typeface="Calibri"/>
              <a:ea typeface="Calibri"/>
              <a:cs typeface="Times New Roman"/>
            </a:endParaRPr>
          </a:p>
        </p:txBody>
      </p:sp>
    </p:spTree>
    <p:extLst>
      <p:ext uri="{BB962C8B-B14F-4D97-AF65-F5344CB8AC3E}">
        <p14:creationId xmlns:p14="http://schemas.microsoft.com/office/powerpoint/2010/main" val="10583454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Презентациялар. Буклетлер.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49840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https://cdn2.arhivurokov.ru/multiurok/html/2017/10/17/s_59e647e89f956/img3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78978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31840" y="188640"/>
            <a:ext cx="3501280" cy="646331"/>
          </a:xfrm>
          <a:prstGeom prst="rect">
            <a:avLst/>
          </a:prstGeom>
          <a:noFill/>
        </p:spPr>
        <p:txBody>
          <a:bodyPr wrap="none" rtlCol="0">
            <a:spAutoFit/>
          </a:bodyPr>
          <a:lstStyle/>
          <a:p>
            <a:r>
              <a:rPr lang="ru-RU" sz="3600" b="1" dirty="0" smtClean="0">
                <a:latin typeface="Times New Roman" pitchFamily="18" charset="0"/>
                <a:cs typeface="Times New Roman" pitchFamily="18" charset="0"/>
              </a:rPr>
              <a:t>«Икмет тереги»</a:t>
            </a:r>
            <a:endParaRPr lang="ru-RU" sz="3600" b="1" dirty="0">
              <a:latin typeface="Times New Roman" pitchFamily="18" charset="0"/>
              <a:cs typeface="Times New Roman" pitchFamily="18" charset="0"/>
            </a:endParaRPr>
          </a:p>
        </p:txBody>
      </p:sp>
      <p:sp>
        <p:nvSpPr>
          <p:cNvPr id="3" name="Прямоугольник 2"/>
          <p:cNvSpPr/>
          <p:nvPr/>
        </p:nvSpPr>
        <p:spPr>
          <a:xfrm>
            <a:off x="611560" y="1556792"/>
            <a:ext cx="8208912" cy="4541243"/>
          </a:xfrm>
          <a:prstGeom prst="rect">
            <a:avLst/>
          </a:prstGeom>
        </p:spPr>
        <p:txBody>
          <a:bodyPr wrap="square">
            <a:spAutoFit/>
          </a:bodyPr>
          <a:lstStyle/>
          <a:p>
            <a:pPr>
              <a:lnSpc>
                <a:spcPct val="115000"/>
              </a:lnSpc>
              <a:spcAft>
                <a:spcPts val="750"/>
              </a:spcAft>
            </a:pPr>
            <a:r>
              <a:rPr lang="ru-RU" b="1" dirty="0">
                <a:latin typeface="Times New Roman"/>
                <a:ea typeface="Times New Roman"/>
                <a:cs typeface="Times New Roman"/>
              </a:rPr>
              <a:t>1-инджи вариант.</a:t>
            </a:r>
            <a:endParaRPr lang="ru-RU" sz="1400" dirty="0">
              <a:latin typeface="Calibri"/>
              <a:ea typeface="Calibri"/>
              <a:cs typeface="Times New Roman"/>
            </a:endParaRPr>
          </a:p>
          <a:p>
            <a:pPr>
              <a:lnSpc>
                <a:spcPct val="115000"/>
              </a:lnSpc>
              <a:spcAft>
                <a:spcPts val="750"/>
              </a:spcAft>
            </a:pPr>
            <a:r>
              <a:rPr lang="ru-RU" dirty="0">
                <a:latin typeface="Times New Roman"/>
                <a:ea typeface="Times New Roman"/>
                <a:cs typeface="Times New Roman"/>
              </a:rPr>
              <a:t>Дерсликнинъ метинине эсасланып, эр бир талебе тезкере яза. Тезкереде (онынъ назарына коре) муреккеп суаль бере. Тезкерени къатлап, оны терекке иле. Терекнинъ я да ресими ватман устюнде япыла, я да эв чечегине скрепка ярдымынен илине. Талебелер экишер олып, я да бир-бири артындан терек янына келе, тезкерени узип ала ве суальге тафсилятлыджа джевап бере. Дигерлери оны динълеп, айтмагъаныны къошалар ве джевабыны баалайлар.</a:t>
            </a:r>
            <a:endParaRPr lang="ru-RU" sz="1400" dirty="0">
              <a:latin typeface="Calibri"/>
              <a:ea typeface="Calibri"/>
              <a:cs typeface="Times New Roman"/>
            </a:endParaRPr>
          </a:p>
          <a:p>
            <a:pPr>
              <a:lnSpc>
                <a:spcPct val="115000"/>
              </a:lnSpc>
              <a:spcAft>
                <a:spcPts val="750"/>
              </a:spcAft>
            </a:pPr>
            <a:r>
              <a:rPr lang="ru-RU" b="1" dirty="0">
                <a:latin typeface="Times New Roman"/>
                <a:ea typeface="Times New Roman"/>
                <a:cs typeface="Times New Roman"/>
              </a:rPr>
              <a:t>2-инджи вариант.</a:t>
            </a:r>
            <a:endParaRPr lang="ru-RU" sz="1400" dirty="0">
              <a:latin typeface="Calibri"/>
              <a:ea typeface="Calibri"/>
              <a:cs typeface="Times New Roman"/>
            </a:endParaRPr>
          </a:p>
          <a:p>
            <a:pPr>
              <a:lnSpc>
                <a:spcPct val="115000"/>
              </a:lnSpc>
              <a:spcAft>
                <a:spcPts val="750"/>
              </a:spcAft>
            </a:pPr>
            <a:r>
              <a:rPr lang="ru-RU" dirty="0">
                <a:latin typeface="Times New Roman"/>
                <a:ea typeface="Times New Roman"/>
                <a:cs typeface="Times New Roman"/>
              </a:rPr>
              <a:t>Суаллерни оджа азырлай ве эвельден терекке иле. Мында тек джевап баалана. Япрачыкъларны чешит ренклерде япмакъ мумкюн: сары, ешиль, къырмызы. Суаллерни муреккеплигине коре севиелерге больмек мумкюн. Бу мешгъулиетни текрарлав дерслеринде кечирмек мумкюн. Суаллерни талебелер эвде азырлап келе билелер</a:t>
            </a:r>
            <a:endParaRPr lang="ru-RU" sz="1400" dirty="0">
              <a:effectLst/>
              <a:latin typeface="Calibri"/>
              <a:ea typeface="Calibri"/>
              <a:cs typeface="Times New Roman"/>
            </a:endParaRPr>
          </a:p>
        </p:txBody>
      </p:sp>
    </p:spTree>
    <p:extLst>
      <p:ext uri="{BB962C8B-B14F-4D97-AF65-F5344CB8AC3E}">
        <p14:creationId xmlns:p14="http://schemas.microsoft.com/office/powerpoint/2010/main" val="14810093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0" y="260648"/>
            <a:ext cx="5111592" cy="646331"/>
          </a:xfrm>
          <a:prstGeom prst="rect">
            <a:avLst/>
          </a:prstGeom>
          <a:noFill/>
        </p:spPr>
        <p:txBody>
          <a:bodyPr wrap="none" rtlCol="0">
            <a:spAutoFit/>
          </a:bodyPr>
          <a:lstStyle/>
          <a:p>
            <a:r>
              <a:rPr lang="ru-RU" sz="3600" b="1" dirty="0" smtClean="0">
                <a:latin typeface="Times New Roman" pitchFamily="18" charset="0"/>
                <a:cs typeface="Times New Roman" pitchFamily="18" charset="0"/>
              </a:rPr>
              <a:t>«Масал къараллыгъы»</a:t>
            </a:r>
            <a:endParaRPr lang="ru-RU" sz="3600" b="1" dirty="0">
              <a:latin typeface="Times New Roman" pitchFamily="18" charset="0"/>
              <a:cs typeface="Times New Roman" pitchFamily="18" charset="0"/>
            </a:endParaRPr>
          </a:p>
        </p:txBody>
      </p:sp>
      <p:sp>
        <p:nvSpPr>
          <p:cNvPr id="3" name="Прямоугольник 2"/>
          <p:cNvSpPr/>
          <p:nvPr/>
        </p:nvSpPr>
        <p:spPr>
          <a:xfrm>
            <a:off x="539552" y="980728"/>
            <a:ext cx="8280920" cy="4552015"/>
          </a:xfrm>
          <a:prstGeom prst="rect">
            <a:avLst/>
          </a:prstGeom>
        </p:spPr>
        <p:txBody>
          <a:bodyPr wrap="square">
            <a:spAutoFit/>
          </a:bodyPr>
          <a:lstStyle/>
          <a:p>
            <a:pPr>
              <a:lnSpc>
                <a:spcPct val="115000"/>
              </a:lnSpc>
              <a:spcAft>
                <a:spcPts val="750"/>
              </a:spcAft>
            </a:pPr>
            <a:r>
              <a:rPr lang="ru-RU" sz="2800" dirty="0">
                <a:latin typeface="Times New Roman"/>
                <a:ea typeface="Times New Roman"/>
                <a:cs typeface="Times New Roman"/>
              </a:rPr>
              <a:t>2 къаравулны сайлап аламыз. Олар масал къыраллыгъыны къаравулайлар. Къыраллыкъта бугунь байрам кечириле ве эр кес анда тюшмеге истей. Балгъа тюшмек ичюн тек бир усул бар: къаравулнынъ суалине джевап бермек. Талебелер невбет иле къаравулларгъа келип суаллерине джевап берелер. Эгер де къаравулларнынъ суаллери битсе, оларны башкъа талебелернен денъиштирмек мумкюн.</a:t>
            </a:r>
            <a:endParaRPr lang="ru-RU" sz="2800" dirty="0">
              <a:effectLst/>
              <a:latin typeface="Calibri"/>
              <a:ea typeface="Calibri"/>
              <a:cs typeface="Times New Roman"/>
            </a:endParaRPr>
          </a:p>
        </p:txBody>
      </p:sp>
    </p:spTree>
    <p:extLst>
      <p:ext uri="{BB962C8B-B14F-4D97-AF65-F5344CB8AC3E}">
        <p14:creationId xmlns:p14="http://schemas.microsoft.com/office/powerpoint/2010/main" val="3572337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95536" y="476672"/>
            <a:ext cx="8604448" cy="4678204"/>
          </a:xfrm>
          <a:prstGeom prst="rect">
            <a:avLst/>
          </a:prstGeom>
        </p:spPr>
        <p:txBody>
          <a:bodyPr wrap="square">
            <a:spAutoFit/>
          </a:bodyPr>
          <a:lstStyle/>
          <a:p>
            <a:pPr lvl="0"/>
            <a:endParaRPr lang="ru-RU" b="1" i="1" dirty="0" smtClean="0"/>
          </a:p>
          <a:p>
            <a:pPr lvl="0" algn="ctr"/>
            <a:r>
              <a:rPr lang="ru-RU" sz="2800" b="1" i="1" dirty="0" smtClean="0">
                <a:latin typeface="Times New Roman" pitchFamily="18" charset="0"/>
                <a:cs typeface="Times New Roman" pitchFamily="18" charset="0"/>
              </a:rPr>
              <a:t>МУВАФАКЪИЕТЛИ ОКЪУТУВ</a:t>
            </a:r>
          </a:p>
          <a:p>
            <a:pPr lvl="0"/>
            <a:endParaRPr lang="ru-RU" b="1" i="1" dirty="0" smtClean="0"/>
          </a:p>
          <a:p>
            <a:pPr lvl="0" algn="ctr"/>
            <a:r>
              <a:rPr lang="ru-RU" b="1" i="1" dirty="0" smtClean="0"/>
              <a:t>Талебелернинъ </a:t>
            </a:r>
            <a:r>
              <a:rPr lang="ru-RU" b="1" i="1" dirty="0"/>
              <a:t>фааль чалышмаларынынъ инкишафы</a:t>
            </a:r>
            <a:endParaRPr lang="ru-RU" dirty="0"/>
          </a:p>
          <a:p>
            <a:pPr lvl="0"/>
            <a:r>
              <a:rPr lang="ru-RU" dirty="0"/>
              <a:t> </a:t>
            </a:r>
            <a:endParaRPr lang="ru-RU" dirty="0" smtClean="0"/>
          </a:p>
          <a:p>
            <a:pPr lvl="0"/>
            <a:endParaRPr lang="ru-RU" dirty="0"/>
          </a:p>
          <a:p>
            <a:pPr lvl="0"/>
            <a:endParaRPr lang="ru-RU" dirty="0"/>
          </a:p>
          <a:p>
            <a:pPr lvl="0"/>
            <a:r>
              <a:rPr lang="ru-RU" b="1" dirty="0"/>
              <a:t>Талебелернинъ</a:t>
            </a:r>
            <a:endParaRPr lang="ru-RU" dirty="0"/>
          </a:p>
          <a:p>
            <a:pPr lvl="0"/>
            <a:r>
              <a:rPr lang="ru-RU" b="1" dirty="0"/>
              <a:t>д</a:t>
            </a:r>
            <a:r>
              <a:rPr lang="ru-RU" b="1" dirty="0" smtClean="0"/>
              <a:t>икъкъатыны мевзугъа</a:t>
            </a:r>
          </a:p>
          <a:p>
            <a:pPr lvl="0"/>
            <a:r>
              <a:rPr lang="ru-RU" b="1" dirty="0"/>
              <a:t>д</a:t>
            </a:r>
            <a:r>
              <a:rPr lang="ru-RU" b="1" dirty="0" smtClean="0"/>
              <a:t>жельп этмек                                                    Тедкъикъ мерагъыны</a:t>
            </a:r>
          </a:p>
          <a:p>
            <a:pPr lvl="0"/>
            <a:endParaRPr lang="ru-RU" dirty="0"/>
          </a:p>
          <a:p>
            <a:pPr lvl="0"/>
            <a:r>
              <a:rPr lang="ru-RU" b="1" dirty="0" smtClean="0"/>
              <a:t>                                                                                             догъурмакъ</a:t>
            </a:r>
            <a:endParaRPr lang="ru-RU" dirty="0"/>
          </a:p>
          <a:p>
            <a:pPr lvl="0"/>
            <a:r>
              <a:rPr lang="ru-RU" b="1" dirty="0" smtClean="0"/>
              <a:t>                                                Бильгиге</a:t>
            </a:r>
          </a:p>
          <a:p>
            <a:pPr lvl="0"/>
            <a:r>
              <a:rPr lang="ru-RU" b="1" dirty="0"/>
              <a:t> </a:t>
            </a:r>
            <a:r>
              <a:rPr lang="ru-RU" b="1" dirty="0" smtClean="0"/>
              <a:t>                                                  меракъ</a:t>
            </a:r>
          </a:p>
          <a:p>
            <a:pPr lvl="0"/>
            <a:r>
              <a:rPr lang="ru-RU" b="1" dirty="0"/>
              <a:t> </a:t>
            </a:r>
            <a:r>
              <a:rPr lang="ru-RU" b="1" dirty="0" smtClean="0"/>
              <a:t>                                               догъурмакъ</a:t>
            </a:r>
            <a:endParaRPr lang="ru-RU" dirty="0"/>
          </a:p>
          <a:p>
            <a:pPr lvl="0"/>
            <a:endParaRPr lang="ru-RU" dirty="0"/>
          </a:p>
        </p:txBody>
      </p:sp>
      <p:cxnSp>
        <p:nvCxnSpPr>
          <p:cNvPr id="5" name="Прямая со стрелкой 4"/>
          <p:cNvCxnSpPr/>
          <p:nvPr/>
        </p:nvCxnSpPr>
        <p:spPr>
          <a:xfrm flipH="1">
            <a:off x="1979712" y="1988840"/>
            <a:ext cx="216024" cy="4680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p:nvPr/>
        </p:nvCxnSpPr>
        <p:spPr>
          <a:xfrm>
            <a:off x="3635896" y="1988840"/>
            <a:ext cx="72008" cy="15121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flipH="1">
            <a:off x="6084168" y="1988840"/>
            <a:ext cx="144016"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15680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82427"/>
            <a:ext cx="7776864" cy="6649000"/>
          </a:xfrm>
          <a:prstGeom prst="rect">
            <a:avLst/>
          </a:prstGeom>
        </p:spPr>
        <p:txBody>
          <a:bodyPr wrap="square">
            <a:spAutoFit/>
          </a:bodyPr>
          <a:lstStyle/>
          <a:p>
            <a:pPr algn="ctr">
              <a:lnSpc>
                <a:spcPct val="115000"/>
              </a:lnSpc>
              <a:spcAft>
                <a:spcPts val="750"/>
              </a:spcAft>
            </a:pPr>
            <a:r>
              <a:rPr lang="ru-RU" sz="3600" b="1" dirty="0">
                <a:latin typeface="Times New Roman" pitchFamily="18" charset="0"/>
                <a:ea typeface="Times New Roman"/>
                <a:cs typeface="Times New Roman" pitchFamily="18" charset="0"/>
              </a:rPr>
              <a:t>«Энъ эсасы»</a:t>
            </a:r>
            <a:endParaRPr lang="ru-RU" sz="3600" dirty="0">
              <a:latin typeface="Times New Roman" pitchFamily="18" charset="0"/>
              <a:ea typeface="Calibri"/>
              <a:cs typeface="Times New Roman" pitchFamily="18" charset="0"/>
            </a:endParaRPr>
          </a:p>
          <a:p>
            <a:pPr>
              <a:lnSpc>
                <a:spcPct val="150000"/>
              </a:lnSpc>
              <a:spcAft>
                <a:spcPts val="750"/>
              </a:spcAft>
            </a:pPr>
            <a:r>
              <a:rPr lang="ru-RU" sz="2800" dirty="0">
                <a:latin typeface="Times New Roman"/>
                <a:ea typeface="Times New Roman"/>
                <a:cs typeface="Times New Roman"/>
              </a:rPr>
              <a:t>Талебелер тез ве дикъкъат иле окъув метинни бакъып чыкъалар ве бир сёзнен окъув материалны анълатмакъ кереклер. Сонъра – бир ибаренен, ондан сонъ метинде бир «сыр»ны тапмакъ кереклер, бу «сыр» олмаса метин манасыны джояр эди. Мешгъулиетнинъ сонъунда эписи иштиракчилер сёзлерни, ибарелерни ве «сыр»ларны окъуйлар. Энъ яхшы ве дос-догъру джеваплар сайлана</a:t>
            </a:r>
            <a:r>
              <a:rPr lang="ru-RU" dirty="0">
                <a:latin typeface="Times New Roman"/>
                <a:ea typeface="Times New Roman"/>
                <a:cs typeface="Times New Roman"/>
              </a:rPr>
              <a:t>.</a:t>
            </a:r>
            <a:endParaRPr lang="ru-RU" sz="1400" dirty="0">
              <a:effectLst/>
              <a:latin typeface="Calibri"/>
              <a:ea typeface="Calibri"/>
              <a:cs typeface="Times New Roman"/>
            </a:endParaRPr>
          </a:p>
        </p:txBody>
      </p:sp>
    </p:spTree>
    <p:extLst>
      <p:ext uri="{BB962C8B-B14F-4D97-AF65-F5344CB8AC3E}">
        <p14:creationId xmlns:p14="http://schemas.microsoft.com/office/powerpoint/2010/main" val="6563677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76672"/>
            <a:ext cx="8352928" cy="6002669"/>
          </a:xfrm>
          <a:prstGeom prst="rect">
            <a:avLst/>
          </a:prstGeom>
        </p:spPr>
        <p:txBody>
          <a:bodyPr wrap="square">
            <a:spAutoFit/>
          </a:bodyPr>
          <a:lstStyle/>
          <a:p>
            <a:pPr algn="ctr">
              <a:lnSpc>
                <a:spcPct val="115000"/>
              </a:lnSpc>
              <a:spcAft>
                <a:spcPts val="750"/>
              </a:spcAft>
            </a:pPr>
            <a:r>
              <a:rPr lang="ru-RU" sz="3600" b="1" dirty="0">
                <a:latin typeface="Times New Roman" pitchFamily="18" charset="0"/>
                <a:ea typeface="Times New Roman"/>
                <a:cs typeface="Times New Roman" pitchFamily="18" charset="0"/>
              </a:rPr>
              <a:t>«Моменталь фото»</a:t>
            </a:r>
            <a:endParaRPr lang="ru-RU" sz="3600" dirty="0">
              <a:latin typeface="Times New Roman" pitchFamily="18" charset="0"/>
              <a:ea typeface="Calibri"/>
              <a:cs typeface="Times New Roman" pitchFamily="18" charset="0"/>
            </a:endParaRPr>
          </a:p>
          <a:p>
            <a:pPr>
              <a:lnSpc>
                <a:spcPct val="150000"/>
              </a:lnSpc>
              <a:spcAft>
                <a:spcPts val="750"/>
              </a:spcAft>
            </a:pPr>
            <a:r>
              <a:rPr lang="ru-RU" sz="2800" dirty="0">
                <a:latin typeface="Times New Roman"/>
                <a:ea typeface="Times New Roman"/>
                <a:cs typeface="Times New Roman"/>
              </a:rPr>
              <a:t>Иштиракчилер эки командагъа бирлешелер. Къыскъа вакъыт ичинде балаларгъа текст демонстрация этиле. Талебелер бу метинден чокъча малюматны акъылда тутмакъ кереклер. Эр бир команда япрачыкъта къайдларыны япа биле, я да иштиракчилер хатырлап билелер. Сонъра эписи олып нетиджелерни музакере этип къыяслайлар. Догъру ве бутюнлей метинни хатырлагъан команда енъе.</a:t>
            </a:r>
            <a:endParaRPr lang="ru-RU" sz="2800" dirty="0">
              <a:effectLst/>
              <a:latin typeface="Calibri"/>
              <a:ea typeface="Calibri"/>
              <a:cs typeface="Times New Roman"/>
            </a:endParaRPr>
          </a:p>
        </p:txBody>
      </p:sp>
    </p:spTree>
    <p:extLst>
      <p:ext uri="{BB962C8B-B14F-4D97-AF65-F5344CB8AC3E}">
        <p14:creationId xmlns:p14="http://schemas.microsoft.com/office/powerpoint/2010/main" val="16533395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88640"/>
            <a:ext cx="8064896" cy="6002669"/>
          </a:xfrm>
          <a:prstGeom prst="rect">
            <a:avLst/>
          </a:prstGeom>
        </p:spPr>
        <p:txBody>
          <a:bodyPr wrap="square">
            <a:spAutoFit/>
          </a:bodyPr>
          <a:lstStyle/>
          <a:p>
            <a:pPr algn="ctr">
              <a:lnSpc>
                <a:spcPct val="115000"/>
              </a:lnSpc>
              <a:spcAft>
                <a:spcPts val="750"/>
              </a:spcAft>
            </a:pPr>
            <a:r>
              <a:rPr lang="ru-RU" sz="3600" b="1" dirty="0">
                <a:latin typeface="Times New Roman" pitchFamily="18" charset="0"/>
                <a:ea typeface="Times New Roman"/>
                <a:cs typeface="Times New Roman" pitchFamily="18" charset="0"/>
              </a:rPr>
              <a:t>«Энъ яхшы суаль»</a:t>
            </a:r>
            <a:endParaRPr lang="ru-RU" sz="3600" dirty="0">
              <a:latin typeface="Times New Roman" pitchFamily="18" charset="0"/>
              <a:ea typeface="Calibri"/>
              <a:cs typeface="Times New Roman" pitchFamily="18" charset="0"/>
            </a:endParaRPr>
          </a:p>
          <a:p>
            <a:pPr>
              <a:lnSpc>
                <a:spcPct val="150000"/>
              </a:lnSpc>
              <a:spcAft>
                <a:spcPts val="750"/>
              </a:spcAft>
            </a:pPr>
            <a:r>
              <a:rPr lang="ru-RU" sz="2800" dirty="0">
                <a:latin typeface="Times New Roman"/>
                <a:ea typeface="Times New Roman"/>
                <a:cs typeface="Times New Roman"/>
              </a:rPr>
              <a:t>Талебелер метинни окъуй, ондан сонъ эр бири окъув метиннинъ мевзусына коре оригиналь суальни тизе ве оны къомшусына бере. Къомшусы онъа толу джевап бермек керектир. Джевап берген талебе невбеттеки талебеге суаль бере ве иляхре. Иштиракчилер мешгъулиетнинъ сонъунда энъ меракълы суальни берген талебени, яхшы джевап бергенлерни, энъ актив олгъанларны къайд этелер.</a:t>
            </a:r>
            <a:endParaRPr lang="ru-RU" sz="2800" dirty="0">
              <a:effectLst/>
              <a:latin typeface="Calibri"/>
              <a:ea typeface="Calibri"/>
              <a:cs typeface="Times New Roman"/>
            </a:endParaRPr>
          </a:p>
        </p:txBody>
      </p:sp>
    </p:spTree>
    <p:extLst>
      <p:ext uri="{BB962C8B-B14F-4D97-AF65-F5344CB8AC3E}">
        <p14:creationId xmlns:p14="http://schemas.microsoft.com/office/powerpoint/2010/main" val="2259565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88640"/>
            <a:ext cx="8424936" cy="4710007"/>
          </a:xfrm>
          <a:prstGeom prst="rect">
            <a:avLst/>
          </a:prstGeom>
        </p:spPr>
        <p:txBody>
          <a:bodyPr wrap="square">
            <a:spAutoFit/>
          </a:bodyPr>
          <a:lstStyle/>
          <a:p>
            <a:pPr algn="ctr">
              <a:lnSpc>
                <a:spcPct val="115000"/>
              </a:lnSpc>
              <a:spcAft>
                <a:spcPts val="750"/>
              </a:spcAft>
            </a:pPr>
            <a:r>
              <a:rPr lang="ru-RU" sz="3600" b="1" dirty="0">
                <a:latin typeface="Times New Roman" pitchFamily="18" charset="0"/>
                <a:ea typeface="Times New Roman"/>
                <a:cs typeface="Times New Roman" pitchFamily="18" charset="0"/>
              </a:rPr>
              <a:t>«Зынджыр иле икяе этюв».</a:t>
            </a:r>
            <a:endParaRPr lang="ru-RU" sz="3600" dirty="0">
              <a:latin typeface="Times New Roman" pitchFamily="18" charset="0"/>
              <a:ea typeface="Calibri"/>
              <a:cs typeface="Times New Roman" pitchFamily="18" charset="0"/>
            </a:endParaRPr>
          </a:p>
          <a:p>
            <a:pPr>
              <a:lnSpc>
                <a:spcPct val="150000"/>
              </a:lnSpc>
              <a:spcAft>
                <a:spcPts val="750"/>
              </a:spcAft>
            </a:pPr>
            <a:r>
              <a:rPr lang="ru-RU" sz="2800" dirty="0">
                <a:latin typeface="Times New Roman"/>
                <a:ea typeface="Times New Roman"/>
                <a:cs typeface="Times New Roman"/>
              </a:rPr>
              <a:t>Талебелер метинни дерсте окъуйлар, я да эвде окъуп келелер. Сонъра «зынджыр» усулы иле эр бири метинден бирер ибаре айта. Метин гъайрыдан айтылгъан сонъ, даа бир кере окъула ве иштиракчилер хаталарны тюзетип, айтылмагъаныны къошалар.</a:t>
            </a:r>
            <a:endParaRPr lang="ru-RU" sz="2800" dirty="0">
              <a:effectLst/>
              <a:latin typeface="Calibri"/>
              <a:ea typeface="Calibri"/>
              <a:cs typeface="Times New Roman"/>
            </a:endParaRPr>
          </a:p>
        </p:txBody>
      </p:sp>
    </p:spTree>
    <p:extLst>
      <p:ext uri="{BB962C8B-B14F-4D97-AF65-F5344CB8AC3E}">
        <p14:creationId xmlns:p14="http://schemas.microsoft.com/office/powerpoint/2010/main" val="13000466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568952" cy="6649000"/>
          </a:xfrm>
          <a:prstGeom prst="rect">
            <a:avLst/>
          </a:prstGeom>
        </p:spPr>
        <p:txBody>
          <a:bodyPr wrap="square">
            <a:spAutoFit/>
          </a:bodyPr>
          <a:lstStyle/>
          <a:p>
            <a:pPr algn="ctr">
              <a:lnSpc>
                <a:spcPct val="115000"/>
              </a:lnSpc>
              <a:spcAft>
                <a:spcPts val="750"/>
              </a:spcAft>
            </a:pPr>
            <a:r>
              <a:rPr lang="ru-RU" sz="3600" b="1" dirty="0">
                <a:latin typeface="Times New Roman" pitchFamily="18" charset="0"/>
                <a:ea typeface="Times New Roman"/>
                <a:cs typeface="Times New Roman" pitchFamily="18" charset="0"/>
              </a:rPr>
              <a:t>«Аквариум»</a:t>
            </a:r>
            <a:endParaRPr lang="ru-RU" sz="3600" dirty="0">
              <a:latin typeface="Times New Roman" pitchFamily="18" charset="0"/>
              <a:ea typeface="Calibri"/>
              <a:cs typeface="Times New Roman" pitchFamily="18" charset="0"/>
            </a:endParaRPr>
          </a:p>
          <a:p>
            <a:pPr>
              <a:lnSpc>
                <a:spcPct val="150000"/>
              </a:lnSpc>
              <a:spcAft>
                <a:spcPts val="750"/>
              </a:spcAft>
            </a:pPr>
            <a:r>
              <a:rPr lang="ru-RU" sz="2800" dirty="0">
                <a:latin typeface="Times New Roman"/>
                <a:ea typeface="Times New Roman"/>
                <a:cs typeface="Times New Roman"/>
              </a:rPr>
              <a:t>Талебелер 5-6 адам олып группаларгъа бирлешелер. Группалардан бири сыныфнынъ ортасында отура, вазифени ала, оны окъуп фикирлеше. Дигер талебелер музакереге киришмейлер, дикъкъатнен динълейлер ве къайдлар этелер. Вазифени беджерген сонъ, группа озь иш ерине кече, сыныф талебелери исе мунакъашанынъ кетишатыны, чыкъышта булунгъанларнынъ делиллеринден фикирлешелер. Ондан сонъ «Аквариумда» ерни дигер группа ала.</a:t>
            </a:r>
            <a:endParaRPr lang="ru-RU" sz="2800" dirty="0">
              <a:effectLst/>
              <a:latin typeface="Calibri"/>
              <a:ea typeface="Calibri"/>
              <a:cs typeface="Times New Roman"/>
            </a:endParaRPr>
          </a:p>
        </p:txBody>
      </p:sp>
    </p:spTree>
    <p:extLst>
      <p:ext uri="{BB962C8B-B14F-4D97-AF65-F5344CB8AC3E}">
        <p14:creationId xmlns:p14="http://schemas.microsoft.com/office/powerpoint/2010/main" val="20090616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568952" cy="4063677"/>
          </a:xfrm>
          <a:prstGeom prst="rect">
            <a:avLst/>
          </a:prstGeom>
        </p:spPr>
        <p:txBody>
          <a:bodyPr wrap="square">
            <a:spAutoFit/>
          </a:bodyPr>
          <a:lstStyle/>
          <a:p>
            <a:pPr algn="ctr">
              <a:lnSpc>
                <a:spcPct val="115000"/>
              </a:lnSpc>
              <a:spcAft>
                <a:spcPts val="750"/>
              </a:spcAft>
            </a:pPr>
            <a:r>
              <a:rPr lang="ru-RU" sz="3600" b="1" dirty="0">
                <a:latin typeface="Times New Roman" pitchFamily="18" charset="0"/>
                <a:ea typeface="Times New Roman"/>
                <a:cs typeface="Times New Roman" pitchFamily="18" charset="0"/>
              </a:rPr>
              <a:t>«Эки, дёрт – эписи»</a:t>
            </a:r>
            <a:endParaRPr lang="ru-RU" sz="3600" dirty="0">
              <a:latin typeface="Times New Roman" pitchFamily="18" charset="0"/>
              <a:ea typeface="Calibri"/>
              <a:cs typeface="Times New Roman" pitchFamily="18" charset="0"/>
            </a:endParaRPr>
          </a:p>
          <a:p>
            <a:pPr>
              <a:lnSpc>
                <a:spcPct val="150000"/>
              </a:lnSpc>
              <a:spcAft>
                <a:spcPts val="750"/>
              </a:spcAft>
            </a:pPr>
            <a:r>
              <a:rPr lang="ru-RU" sz="2800" dirty="0">
                <a:latin typeface="Times New Roman"/>
                <a:ea typeface="Times New Roman"/>
                <a:cs typeface="Times New Roman"/>
              </a:rPr>
              <a:t>Талебелерге малюмат я да меселе теклиф этиле. Оны балалар эвеля мустакъиль, сонъра чифтлерде, сонъра дёртер олып ишлетелер. Бирликте къарар къабул этильген сонъ, дёртликлерде бераберликте суаль ишлетиле.</a:t>
            </a:r>
            <a:endParaRPr lang="ru-RU" sz="2800" dirty="0">
              <a:effectLst/>
              <a:latin typeface="Calibri"/>
              <a:ea typeface="Calibri"/>
              <a:cs typeface="Times New Roman"/>
            </a:endParaRPr>
          </a:p>
        </p:txBody>
      </p:sp>
    </p:spTree>
    <p:extLst>
      <p:ext uri="{BB962C8B-B14F-4D97-AF65-F5344CB8AC3E}">
        <p14:creationId xmlns:p14="http://schemas.microsoft.com/office/powerpoint/2010/main" val="6361777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91880" y="188640"/>
            <a:ext cx="3033203" cy="646331"/>
          </a:xfrm>
          <a:prstGeom prst="rect">
            <a:avLst/>
          </a:prstGeom>
          <a:noFill/>
        </p:spPr>
        <p:txBody>
          <a:bodyPr wrap="none" rtlCol="0">
            <a:spAutoFit/>
          </a:bodyPr>
          <a:lstStyle/>
          <a:p>
            <a:r>
              <a:rPr lang="ru-RU" sz="3600" b="1" dirty="0" smtClean="0">
                <a:latin typeface="Times New Roman" pitchFamily="18" charset="0"/>
                <a:cs typeface="Times New Roman" pitchFamily="18" charset="0"/>
              </a:rPr>
              <a:t>« Микрофон»</a:t>
            </a:r>
            <a:endParaRPr lang="ru-RU" sz="3600" b="1" dirty="0">
              <a:latin typeface="Times New Roman" pitchFamily="18" charset="0"/>
              <a:cs typeface="Times New Roman" pitchFamily="18" charset="0"/>
            </a:endParaRPr>
          </a:p>
        </p:txBody>
      </p:sp>
      <p:sp>
        <p:nvSpPr>
          <p:cNvPr id="3" name="TextBox 2"/>
          <p:cNvSpPr txBox="1"/>
          <p:nvPr/>
        </p:nvSpPr>
        <p:spPr>
          <a:xfrm>
            <a:off x="323528" y="1340768"/>
            <a:ext cx="8352928" cy="3892861"/>
          </a:xfrm>
          <a:prstGeom prst="rect">
            <a:avLst/>
          </a:prstGeom>
          <a:noFill/>
        </p:spPr>
        <p:txBody>
          <a:bodyPr wrap="square" rtlCol="0">
            <a:spAutoFit/>
          </a:bodyPr>
          <a:lstStyle/>
          <a:p>
            <a:pPr>
              <a:lnSpc>
                <a:spcPct val="150000"/>
              </a:lnSpc>
            </a:pPr>
            <a:r>
              <a:rPr lang="ru-RU" sz="2800" dirty="0" smtClean="0">
                <a:latin typeface="Times New Roman" pitchFamily="18" charset="0"/>
                <a:cs typeface="Times New Roman" pitchFamily="18" charset="0"/>
              </a:rPr>
              <a:t>Талебелерге  берильген суальге я да меселеге</a:t>
            </a:r>
          </a:p>
          <a:p>
            <a:pPr>
              <a:lnSpc>
                <a:spcPct val="150000"/>
              </a:lnSpc>
            </a:pPr>
            <a:r>
              <a:rPr lang="ru-RU" sz="2800" dirty="0" smtClean="0">
                <a:latin typeface="Times New Roman" pitchFamily="18" charset="0"/>
                <a:cs typeface="Times New Roman" pitchFamily="18" charset="0"/>
              </a:rPr>
              <a:t> озь нокътаи назарны бильдирмек керек. </a:t>
            </a:r>
          </a:p>
          <a:p>
            <a:pPr>
              <a:lnSpc>
                <a:spcPct val="150000"/>
              </a:lnSpc>
            </a:pPr>
            <a:r>
              <a:rPr lang="ru-RU" sz="2800" dirty="0" smtClean="0">
                <a:latin typeface="Times New Roman" pitchFamily="18" charset="0"/>
                <a:cs typeface="Times New Roman" pitchFamily="18" charset="0"/>
              </a:rPr>
              <a:t>Сыныф бою микрофон я да онъа ошагъан бир алет</a:t>
            </a:r>
          </a:p>
          <a:p>
            <a:pPr>
              <a:lnSpc>
                <a:spcPct val="150000"/>
              </a:lnSpc>
            </a:pPr>
            <a:r>
              <a:rPr lang="ru-RU" sz="2800" dirty="0" smtClean="0">
                <a:latin typeface="Times New Roman" pitchFamily="18" charset="0"/>
                <a:cs typeface="Times New Roman" pitchFamily="18" charset="0"/>
              </a:rPr>
              <a:t>йибериле.</a:t>
            </a:r>
          </a:p>
          <a:p>
            <a:pPr>
              <a:lnSpc>
                <a:spcPct val="150000"/>
              </a:lnSpc>
            </a:pPr>
            <a:r>
              <a:rPr lang="ru-RU" sz="2800" dirty="0" smtClean="0">
                <a:latin typeface="Times New Roman" pitchFamily="18" charset="0"/>
                <a:cs typeface="Times New Roman" pitchFamily="18" charset="0"/>
              </a:rPr>
              <a:t>«Микрофон» алгъан эр бир талебе ачыкъ – айдын</a:t>
            </a:r>
          </a:p>
          <a:p>
            <a:pPr>
              <a:lnSpc>
                <a:spcPct val="150000"/>
              </a:lnSpc>
            </a:pPr>
            <a:r>
              <a:rPr lang="ru-RU" sz="2800" dirty="0" smtClean="0">
                <a:latin typeface="Times New Roman" pitchFamily="18" charset="0"/>
                <a:cs typeface="Times New Roman" pitchFamily="18" charset="0"/>
              </a:rPr>
              <a:t> озь фикирни беян этип, нетидже чыкъармакъ лязим.</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6934891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3" y="404664"/>
            <a:ext cx="8784976" cy="5447645"/>
          </a:xfrm>
          <a:prstGeom prst="rect">
            <a:avLst/>
          </a:prstGeom>
          <a:noFill/>
        </p:spPr>
        <p:txBody>
          <a:bodyPr wrap="square" rtlCol="0">
            <a:spAutoFit/>
          </a:bodyPr>
          <a:lstStyle/>
          <a:p>
            <a:pPr algn="ctr"/>
            <a:r>
              <a:rPr lang="ru-RU" sz="3600" b="1" dirty="0" smtClean="0">
                <a:latin typeface="Times New Roman" pitchFamily="18" charset="0"/>
                <a:cs typeface="Times New Roman" pitchFamily="18" charset="0"/>
              </a:rPr>
              <a:t>« Мий уджумы»</a:t>
            </a:r>
          </a:p>
          <a:p>
            <a:endParaRPr lang="ru-RU" dirty="0" smtClean="0">
              <a:latin typeface="Arial Black" pitchFamily="34" charset="0"/>
            </a:endParaRPr>
          </a:p>
          <a:p>
            <a:pPr>
              <a:lnSpc>
                <a:spcPct val="150000"/>
              </a:lnSpc>
            </a:pPr>
            <a:r>
              <a:rPr lang="ru-RU" sz="2800" dirty="0" smtClean="0">
                <a:latin typeface="Times New Roman" pitchFamily="18" charset="0"/>
                <a:cs typeface="Times New Roman" pitchFamily="18" charset="0"/>
              </a:rPr>
              <a:t>Проблем суальни чезмек ичюн талебелерге зиядедже елларны, гъаелерни, теклифлерни тапмагъа теклиф этиле.</a:t>
            </a:r>
          </a:p>
          <a:p>
            <a:pPr>
              <a:lnSpc>
                <a:spcPct val="150000"/>
              </a:lnSpc>
            </a:pPr>
            <a:r>
              <a:rPr lang="ru-RU" sz="2800" dirty="0" smtClean="0">
                <a:latin typeface="Times New Roman" pitchFamily="18" charset="0"/>
                <a:cs typeface="Times New Roman" pitchFamily="18" charset="0"/>
              </a:rPr>
              <a:t>Джевапларнынъ эписи тахтада я да  кягъыт япракъларда  къайд этиле.</a:t>
            </a:r>
          </a:p>
          <a:p>
            <a:pPr>
              <a:lnSpc>
                <a:spcPct val="150000"/>
              </a:lnSpc>
            </a:pPr>
            <a:r>
              <a:rPr lang="ru-RU" sz="2800" dirty="0" smtClean="0">
                <a:latin typeface="Times New Roman" pitchFamily="18" charset="0"/>
                <a:cs typeface="Times New Roman" pitchFamily="18" charset="0"/>
              </a:rPr>
              <a:t>«Гаелер банкы» яратылгъан  сонъ, анализ ве музакере этиле.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4952901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16632"/>
            <a:ext cx="8280920" cy="6872651"/>
          </a:xfrm>
          <a:prstGeom prst="rect">
            <a:avLst/>
          </a:prstGeom>
        </p:spPr>
        <p:txBody>
          <a:bodyPr wrap="square">
            <a:spAutoFit/>
          </a:bodyPr>
          <a:lstStyle/>
          <a:p>
            <a:pPr algn="ctr">
              <a:lnSpc>
                <a:spcPct val="115000"/>
              </a:lnSpc>
              <a:spcAft>
                <a:spcPts val="750"/>
              </a:spcAft>
            </a:pPr>
            <a:r>
              <a:rPr lang="ru-RU" sz="3600" b="1" dirty="0">
                <a:latin typeface="Times New Roman" pitchFamily="18" charset="0"/>
                <a:ea typeface="Times New Roman"/>
                <a:cs typeface="Times New Roman" pitchFamily="18" charset="0"/>
              </a:rPr>
              <a:t>«Пресс» усулы</a:t>
            </a:r>
            <a:endParaRPr lang="ru-RU" sz="3600" dirty="0">
              <a:latin typeface="Times New Roman" pitchFamily="18" charset="0"/>
              <a:ea typeface="Calibri"/>
              <a:cs typeface="Times New Roman" pitchFamily="18" charset="0"/>
            </a:endParaRPr>
          </a:p>
          <a:p>
            <a:pPr>
              <a:lnSpc>
                <a:spcPct val="115000"/>
              </a:lnSpc>
              <a:spcAft>
                <a:spcPts val="750"/>
              </a:spcAft>
            </a:pPr>
            <a:r>
              <a:rPr lang="ru-RU" sz="2800" dirty="0">
                <a:latin typeface="Times New Roman" pitchFamily="18" charset="0"/>
                <a:ea typeface="Times New Roman"/>
                <a:cs typeface="Times New Roman" pitchFamily="18" charset="0"/>
              </a:rPr>
              <a:t>Бу мешгъулиет мунакъаша суалине ифадели, делилли, къыскъа шекильде, айтылгъан фикирнинъ шекиллендирювни инкишаф эте.</a:t>
            </a:r>
            <a:endParaRPr lang="ru-RU" sz="2800" dirty="0">
              <a:latin typeface="Times New Roman" pitchFamily="18" charset="0"/>
              <a:ea typeface="Calibri"/>
              <a:cs typeface="Times New Roman" pitchFamily="18" charset="0"/>
            </a:endParaRPr>
          </a:p>
          <a:p>
            <a:pPr>
              <a:lnSpc>
                <a:spcPct val="115000"/>
              </a:lnSpc>
              <a:spcAft>
                <a:spcPts val="750"/>
              </a:spcAft>
            </a:pPr>
            <a:r>
              <a:rPr lang="ru-RU" sz="2800" dirty="0">
                <a:latin typeface="Times New Roman" pitchFamily="18" charset="0"/>
                <a:ea typeface="Times New Roman"/>
                <a:cs typeface="Times New Roman" pitchFamily="18" charset="0"/>
              </a:rPr>
              <a:t>«Пресс» усулы дёрт этаптан ибарет:</a:t>
            </a:r>
            <a:endParaRPr lang="ru-RU" sz="28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Озь нокътаи назарны бильдирюв. ( «Мен беллейим…»)</a:t>
            </a:r>
            <a:endParaRPr lang="ru-RU" sz="28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Озь фикирни делиллерге эсасланып айтмакъ. ( «…чюнки…»)</a:t>
            </a:r>
            <a:endParaRPr lang="ru-RU" sz="28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Озь нокътаи назарны девам эттирмек ичюн мисаллер ве делиллер («…меселя…»)</a:t>
            </a:r>
            <a:endParaRPr lang="ru-RU" sz="28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Умумийлештирюв, нетиджелер. («Демек…»)</a:t>
            </a:r>
            <a:endParaRPr lang="ru-RU" sz="2800" dirty="0">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20029845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54029"/>
            <a:ext cx="8568952" cy="6031395"/>
          </a:xfrm>
          <a:prstGeom prst="rect">
            <a:avLst/>
          </a:prstGeom>
        </p:spPr>
        <p:txBody>
          <a:bodyPr wrap="square">
            <a:spAutoFit/>
          </a:bodyPr>
          <a:lstStyle/>
          <a:p>
            <a:pPr algn="ctr">
              <a:lnSpc>
                <a:spcPct val="115000"/>
              </a:lnSpc>
              <a:spcAft>
                <a:spcPts val="750"/>
              </a:spcAft>
            </a:pPr>
            <a:r>
              <a:rPr lang="ru-RU" sz="3600" b="1" dirty="0">
                <a:latin typeface="Times New Roman" pitchFamily="18" charset="0"/>
                <a:ea typeface="Times New Roman"/>
                <a:cs typeface="Times New Roman" pitchFamily="18" charset="0"/>
              </a:rPr>
              <a:t>«Огретип – окъуйым»</a:t>
            </a:r>
            <a:endParaRPr lang="ru-RU" sz="3600" dirty="0">
              <a:latin typeface="Times New Roman" pitchFamily="18" charset="0"/>
              <a:ea typeface="Calibri"/>
              <a:cs typeface="Times New Roman" pitchFamily="18" charset="0"/>
            </a:endParaRPr>
          </a:p>
          <a:p>
            <a:pPr>
              <a:lnSpc>
                <a:spcPct val="115000"/>
              </a:lnSpc>
              <a:spcAft>
                <a:spcPts val="750"/>
              </a:spcAft>
            </a:pPr>
            <a:r>
              <a:rPr lang="ru-RU" sz="2400" dirty="0">
                <a:latin typeface="Times New Roman" pitchFamily="18" charset="0"/>
                <a:ea typeface="Times New Roman"/>
                <a:cs typeface="Times New Roman" pitchFamily="18" charset="0"/>
              </a:rPr>
              <a:t>Дерснинъ малюматы айры къысымларгъа талебелер микъдарына коре болюне. Талебелер вакъытынджа чифтлерни яратып малюматны ишлетип онынънен денъишелер. Ондан сонъра коллектив субет кечирилип, окъув материалы пекитиле.</a:t>
            </a:r>
            <a:endParaRPr lang="ru-RU" sz="2400" dirty="0">
              <a:latin typeface="Times New Roman" pitchFamily="18" charset="0"/>
              <a:ea typeface="Calibri"/>
              <a:cs typeface="Times New Roman" pitchFamily="18" charset="0"/>
            </a:endParaRPr>
          </a:p>
          <a:p>
            <a:pPr>
              <a:lnSpc>
                <a:spcPct val="115000"/>
              </a:lnSpc>
              <a:spcAft>
                <a:spcPts val="1000"/>
              </a:spcAft>
            </a:pPr>
            <a:r>
              <a:rPr lang="ru-RU" sz="2400" dirty="0">
                <a:latin typeface="Times New Roman" pitchFamily="18" charset="0"/>
                <a:ea typeface="Calibri"/>
                <a:cs typeface="Times New Roman" pitchFamily="18" charset="0"/>
              </a:rPr>
              <a:t>Проблем суаль теклиф этиле, эки къаршыдаки нокътаи назар ве учь позиция: «Э» (биринджи теклиф ичюн»), «Ёкъ» (экинджи теклиф ичюн), «Бильмейим» (озь позицияны бельгиледим). Сыныф талебелер муайен позицияны сайлайлар, учь группаны шекиллендирелер, озь позициянынъ догърулыгъыны къайд этелер. Эр бир группанынъ бир я да бир къач азасы озь позициясына делиллер кетирелер, ондан сонъ проблемнинъ коллектив субети ве догъру къарары кетириле.</a:t>
            </a:r>
            <a:endParaRPr lang="ru-RU" sz="2400" dirty="0">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2838493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0140"/>
            <a:ext cx="9036496" cy="5231176"/>
          </a:xfrm>
          <a:prstGeom prst="rect">
            <a:avLst/>
          </a:prstGeom>
        </p:spPr>
        <p:txBody>
          <a:bodyPr wrap="square">
            <a:spAutoFit/>
          </a:bodyPr>
          <a:lstStyle/>
          <a:p>
            <a:pPr algn="ctr">
              <a:lnSpc>
                <a:spcPct val="115000"/>
              </a:lnSpc>
              <a:spcAft>
                <a:spcPts val="750"/>
              </a:spcAft>
            </a:pPr>
            <a:r>
              <a:rPr lang="ru-RU" sz="2800" b="1" dirty="0">
                <a:latin typeface="Times New Roman" pitchFamily="18" charset="0"/>
                <a:ea typeface="Times New Roman"/>
                <a:cs typeface="Times New Roman" pitchFamily="18" charset="0"/>
              </a:rPr>
              <a:t>Мешур маарифчи Исмаил Гаспринский язгъаны киби, маариф саасында фааль чалышмагъа тырышмакъ керек</a:t>
            </a:r>
            <a:r>
              <a:rPr lang="ru-RU" sz="2800" b="1" dirty="0" smtClean="0">
                <a:latin typeface="Times New Roman" pitchFamily="18" charset="0"/>
                <a:ea typeface="Times New Roman"/>
                <a:cs typeface="Times New Roman" pitchFamily="18" charset="0"/>
              </a:rPr>
              <a:t>:</a:t>
            </a:r>
          </a:p>
          <a:p>
            <a:pPr>
              <a:lnSpc>
                <a:spcPct val="115000"/>
              </a:lnSpc>
              <a:spcAft>
                <a:spcPts val="750"/>
              </a:spcAft>
            </a:pPr>
            <a:endParaRPr lang="ru-RU" sz="2800" dirty="0">
              <a:latin typeface="Times New Roman" pitchFamily="18" charset="0"/>
              <a:ea typeface="Calibri"/>
              <a:cs typeface="Times New Roman" pitchFamily="18" charset="0"/>
            </a:endParaRPr>
          </a:p>
          <a:p>
            <a:pPr>
              <a:lnSpc>
                <a:spcPct val="115000"/>
              </a:lnSpc>
              <a:spcAft>
                <a:spcPts val="750"/>
              </a:spcAft>
            </a:pPr>
            <a:r>
              <a:rPr lang="ru-RU" b="1" i="1" dirty="0">
                <a:latin typeface="Times New Roman"/>
                <a:ea typeface="Times New Roman"/>
                <a:cs typeface="Times New Roman"/>
              </a:rPr>
              <a:t>«Мектепте дерслер ойле алынып барылмалы ки, талебелерде о меракъ догъурсынъ ве олар дерстен кейф алсынлар</a:t>
            </a:r>
            <a:r>
              <a:rPr lang="ru-RU" b="1" i="1" dirty="0" smtClean="0">
                <a:latin typeface="Times New Roman"/>
                <a:ea typeface="Times New Roman"/>
                <a:cs typeface="Times New Roman"/>
              </a:rPr>
              <a:t>!»</a:t>
            </a:r>
          </a:p>
          <a:p>
            <a:pPr>
              <a:lnSpc>
                <a:spcPct val="115000"/>
              </a:lnSpc>
              <a:spcAft>
                <a:spcPts val="750"/>
              </a:spcAft>
            </a:pPr>
            <a:endParaRPr lang="ru-RU" sz="1400" dirty="0">
              <a:latin typeface="Calibri"/>
              <a:ea typeface="Calibri"/>
              <a:cs typeface="Times New Roman"/>
            </a:endParaRPr>
          </a:p>
          <a:p>
            <a:pPr>
              <a:lnSpc>
                <a:spcPct val="115000"/>
              </a:lnSpc>
              <a:spcAft>
                <a:spcPts val="750"/>
              </a:spcAft>
            </a:pPr>
            <a:r>
              <a:rPr lang="ru-RU" b="1" i="1" dirty="0">
                <a:latin typeface="Times New Roman"/>
                <a:ea typeface="Times New Roman"/>
                <a:cs typeface="Times New Roman"/>
              </a:rPr>
              <a:t>«Дерслернинъ мундериджесини алмаштырып турмалы</a:t>
            </a:r>
            <a:r>
              <a:rPr lang="ru-RU" b="1" i="1" dirty="0" smtClean="0">
                <a:latin typeface="Times New Roman"/>
                <a:ea typeface="Times New Roman"/>
                <a:cs typeface="Times New Roman"/>
              </a:rPr>
              <a:t>.</a:t>
            </a:r>
          </a:p>
          <a:p>
            <a:pPr>
              <a:lnSpc>
                <a:spcPct val="115000"/>
              </a:lnSpc>
              <a:spcAft>
                <a:spcPts val="750"/>
              </a:spcAft>
            </a:pPr>
            <a:endParaRPr lang="ru-RU" sz="1400" dirty="0">
              <a:latin typeface="Calibri"/>
              <a:ea typeface="Calibri"/>
              <a:cs typeface="Times New Roman"/>
            </a:endParaRPr>
          </a:p>
          <a:p>
            <a:pPr>
              <a:lnSpc>
                <a:spcPct val="115000"/>
              </a:lnSpc>
              <a:spcAft>
                <a:spcPts val="750"/>
              </a:spcAft>
            </a:pPr>
            <a:r>
              <a:rPr lang="ru-RU" b="1" i="1" dirty="0">
                <a:latin typeface="Times New Roman"/>
                <a:ea typeface="Times New Roman"/>
                <a:cs typeface="Times New Roman"/>
              </a:rPr>
              <a:t>Дерслер ойле алынып </a:t>
            </a:r>
            <a:r>
              <a:rPr lang="ru-RU" b="1" i="1" dirty="0" smtClean="0">
                <a:latin typeface="Times New Roman"/>
                <a:ea typeface="Times New Roman"/>
                <a:cs typeface="Times New Roman"/>
              </a:rPr>
              <a:t>барылса,</a:t>
            </a:r>
            <a:r>
              <a:rPr lang="ru-RU" sz="1400" dirty="0" smtClean="0">
                <a:latin typeface="Calibri"/>
                <a:ea typeface="Times New Roman"/>
                <a:cs typeface="Times New Roman"/>
              </a:rPr>
              <a:t> </a:t>
            </a:r>
            <a:r>
              <a:rPr lang="ru-RU" b="1" i="1" dirty="0" smtClean="0">
                <a:latin typeface="Times New Roman"/>
                <a:ea typeface="Times New Roman"/>
                <a:cs typeface="Times New Roman"/>
              </a:rPr>
              <a:t>талебелер </a:t>
            </a:r>
            <a:r>
              <a:rPr lang="ru-RU" b="1" i="1" dirty="0">
                <a:latin typeface="Times New Roman"/>
                <a:ea typeface="Times New Roman"/>
                <a:cs typeface="Times New Roman"/>
              </a:rPr>
              <a:t>безмезлер, ёрулмазлар ве эртеси куню де мектепке истекнен келирлер</a:t>
            </a:r>
            <a:r>
              <a:rPr lang="ru-RU" b="1" i="1" dirty="0" smtClean="0">
                <a:latin typeface="Times New Roman"/>
                <a:ea typeface="Times New Roman"/>
                <a:cs typeface="Times New Roman"/>
              </a:rPr>
              <a:t>.»</a:t>
            </a:r>
          </a:p>
          <a:p>
            <a:pPr>
              <a:lnSpc>
                <a:spcPct val="115000"/>
              </a:lnSpc>
              <a:spcAft>
                <a:spcPts val="750"/>
              </a:spcAft>
            </a:pPr>
            <a:endParaRPr lang="ru-RU" sz="1400" dirty="0">
              <a:latin typeface="Calibri"/>
              <a:ea typeface="Calibri"/>
              <a:cs typeface="Times New Roman"/>
            </a:endParaRPr>
          </a:p>
        </p:txBody>
      </p:sp>
    </p:spTree>
    <p:extLst>
      <p:ext uri="{BB962C8B-B14F-4D97-AF65-F5344CB8AC3E}">
        <p14:creationId xmlns:p14="http://schemas.microsoft.com/office/powerpoint/2010/main" val="278907451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5251" y="116632"/>
            <a:ext cx="8064896" cy="6357638"/>
          </a:xfrm>
          <a:prstGeom prst="rect">
            <a:avLst/>
          </a:prstGeom>
        </p:spPr>
        <p:txBody>
          <a:bodyPr wrap="square">
            <a:spAutoFit/>
          </a:bodyPr>
          <a:lstStyle/>
          <a:p>
            <a:pPr>
              <a:lnSpc>
                <a:spcPct val="115000"/>
              </a:lnSpc>
              <a:spcAft>
                <a:spcPts val="750"/>
              </a:spcAft>
            </a:pPr>
            <a:r>
              <a:rPr lang="ru-RU" sz="3600" b="1" i="1" dirty="0">
                <a:latin typeface="Times New Roman" pitchFamily="18" charset="0"/>
                <a:ea typeface="Times New Roman"/>
                <a:cs typeface="Times New Roman" pitchFamily="18" charset="0"/>
              </a:rPr>
              <a:t>Демек, интерактив окъутув усуллар талебелернинъ:</a:t>
            </a:r>
            <a:endParaRPr lang="ru-RU" sz="36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400" dirty="0">
                <a:latin typeface="Times New Roman" pitchFamily="18" charset="0"/>
                <a:ea typeface="Times New Roman"/>
                <a:cs typeface="Times New Roman" pitchFamily="18" charset="0"/>
              </a:rPr>
              <a:t>коммуникатив алышкъанлыкъларны шекиллендирмек;</a:t>
            </a:r>
            <a:endParaRPr lang="ru-RU" sz="24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400" dirty="0">
                <a:latin typeface="Times New Roman" pitchFamily="18" charset="0"/>
                <a:ea typeface="Times New Roman"/>
                <a:cs typeface="Times New Roman" pitchFamily="18" charset="0"/>
              </a:rPr>
              <a:t>мустакъиллик ве фааллигини инкишаф этмек;</a:t>
            </a:r>
            <a:endParaRPr lang="ru-RU" sz="24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400" dirty="0">
                <a:latin typeface="Times New Roman" pitchFamily="18" charset="0"/>
                <a:ea typeface="Times New Roman"/>
                <a:cs typeface="Times New Roman" pitchFamily="18" charset="0"/>
              </a:rPr>
              <a:t>озь инкишафы устюнде чалышмакъ;</a:t>
            </a:r>
            <a:endParaRPr lang="ru-RU" sz="24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400" dirty="0">
                <a:latin typeface="Times New Roman" pitchFamily="18" charset="0"/>
                <a:ea typeface="Times New Roman"/>
                <a:cs typeface="Times New Roman" pitchFamily="18" charset="0"/>
              </a:rPr>
              <a:t>такъдимнамелер боюнджа беджерикликлерни инкишаф этмек;</a:t>
            </a:r>
            <a:endParaRPr lang="ru-RU" sz="24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400" dirty="0">
                <a:latin typeface="Times New Roman" pitchFamily="18" charset="0"/>
                <a:ea typeface="Times New Roman"/>
                <a:cs typeface="Times New Roman" pitchFamily="18" charset="0"/>
              </a:rPr>
              <a:t>интерактив беджерикликлерни шекиллендирип, къаршылыкълы тесир ве къарарларны къабул этип эффектив мусааде этмек;</a:t>
            </a:r>
            <a:endParaRPr lang="ru-RU" sz="2400" dirty="0">
              <a:latin typeface="Times New Roman" pitchFamily="18" charset="0"/>
              <a:ea typeface="Calibri"/>
              <a:cs typeface="Times New Roman" pitchFamily="18" charset="0"/>
            </a:endParaRPr>
          </a:p>
          <a:p>
            <a:pPr marL="342900" lvl="0" indent="-342900">
              <a:lnSpc>
                <a:spcPct val="115000"/>
              </a:lnSpc>
              <a:spcAft>
                <a:spcPts val="1000"/>
              </a:spcAft>
              <a:buSzPts val="1000"/>
              <a:buFont typeface="Symbol"/>
              <a:buChar char=""/>
              <a:tabLst>
                <a:tab pos="457200" algn="l"/>
              </a:tabLst>
            </a:pPr>
            <a:r>
              <a:rPr lang="ru-RU" sz="2400" dirty="0">
                <a:latin typeface="Times New Roman" pitchFamily="18" charset="0"/>
                <a:ea typeface="Times New Roman"/>
                <a:cs typeface="Times New Roman" pitchFamily="18" charset="0"/>
              </a:rPr>
              <a:t>аналитик ве эксперт беджерикликлерни ве алышкъанлыкъларны шекиллендирмек имкян берелер.</a:t>
            </a:r>
            <a:endParaRPr lang="ru-RU" sz="2400" dirty="0">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1927887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352928" cy="5785879"/>
          </a:xfrm>
          <a:prstGeom prst="rect">
            <a:avLst/>
          </a:prstGeom>
        </p:spPr>
        <p:txBody>
          <a:bodyPr wrap="square">
            <a:spAutoFit/>
          </a:bodyPr>
          <a:lstStyle/>
          <a:p>
            <a:pPr algn="ctr">
              <a:lnSpc>
                <a:spcPct val="115000"/>
              </a:lnSpc>
              <a:spcAft>
                <a:spcPts val="1000"/>
              </a:spcAft>
            </a:pPr>
            <a:r>
              <a:rPr lang="ru-RU" sz="3600" dirty="0">
                <a:latin typeface="Times New Roman"/>
                <a:ea typeface="Calibri"/>
                <a:cs typeface="Times New Roman"/>
              </a:rPr>
              <a:t>Менимдже, оджа, озь амелий теджрибесини талиль этерек, нетидже, хуляса чыкъармагъа, янъы окъутув усулларыны янъыджа къулланмагъа керек. Бу муреккеп эснаста оджа, чешит фенлерден алгъан бильгилерине, шу джумледен къырымтатар тили ве эдебиятыны окъутув усулиетине эсасланмакъ керек.</a:t>
            </a:r>
            <a:endParaRPr lang="ru-RU" sz="3600" dirty="0">
              <a:effectLst/>
              <a:latin typeface="Calibri"/>
              <a:ea typeface="Calibri"/>
              <a:cs typeface="Times New Roman"/>
            </a:endParaRPr>
          </a:p>
        </p:txBody>
      </p:sp>
    </p:spTree>
    <p:extLst>
      <p:ext uri="{BB962C8B-B14F-4D97-AF65-F5344CB8AC3E}">
        <p14:creationId xmlns:p14="http://schemas.microsoft.com/office/powerpoint/2010/main" val="18430432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098" y="116632"/>
            <a:ext cx="8933390" cy="4647426"/>
          </a:xfrm>
          <a:prstGeom prst="rect">
            <a:avLst/>
          </a:prstGeom>
          <a:noFill/>
        </p:spPr>
        <p:txBody>
          <a:bodyPr wrap="square" rtlCol="0">
            <a:spAutoFit/>
          </a:bodyPr>
          <a:lstStyle/>
          <a:p>
            <a:pPr algn="ctr"/>
            <a:r>
              <a:rPr lang="ru-RU" sz="3600" b="1" dirty="0" smtClean="0">
                <a:latin typeface="Times New Roman" pitchFamily="18" charset="0"/>
                <a:cs typeface="Times New Roman" pitchFamily="18" charset="0"/>
              </a:rPr>
              <a:t>Ишимни В.М. Лизинскийнинъ</a:t>
            </a:r>
          </a:p>
          <a:p>
            <a:pPr algn="ctr"/>
            <a:r>
              <a:rPr lang="ru-RU" sz="3600" b="1" dirty="0" smtClean="0">
                <a:latin typeface="Times New Roman" pitchFamily="18" charset="0"/>
                <a:cs typeface="Times New Roman" pitchFamily="18" charset="0"/>
              </a:rPr>
              <a:t> сезлеринен битирмек истейим</a:t>
            </a:r>
          </a:p>
          <a:p>
            <a:pPr algn="ctr"/>
            <a:endParaRPr lang="ru-RU" sz="3200" dirty="0" smtClean="0">
              <a:solidFill>
                <a:srgbClr val="00FF00"/>
              </a:solidFill>
              <a:latin typeface="Times New Roman" pitchFamily="18" charset="0"/>
              <a:cs typeface="Times New Roman" pitchFamily="18" charset="0"/>
            </a:endParaRPr>
          </a:p>
          <a:p>
            <a:pPr algn="ctr"/>
            <a:r>
              <a:rPr lang="ru-RU" sz="3200" b="1" dirty="0" smtClean="0">
                <a:latin typeface="Times New Roman" pitchFamily="18" charset="0"/>
                <a:cs typeface="Times New Roman" pitchFamily="18" charset="0"/>
              </a:rPr>
              <a:t>« Оджанынъ итибары, </a:t>
            </a:r>
          </a:p>
          <a:p>
            <a:pPr algn="ctr"/>
            <a:endParaRPr lang="ru-RU" sz="3200" b="1" dirty="0" smtClean="0">
              <a:latin typeface="Times New Roman" pitchFamily="18" charset="0"/>
              <a:cs typeface="Times New Roman" pitchFamily="18" charset="0"/>
            </a:endParaRPr>
          </a:p>
          <a:p>
            <a:pPr algn="ctr"/>
            <a:r>
              <a:rPr lang="ru-RU" sz="3200" b="1" dirty="0">
                <a:latin typeface="Times New Roman" pitchFamily="18" charset="0"/>
                <a:cs typeface="Times New Roman" pitchFamily="18" charset="0"/>
              </a:rPr>
              <a:t>ш</a:t>
            </a:r>
            <a:r>
              <a:rPr lang="ru-RU" sz="3200" b="1" dirty="0" smtClean="0">
                <a:latin typeface="Times New Roman" pitchFamily="18" charset="0"/>
                <a:cs typeface="Times New Roman" pitchFamily="18" charset="0"/>
              </a:rPr>
              <a:t>ахсиети, онынъ чешит – чешит дегерликлери –</a:t>
            </a:r>
          </a:p>
          <a:p>
            <a:pPr algn="ctr"/>
            <a:r>
              <a:rPr lang="ru-RU" sz="3200" b="1" dirty="0" smtClean="0">
                <a:latin typeface="Times New Roman" pitchFamily="18" charset="0"/>
                <a:cs typeface="Times New Roman" pitchFamily="18" charset="0"/>
              </a:rPr>
              <a:t> </a:t>
            </a:r>
          </a:p>
          <a:p>
            <a:pPr algn="ctr"/>
            <a:r>
              <a:rPr lang="ru-RU" sz="3200" b="1" dirty="0">
                <a:latin typeface="Times New Roman" pitchFamily="18" charset="0"/>
                <a:cs typeface="Times New Roman" pitchFamily="18" charset="0"/>
              </a:rPr>
              <a:t>т</a:t>
            </a:r>
            <a:r>
              <a:rPr lang="ru-RU" sz="3200" b="1" dirty="0" smtClean="0">
                <a:latin typeface="Times New Roman" pitchFamily="18" charset="0"/>
                <a:cs typeface="Times New Roman" pitchFamily="18" charset="0"/>
              </a:rPr>
              <a:t>алебенинъ мувафакъиетинде корюне.»</a:t>
            </a:r>
            <a:endParaRPr lang="ru-RU"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4191097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496944" cy="5047536"/>
          </a:xfrm>
          <a:prstGeom prst="rect">
            <a:avLst/>
          </a:prstGeom>
        </p:spPr>
        <p:txBody>
          <a:bodyPr wrap="square">
            <a:spAutoFit/>
          </a:bodyPr>
          <a:lstStyle/>
          <a:p>
            <a:pPr algn="ctr"/>
            <a:r>
              <a:rPr lang="ru-RU" sz="2800" b="1" i="1" dirty="0" smtClean="0">
                <a:latin typeface="Times New Roman" pitchFamily="18" charset="0"/>
                <a:cs typeface="Times New Roman" pitchFamily="18" charset="0"/>
              </a:rPr>
              <a:t>Исмаил Гаспринский корьгезме васталары акъкъында</a:t>
            </a:r>
          </a:p>
          <a:p>
            <a:pPr algn="ctr"/>
            <a:endParaRPr lang="ru-RU" sz="2800" b="1" i="1" dirty="0">
              <a:latin typeface="Times New Roman" pitchFamily="18" charset="0"/>
              <a:cs typeface="Times New Roman" pitchFamily="18" charset="0"/>
            </a:endParaRPr>
          </a:p>
          <a:p>
            <a:pPr algn="ctr"/>
            <a:endParaRPr lang="ru-RU" sz="2800" b="1" i="1" dirty="0" smtClean="0">
              <a:latin typeface="Times New Roman" pitchFamily="18" charset="0"/>
              <a:cs typeface="Times New Roman" pitchFamily="18" charset="0"/>
            </a:endParaRPr>
          </a:p>
          <a:p>
            <a:pPr algn="ctr">
              <a:lnSpc>
                <a:spcPct val="150000"/>
              </a:lnSpc>
            </a:pPr>
            <a:r>
              <a:rPr lang="ru-RU" sz="2800" i="1" dirty="0" smtClean="0">
                <a:latin typeface="Times New Roman" pitchFamily="18" charset="0"/>
                <a:cs typeface="Times New Roman" pitchFamily="18" charset="0"/>
              </a:rPr>
              <a:t>«… </a:t>
            </a:r>
            <a:r>
              <a:rPr lang="ru-RU" sz="2800" i="1" dirty="0">
                <a:latin typeface="Times New Roman" pitchFamily="18" charset="0"/>
                <a:cs typeface="Times New Roman" pitchFamily="18" charset="0"/>
              </a:rPr>
              <a:t>окъув дерсликлеринде чешит шейлернинъ, </a:t>
            </a:r>
            <a:r>
              <a:rPr lang="ru-RU" sz="2800" i="1" dirty="0" smtClean="0">
                <a:latin typeface="Times New Roman" pitchFamily="18" charset="0"/>
                <a:cs typeface="Times New Roman" pitchFamily="18" charset="0"/>
              </a:rPr>
              <a:t>айванларнынъ</a:t>
            </a:r>
            <a:r>
              <a:rPr lang="ru-RU" sz="2800" i="1" dirty="0">
                <a:latin typeface="Times New Roman" pitchFamily="18" charset="0"/>
                <a:cs typeface="Times New Roman" pitchFamily="18" charset="0"/>
              </a:rPr>
              <a:t>, къушлар ве боджеклернинъ </a:t>
            </a:r>
            <a:r>
              <a:rPr lang="ru-RU" sz="2800" i="1" dirty="0" smtClean="0">
                <a:latin typeface="Times New Roman" pitchFamily="18" charset="0"/>
                <a:cs typeface="Times New Roman" pitchFamily="18" charset="0"/>
              </a:rPr>
              <a:t>адлары </a:t>
            </a:r>
            <a:r>
              <a:rPr lang="ru-RU" sz="2800" i="1" dirty="0">
                <a:latin typeface="Times New Roman" pitchFamily="18" charset="0"/>
                <a:cs typeface="Times New Roman" pitchFamily="18" charset="0"/>
              </a:rPr>
              <a:t>оларнынъ ресимлеринен берабер бериле. Малюм ки, янында ресим олса, бу шейнинъ ады да, онынъ хусусында малюмат да акъылда тез къала.»</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8482956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95536" y="188640"/>
            <a:ext cx="8208912" cy="4708981"/>
          </a:xfrm>
          <a:prstGeom prst="rect">
            <a:avLst/>
          </a:prstGeom>
        </p:spPr>
        <p:txBody>
          <a:bodyPr wrap="square">
            <a:spAutoFit/>
          </a:bodyPr>
          <a:lstStyle/>
          <a:p>
            <a:pPr algn="ctr"/>
            <a:r>
              <a:rPr lang="ru-RU" sz="6000" b="1" i="1" dirty="0" smtClean="0">
                <a:latin typeface="Times New Roman" pitchFamily="18" charset="0"/>
                <a:cs typeface="Times New Roman" pitchFamily="18" charset="0"/>
              </a:rPr>
              <a:t>Педагог</a:t>
            </a:r>
          </a:p>
          <a:p>
            <a:pPr algn="ctr"/>
            <a:endParaRPr lang="ru-RU" sz="6000" dirty="0">
              <a:latin typeface="Times New Roman" pitchFamily="18" charset="0"/>
              <a:cs typeface="Times New Roman" pitchFamily="18" charset="0"/>
            </a:endParaRPr>
          </a:p>
          <a:p>
            <a:pPr algn="ctr"/>
            <a:r>
              <a:rPr lang="ru-RU" sz="6000" b="1" i="1" dirty="0">
                <a:latin typeface="Times New Roman" pitchFamily="18" charset="0"/>
                <a:cs typeface="Times New Roman" pitchFamily="18" charset="0"/>
              </a:rPr>
              <a:t>–</a:t>
            </a:r>
            <a:r>
              <a:rPr lang="ru-RU" sz="6000" dirty="0">
                <a:latin typeface="Times New Roman" pitchFamily="18" charset="0"/>
                <a:cs typeface="Times New Roman" pitchFamily="18" charset="0"/>
              </a:rPr>
              <a:t> </a:t>
            </a:r>
            <a:r>
              <a:rPr lang="ru-RU" sz="6000" b="1" i="1" dirty="0">
                <a:latin typeface="Times New Roman" pitchFamily="18" charset="0"/>
                <a:cs typeface="Times New Roman" pitchFamily="18" charset="0"/>
              </a:rPr>
              <a:t>бу зенаат дегиль</a:t>
            </a:r>
            <a:r>
              <a:rPr lang="ru-RU" sz="6000" b="1" i="1" dirty="0" smtClean="0">
                <a:latin typeface="Times New Roman" pitchFamily="18" charset="0"/>
                <a:cs typeface="Times New Roman" pitchFamily="18" charset="0"/>
              </a:rPr>
              <a:t>,</a:t>
            </a:r>
          </a:p>
          <a:p>
            <a:pPr algn="ctr"/>
            <a:endParaRPr lang="ru-RU" sz="6000" dirty="0">
              <a:latin typeface="Times New Roman" pitchFamily="18" charset="0"/>
              <a:cs typeface="Times New Roman" pitchFamily="18" charset="0"/>
            </a:endParaRPr>
          </a:p>
          <a:p>
            <a:pPr algn="ctr"/>
            <a:r>
              <a:rPr lang="ru-RU" sz="6000" b="1" i="1" dirty="0">
                <a:latin typeface="Times New Roman" pitchFamily="18" charset="0"/>
                <a:cs typeface="Times New Roman" pitchFamily="18" charset="0"/>
              </a:rPr>
              <a:t>гонъюльнинъ </a:t>
            </a:r>
            <a:r>
              <a:rPr lang="ru-RU" sz="6000" b="1" i="1" dirty="0" smtClean="0">
                <a:latin typeface="Times New Roman" pitchFamily="18" charset="0"/>
                <a:cs typeface="Times New Roman" pitchFamily="18" charset="0"/>
              </a:rPr>
              <a:t>алыдыр.</a:t>
            </a:r>
            <a:endParaRPr lang="ru-RU" sz="6000" dirty="0">
              <a:latin typeface="Times New Roman" pitchFamily="18" charset="0"/>
              <a:cs typeface="Times New Roman" pitchFamily="18" charset="0"/>
            </a:endParaRPr>
          </a:p>
        </p:txBody>
      </p:sp>
    </p:spTree>
    <p:extLst>
      <p:ext uri="{BB962C8B-B14F-4D97-AF65-F5344CB8AC3E}">
        <p14:creationId xmlns:p14="http://schemas.microsoft.com/office/powerpoint/2010/main" val="16054823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51180"/>
            <a:ext cx="8568952" cy="5193858"/>
          </a:xfrm>
          <a:prstGeom prst="rect">
            <a:avLst/>
          </a:prstGeom>
        </p:spPr>
        <p:txBody>
          <a:bodyPr wrap="square">
            <a:spAutoFit/>
          </a:bodyPr>
          <a:lstStyle/>
          <a:p>
            <a:pPr algn="ctr">
              <a:lnSpc>
                <a:spcPct val="150000"/>
              </a:lnSpc>
              <a:spcAft>
                <a:spcPts val="1000"/>
              </a:spcAft>
            </a:pPr>
            <a:r>
              <a:rPr lang="ru-RU" sz="2800" dirty="0" smtClean="0">
                <a:latin typeface="Times New Roman"/>
                <a:ea typeface="Calibri"/>
                <a:cs typeface="Times New Roman"/>
              </a:rPr>
              <a:t>Тек </a:t>
            </a:r>
            <a:r>
              <a:rPr lang="ru-RU" sz="2800" dirty="0">
                <a:latin typeface="Times New Roman"/>
                <a:ea typeface="Calibri"/>
                <a:cs typeface="Times New Roman"/>
              </a:rPr>
              <a:t>яхшы ве аля нетиджелерге етмек ичюн дегиль де, озь фенимизге меракъны сакълап къалмакъ ичюн, дерслеримизде актив ве интерактив иш шекиллерини къулланмагъа тырышмакъ керекмиз. Олар оджа тарафындан азыр бильгилерни бермек, талебелер тарафындан акъылда тутып, айтмакъ ичюн ёнетильмегенлер, огренюв процессинде мустакъиль бильги ве алышкъанлыкъларгъа ёнельгендир.</a:t>
            </a:r>
            <a:endParaRPr lang="ru-RU" sz="2800" dirty="0">
              <a:effectLst/>
              <a:latin typeface="Calibri"/>
              <a:ea typeface="Calibri"/>
              <a:cs typeface="Times New Roman"/>
            </a:endParaRPr>
          </a:p>
        </p:txBody>
      </p:sp>
    </p:spTree>
    <p:extLst>
      <p:ext uri="{BB962C8B-B14F-4D97-AF65-F5344CB8AC3E}">
        <p14:creationId xmlns:p14="http://schemas.microsoft.com/office/powerpoint/2010/main" val="20424985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4001" y="116632"/>
            <a:ext cx="8568952" cy="5792355"/>
          </a:xfrm>
          <a:prstGeom prst="rect">
            <a:avLst/>
          </a:prstGeom>
        </p:spPr>
        <p:txBody>
          <a:bodyPr wrap="square">
            <a:spAutoFit/>
          </a:bodyPr>
          <a:lstStyle/>
          <a:p>
            <a:pPr>
              <a:lnSpc>
                <a:spcPct val="115000"/>
              </a:lnSpc>
              <a:spcAft>
                <a:spcPts val="750"/>
              </a:spcAft>
            </a:pPr>
            <a:r>
              <a:rPr lang="ru-RU" sz="3600" b="1" dirty="0">
                <a:latin typeface="Times New Roman"/>
                <a:ea typeface="Times New Roman"/>
                <a:cs typeface="Times New Roman"/>
              </a:rPr>
              <a:t>Интерактив окъутув</a:t>
            </a:r>
            <a:r>
              <a:rPr lang="ru-RU" dirty="0">
                <a:latin typeface="Times New Roman"/>
                <a:ea typeface="Times New Roman"/>
                <a:cs typeface="Times New Roman"/>
              </a:rPr>
              <a:t> </a:t>
            </a:r>
            <a:r>
              <a:rPr lang="ru-RU" b="1" dirty="0">
                <a:latin typeface="Times New Roman"/>
                <a:ea typeface="Times New Roman"/>
                <a:cs typeface="Times New Roman"/>
              </a:rPr>
              <a:t>–</a:t>
            </a:r>
            <a:r>
              <a:rPr lang="ru-RU" dirty="0">
                <a:latin typeface="Times New Roman"/>
                <a:ea typeface="Times New Roman"/>
                <a:cs typeface="Times New Roman"/>
              </a:rPr>
              <a:t> </a:t>
            </a:r>
            <a:r>
              <a:rPr lang="ru-RU" sz="2800" dirty="0">
                <a:latin typeface="Times New Roman" pitchFamily="18" charset="0"/>
                <a:ea typeface="Times New Roman"/>
                <a:cs typeface="Times New Roman" pitchFamily="18" charset="0"/>
              </a:rPr>
              <a:t>огретюв, къонушувгъа далув окъутувы, сонъки макъсадыны ве предметнинъ эсас мундериджесини сакълап къалдыра ве дерс кечирювнинъ шекиллерини ве усулларыны денъиштире.</a:t>
            </a:r>
            <a:endParaRPr lang="ru-RU" sz="2800" dirty="0">
              <a:latin typeface="Times New Roman" pitchFamily="18" charset="0"/>
              <a:ea typeface="Calibri"/>
              <a:cs typeface="Times New Roman" pitchFamily="18" charset="0"/>
            </a:endParaRPr>
          </a:p>
          <a:p>
            <a:pPr>
              <a:lnSpc>
                <a:spcPct val="115000"/>
              </a:lnSpc>
              <a:spcAft>
                <a:spcPts val="750"/>
              </a:spcAft>
            </a:pPr>
            <a:r>
              <a:rPr lang="ru-RU" sz="3200" b="1" dirty="0">
                <a:latin typeface="Times New Roman" pitchFamily="18" charset="0"/>
                <a:ea typeface="Times New Roman"/>
                <a:cs typeface="Times New Roman" pitchFamily="18" charset="0"/>
              </a:rPr>
              <a:t>Интерактив окъутувнынъ усулы бирден учь эсас меселени чезе:</a:t>
            </a:r>
            <a:endParaRPr lang="ru-RU" sz="3200" b="1" dirty="0">
              <a:latin typeface="Times New Roman" pitchFamily="18" charset="0"/>
              <a:ea typeface="Calibri"/>
              <a:cs typeface="Times New Roman" pitchFamily="18" charset="0"/>
            </a:endParaRPr>
          </a:p>
          <a:p>
            <a:pPr marL="342900" lvl="0" indent="-342900" algn="ctr">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Огренюв.</a:t>
            </a:r>
            <a:endParaRPr lang="ru-RU" sz="2800" dirty="0">
              <a:latin typeface="Times New Roman" pitchFamily="18" charset="0"/>
              <a:ea typeface="Calibri"/>
              <a:cs typeface="Times New Roman" pitchFamily="18" charset="0"/>
            </a:endParaRPr>
          </a:p>
          <a:p>
            <a:pPr marL="342900" lvl="0" indent="-342900" algn="ctr">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Коммуникатив-инкишаф этиджи.</a:t>
            </a:r>
            <a:endParaRPr lang="ru-RU" sz="2800" dirty="0">
              <a:latin typeface="Times New Roman" pitchFamily="18" charset="0"/>
              <a:ea typeface="Calibri"/>
              <a:cs typeface="Times New Roman" pitchFamily="18" charset="0"/>
            </a:endParaRPr>
          </a:p>
          <a:p>
            <a:pPr marL="342900" lvl="0" indent="-342900" algn="ctr">
              <a:lnSpc>
                <a:spcPct val="115000"/>
              </a:lnSpc>
              <a:spcAft>
                <a:spcPts val="1000"/>
              </a:spcAft>
              <a:buSzPts val="1000"/>
              <a:buFont typeface="Symbol"/>
              <a:buChar char=""/>
              <a:tabLst>
                <a:tab pos="457200" algn="l"/>
              </a:tabLst>
            </a:pPr>
            <a:r>
              <a:rPr lang="ru-RU" sz="2800" dirty="0">
                <a:latin typeface="Times New Roman" pitchFamily="18" charset="0"/>
                <a:ea typeface="Times New Roman"/>
                <a:cs typeface="Times New Roman" pitchFamily="18" charset="0"/>
              </a:rPr>
              <a:t>Ичтимаий-ориентирлев.</a:t>
            </a:r>
            <a:endParaRPr lang="ru-RU" sz="2800" dirty="0">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26016250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459</TotalTime>
  <Words>1744</Words>
  <Application>Microsoft Office PowerPoint</Application>
  <PresentationFormat>Экран (4:3)</PresentationFormat>
  <Paragraphs>520</Paragraphs>
  <Slides>52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52</vt:i4>
      </vt:variant>
    </vt:vector>
  </HeadingPairs>
  <TitlesOfParts>
    <vt:vector size="53" baseType="lpstr">
      <vt:lpstr>Трек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CtrlSoft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Лёка</dc:creator>
  <cp:lastModifiedBy>Лёка</cp:lastModifiedBy>
  <cp:revision>53</cp:revision>
  <dcterms:created xsi:type="dcterms:W3CDTF">2018-01-18T19:26:58Z</dcterms:created>
  <dcterms:modified xsi:type="dcterms:W3CDTF">2018-01-30T19:39:54Z</dcterms:modified>
</cp:coreProperties>
</file>