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6" r:id="rId4"/>
    <p:sldId id="277" r:id="rId5"/>
    <p:sldId id="278" r:id="rId6"/>
    <p:sldId id="279" r:id="rId7"/>
    <p:sldId id="280" r:id="rId8"/>
    <p:sldId id="290" r:id="rId9"/>
    <p:sldId id="291" r:id="rId10"/>
    <p:sldId id="281" r:id="rId11"/>
    <p:sldId id="282" r:id="rId12"/>
    <p:sldId id="283" r:id="rId13"/>
    <p:sldId id="284" r:id="rId14"/>
    <p:sldId id="287" r:id="rId15"/>
    <p:sldId id="292" r:id="rId16"/>
    <p:sldId id="257" r:id="rId17"/>
    <p:sldId id="259" r:id="rId18"/>
    <p:sldId id="260" r:id="rId19"/>
    <p:sldId id="263" r:id="rId20"/>
    <p:sldId id="262" r:id="rId21"/>
    <p:sldId id="275" r:id="rId22"/>
    <p:sldId id="274" r:id="rId23"/>
    <p:sldId id="265" r:id="rId24"/>
    <p:sldId id="270" r:id="rId25"/>
    <p:sldId id="271" r:id="rId26"/>
    <p:sldId id="272" r:id="rId27"/>
    <p:sldId id="267" r:id="rId28"/>
    <p:sldId id="268" r:id="rId29"/>
    <p:sldId id="269" r:id="rId30"/>
    <p:sldId id="293" r:id="rId31"/>
    <p:sldId id="294" r:id="rId32"/>
    <p:sldId id="296" r:id="rId33"/>
    <p:sldId id="297" r:id="rId34"/>
    <p:sldId id="298" r:id="rId35"/>
    <p:sldId id="299" r:id="rId36"/>
    <p:sldId id="300" r:id="rId37"/>
    <p:sldId id="302" r:id="rId38"/>
    <p:sldId id="301" r:id="rId39"/>
    <p:sldId id="303" r:id="rId40"/>
    <p:sldId id="27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>
        <p:scale>
          <a:sx n="94" d="100"/>
          <a:sy n="94" d="100"/>
        </p:scale>
        <p:origin x="-1254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37A8D-5DED-4F91-A897-06C7BC7DFCD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F83C015-8A8A-4AE8-8175-4BB22A633824}" type="pres">
      <dgm:prSet presAssocID="{7E437A8D-5DED-4F91-A897-06C7BC7DFC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6295C-F2E2-43AF-AD61-366CE1A5DCD6}" type="presOf" srcId="{7E437A8D-5DED-4F91-A897-06C7BC7DFCDA}" destId="{1F83C015-8A8A-4AE8-8175-4BB22A63382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8858312" cy="1227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E20A-73AC-4655-B852-D4D516FA3AD1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94E5-74F9-49FA-9B97-96D05D4A29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2199-5C43-47CF-B85A-51D651C6AC00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0792-5FEC-42A6-849D-721AD9685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4179-8465-45D8-A52D-692936EB822C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35B8-A90B-4271-A19E-0C07C27489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DB52-8821-4EA8-ACF0-47569BC5D4A6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305F-C34B-45F5-A4F2-F6664928F4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8865-10BA-4465-BEA8-CC83017F1744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184D-BD1F-412B-BFFF-E711F42A3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EEA5-EA7B-4D42-9092-11474CC81290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B01E-FEEE-4A14-8B1B-73B5DAE5E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F3E0-C540-4C4A-BD91-3E18EFC98B08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2E15-1D13-4D9A-8D2B-8BD6659698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55C7-F39C-4586-8CF4-76FF8E8AD653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B3A1-F7FB-4F3A-B11F-02A1B10F9E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1F4F-B23C-4482-8F3A-A7E5162B90B9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08D4-457E-4A4A-AFCE-8F6DF27E32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4D1A-09A2-4D76-B26D-C6E2F5C47637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B98A-C691-461D-9996-ADDBE02E09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B473-2CDF-44EA-AF4F-7C0A61695B6F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4FA7-679B-4C9F-8B26-14E42A02C6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H:\графика\asadal\scool\scool\23\14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E81F22"/>
              </a:clrFrom>
              <a:clrTo>
                <a:srgbClr val="E81F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80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572500" cy="4525963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0F6BF0-D0B1-4A8F-B128-9DFB3EC17676}" type="datetimeFigureOut">
              <a:rPr lang="ru-RU"/>
              <a:pPr>
                <a:defRPr/>
              </a:pPr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88" y="6356350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246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EC10D-6182-4E24-A5D0-A9093F51FF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D0D0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80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МЕТОДЫ ПСИХОЛОГИЧЕСКОЙ КОРРЕКЦИИ  РАССТРОЙСТВ АУТИСТИЧЕСКОГО СПЕКТРА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 smtClean="0"/>
              <a:t>TEACCH</a:t>
            </a:r>
            <a:endParaRPr lang="ru-RU" dirty="0"/>
          </a:p>
        </p:txBody>
      </p:sp>
      <p:sp>
        <p:nvSpPr>
          <p:cNvPr id="11267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125538"/>
            <a:ext cx="4040188" cy="5327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Все упражнения в рамках каждой сферы содействия развитию сгруппированы в соответствии 3-м уровням развития. Степень сложности задачи определяется возрастом развития. Первый уровень содержит задания для детей, чей общий результат развития соответствует возрасту от 0 до 2-х лет; второй уровень - от 2-х до 4-х лет, третий - от 4-х до 6-ти лет (диагностика проводится по Профилю психологического развития (PEP, Э.Шоплер, Р.Рейчл)</a:t>
            </a:r>
          </a:p>
        </p:txBody>
      </p:sp>
      <p:pic>
        <p:nvPicPr>
          <p:cNvPr id="7" name="Содержимое 6" descr="P101198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17467" y="1196974"/>
            <a:ext cx="3696891" cy="4968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TEACCH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4006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smtClean="0"/>
              <a:t>Первый этап – подготовительный, ребенок должен научиться узнавать и называть основные эмоции (радость, грусть, страх, гнев) на фотографиях и пиктограммах.</a:t>
            </a:r>
            <a:br>
              <a:rPr lang="ru-RU" sz="1800" smtClean="0"/>
            </a:br>
            <a:r>
              <a:rPr lang="ru-RU" sz="1800" smtClean="0"/>
              <a:t>На следующем этапе детям предлагают схематично изображенные жизненные ситуации, которые вызывают у них различные эмоции. Ребенок должен усвоить, какую эмоцию должна вызывать та или иная ситуация.</a:t>
            </a:r>
            <a:br>
              <a:rPr lang="ru-RU" sz="1800" smtClean="0"/>
            </a:br>
            <a:r>
              <a:rPr lang="ru-RU" sz="1800" smtClean="0"/>
              <a:t>Третий этап – формирование понимания эмоций, обусловленных желанием, и последний – понимание эмоций, обусловленных мнением.</a:t>
            </a:r>
            <a:r>
              <a:rPr lang="ru-RU" smtClean="0"/>
              <a:t> </a:t>
            </a:r>
          </a:p>
        </p:txBody>
      </p:sp>
      <p:pic>
        <p:nvPicPr>
          <p:cNvPr id="5" name="Содержимое 4" descr="P20302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038600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TEACCH</a:t>
            </a:r>
            <a:endParaRPr lang="ru-RU" dirty="0"/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968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smtClean="0"/>
              <a:t>Упражнения подбираются таким образом, чтобы при формировании или развитии определенного навыка (к примеру, упражнение на сортировку служит развитию координации движений), также предъявляло требования к способностям ребенка из других сфер (относительно приведенного примера: к визуальному восприятию, пониманию речи и уровню познавательной деятельности). Методика ТЕАССН ориентирована на упорядоченность действий и определённый ритуализм.</a:t>
            </a:r>
          </a:p>
        </p:txBody>
      </p:sp>
      <p:pic>
        <p:nvPicPr>
          <p:cNvPr id="7" name="Содержимое 6" descr="P10119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 smtClean="0"/>
              <a:t>TEACCH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4737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/>
              <a:t>Плюсы методики: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позволяет добиться управляемости ребёнка в ограниченном пространстве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последовательна, имеет широкий спектр наработок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не требует стопроцентного включения в процесс коррекции родителей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идеально подходит для детей с наиболее тяжёлыми и множественными нарушениями развития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подходит для организации жизни семьи ребёнка с ограниченными умственными возможностями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600" smtClean="0"/>
              <a:t>Только эта система подходит для привития бытовых навыков детям с умственной отсталостью с коэффициентом умственного развития ниже 34 баллов (выраженная идиотия, тяжёлая и глубокая олигофрения, и т.п)</a:t>
            </a:r>
          </a:p>
          <a:p>
            <a:pPr eaLnBrk="1" hangingPunct="1">
              <a:buFont typeface="Wingdings" pitchFamily="2" charset="2"/>
              <a:buChar char="q"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4006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/>
              <a:t>Минусы методики: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800" smtClean="0"/>
              <a:t>опирается на утверждение, что ребёнку необходимо создать комфортную среду обитания хотя бы в рамках дома и заведения, которое посещает ребёнок. К сожалению, ребёнок начинает себя чувствовать себя спокойно только в знакомой среде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800" smtClean="0"/>
              <a:t>не учитывает социальные потребности ребёнка, более того, старается ограничить общение ребёнка, делая его адаптацию к жизни в обществе малоосуществимой</a:t>
            </a:r>
            <a:endParaRPr lang="ru-RU" sz="1800" b="1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TEACCH</a:t>
            </a:r>
            <a:endParaRPr lang="ru-RU" dirty="0"/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200" smtClean="0"/>
              <a:t>Для выполнения упражнений используют обычные предметы, которые есть дома и в дошкольном учреждении. Благодаря этому достигают сразу двух целей: во-первых, осуществляется перенос приобретенных умений в новые условия (из учреждения домой и наоборот), а во-вторых, применяемый материал, как правило, недорогой.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7" name="Содержимое 6" descr="P10119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ПЕСОЧНАЯ  ТЕРАПИЯ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7220" y="1600200"/>
            <a:ext cx="3409559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ПЕСОЧНАЯ 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725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dirty="0" smtClean="0"/>
              <a:t>Песочная терапия - одна из разновидностей </a:t>
            </a:r>
            <a:r>
              <a:rPr lang="ru-RU" sz="2800" dirty="0" err="1" smtClean="0"/>
              <a:t>игротерапии</a:t>
            </a:r>
            <a:r>
              <a:rPr lang="ru-RU" sz="2800" dirty="0" smtClean="0"/>
              <a:t>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dirty="0" smtClean="0"/>
              <a:t>Метод песочной терапии строится на теории Юнга о том, что каждый предмет внешнего мира вызывает какой-либо символ в глубине бессознательного. Этот вид терапии используется при сильнейших эмоциональных нагрузках. Через свои ощущения, через прикосновения рук к песку, человек ощущает покой и одновременно огромные возможности. </a:t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4" name="Рисунок 3" descr="588125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157192"/>
            <a:ext cx="2088232" cy="1562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ПЕСОЧНАЯ 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196975"/>
            <a:ext cx="8572500" cy="532765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Задачи песочной терапии ориентированы на то, чтобы помочь маленькому ребенку: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- выработать большую способность к самопринятию;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в большей степени полагаться на самого себя;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овладеть чувством контроля;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развить сензитивность к процессу преодоления трудностей;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развить самооценку и обрести веру в самого себя. 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ПЕСОЧНАЯ 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Цель такой терапии—не менять и переделывать ребенка, не учить его каким-то специальным поведенческим навыкам, а дать возможность ребенку быть самим собой.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Рисунок 6" descr="P203022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412875"/>
            <a:ext cx="350837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ПЕСОЧНАЯ 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 многих случаях игра с песком выступает в качестве ведущего метода коррекционного воздействия (как, например, при наличии у ребенка эмоциональных и поведенческих нарушений невротического характера). В других случаях — в качестве вспомогательного средства, позволяющего стимулировать ребенка, развить его сенсомоторные навыки, снизить эмоциональное напряжение и т.д. Часто можно использовать песочницу в качестве психопрофилактического, развивающего средства.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М Е Т О Д Ы   И   М Е Т О Д И К 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752975" cy="432117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TEACCH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(Эрик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Шоплер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ПЕСОЧНАЯ ТЕРАПИЯ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ХОЛДИНГ-ТЕРАПИЯ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ДЕЛЬФИНОТЕРАПИЯ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ИППОТЕРАПИЯ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10119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4005064"/>
            <a:ext cx="1872208" cy="2496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article-1116602-030EFF8D000005DC-57_468x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24944"/>
            <a:ext cx="2114436" cy="187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P2030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12776"/>
            <a:ext cx="230425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ПЕСОЧНАЯ 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/>
              <a:t>  Юнг утверждал, что процесс «игры в песок»  высвобождает заблокированную энергию и «активизирует возможности самоисцеления, заложенные в человеческой психике».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20" name="Содержимое 4" descr="P20302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ПЕСОЧНАЯ 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Игру с песком нельзя интерпретировать. Психолог должен исполнять роль внимательного зрителя. Позиция психолога – это «активное присутствие», а не руководство процессом.</a:t>
            </a:r>
            <a:endParaRPr lang="ru-RU" dirty="0"/>
          </a:p>
        </p:txBody>
      </p:sp>
      <p:pic>
        <p:nvPicPr>
          <p:cNvPr id="5" name="Рисунок 4" descr="1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5306" y="4091806"/>
            <a:ext cx="2904323" cy="21782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2130425"/>
            <a:ext cx="8858250" cy="1227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ХОЛДИНГ-ТЕРАПИЯ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1" name="Picture 2" descr="H:\Documents and Settings\Admin\Local Settings\Temporary Internet Files\Content.IE5\Q1CM3LLO\MP9004444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860800"/>
            <a:ext cx="3788227" cy="252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ХОЛДИНГ-ТЕРАПИЯ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основе холдинг-терапии лежит естественное желание матери обнять ребенка и удержать его рядом с собой, когда его поведение или самочувствие вызывают обеспокоенность. Сущность метода заключается в тесном физическом контакте с ребенком на фоне положительного эмоционального общения, что приводит к нормализации психического равновесия, которое делает ребенка более восприимчивым к внешним стимулам, и вступлению в диалог с окружающими.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ХОЛДИНГ-ТЕРАПИЯ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285750" y="1268413"/>
            <a:ext cx="85725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Психологическим обоснованием такого удержания может быть то, что оно противопоставлено обычному для аутичного ребенка поведению, направленному на избегание контакта. </a:t>
            </a:r>
          </a:p>
        </p:txBody>
      </p:sp>
      <p:pic>
        <p:nvPicPr>
          <p:cNvPr id="4" name="Рисунок 3" descr="article-1116602-030EFF8D000005DC-57_468x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3766" y="3346938"/>
            <a:ext cx="3104578" cy="2746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ХОЛДИНГ-ТЕРАПИЯ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997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Для психолога очевидно, что нормальное, полнокровное развитие ребенка невозможно без установления тесной связи, в первую очередь, с матерью. От контактов с матерью ребенок гармонично переходит к контактам с обществом. </a:t>
            </a:r>
          </a:p>
        </p:txBody>
      </p:sp>
      <p:pic>
        <p:nvPicPr>
          <p:cNvPr id="4" name="Рисунок 3" descr="aut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4729" y="4638600"/>
            <a:ext cx="2993504" cy="2015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ХОЛДИНГ-ТЕРАПИЯ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Матери аутичного ребенка очень сложно установить тесный контакт с ним, так как ребенок не подкрепляет ее инстинктивное поведение: не смотрит ей в глаза, не принимает позу готовности при взятии на руки, не улыбается в ответ на улыбку матери и т. п. Поэтому аутичный ребенок недополучает такие необходимые для развития вещи, как контакт глазами, голосом, телесный контакт. 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ХОЛДИНГ-ТЕРАПИЯ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Холдинг-терапия показана, в первую очередь, аутичным детям или детям с некоторыми признаками аутизма. Кроме того, ее можно применять при реабилитации детей с такими отклонениями в поведении, как: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агрессия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аутоагрессия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тиранические наклонности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гиперактивность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непослушание (постоянный отказ выполнять сказанное)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снижение самооценки, которое ощущает отверженный ребенок (находящийся под опекой или усыновленный, переживший агрессию взрослых)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нарушения сна в раннем возрасте, частый длительный плач ночью без видимых оснований.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ХОЛДИНГ-ТЕРАПИЯ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/>
              <a:t>Холдинг-терапия </a:t>
            </a:r>
            <a:r>
              <a:rPr lang="ru-RU" sz="3600" i="1" dirty="0" smtClean="0"/>
              <a:t>осуществляется по следующей схеме: </a:t>
            </a:r>
            <a:endParaRPr lang="ru-RU" sz="36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/>
              <a:t>сеансы должны проводиться ежедневно и занимать не меньше 1 ч;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/>
              <a:t>во время сеанса мать (или другой близкий человек) крепко обнимает ребенка, прижимает его к себе, и в таком положении они находятся длительное время. Если ребенка не удается удержать на руках, мать может лечь рядом с ним, прижимая его не только руками, но и всем телом к стене или спинке дивана;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/>
              <a:t>в течение всего сеанса нельзя уступать нарастающему сопротивлению ребенка: с ним необходимо пытаться установить и зрительный, и эмоциональный, и вербальный контакт.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/>
              <a:t>Не следует прерывать сеанс даже в тех случаях, когда ребенок выглядит несчастным, подавленным и отрешенным от происходящего вокруг него; </a:t>
            </a:r>
            <a:br>
              <a:rPr lang="ru-RU" sz="3600" dirty="0" smtClean="0"/>
            </a:br>
            <a:r>
              <a:rPr lang="ru-RU" sz="3600" dirty="0" smtClean="0"/>
              <a:t>ребенка следует удерживать до появления стадии истощения, несмотря на любые его протесты;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/>
              <a:t> его отпускают только при появлении выраженной релаксации, когда можно будет общаться с ним.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ХОЛДИНГ-ТЕРАПИЯ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8529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i="1" smtClean="0"/>
              <a:t>В настоящее время определены следующие противопоказания для использования холдинг-терапии: </a:t>
            </a:r>
            <a:endParaRPr lang="ru-RU" sz="2400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астматические приступы; 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выраженные кожные заболевания; 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диабет; 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сердечнососудистые заболевания родителей. </a:t>
            </a:r>
            <a:br>
              <a:rPr lang="ru-RU" sz="2400" smtClean="0"/>
            </a:br>
            <a:endParaRPr lang="ru-RU" sz="2400" smtClean="0"/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</a:rPr>
              <a:t>Не следует  </a:t>
            </a:r>
            <a:r>
              <a:rPr lang="ru-RU" sz="2400" smtClean="0"/>
              <a:t>проводить терапию, если родители не могут (или не хотят) достаточно длительно и систематически работать в контакте с врачом-пихотерапевтом и психологом. В таком случае метод не принесет желаемых результатов. 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9431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0" dirty="0" smtClean="0">
                <a:latin typeface="Algerian" pitchFamily="82" charset="0"/>
              </a:rPr>
              <a:t/>
            </a:r>
            <a:br>
              <a:rPr lang="ru-RU" sz="3200" b="0" dirty="0" smtClean="0">
                <a:latin typeface="Algerian" pitchFamily="82" charset="0"/>
              </a:rPr>
            </a:br>
            <a:r>
              <a:rPr lang="en-US" sz="3200" b="0" dirty="0" smtClean="0">
                <a:latin typeface="Algerian" pitchFamily="82" charset="0"/>
              </a:rPr>
              <a:t>TEACCH </a:t>
            </a: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en-US" sz="3200" b="0" dirty="0" smtClean="0">
                <a:latin typeface="Algerian" pitchFamily="82" charset="0"/>
              </a:rPr>
              <a:t>(Teaching children with Autism to Mind-Read)</a:t>
            </a: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b="0" dirty="0" smtClean="0"/>
              <a:t>Методика  поддержки аутичных детей</a:t>
            </a:r>
            <a:r>
              <a:rPr lang="en-US" sz="3200" b="0" dirty="0" smtClean="0"/>
              <a:t> </a:t>
            </a:r>
            <a:r>
              <a:rPr lang="en-US" sz="3200" b="0" dirty="0" smtClean="0">
                <a:latin typeface="Blackadder ITC" pitchFamily="82" charset="0"/>
              </a:rPr>
              <a:t>Eric Schopler</a:t>
            </a:r>
            <a:r>
              <a:rPr lang="ru-RU" sz="3200" b="0" dirty="0" smtClean="0"/>
              <a:t> (Эрика Шоплера)</a:t>
            </a:r>
            <a:endParaRPr lang="ru-RU" sz="3200" dirty="0"/>
          </a:p>
        </p:txBody>
      </p:sp>
      <p:pic>
        <p:nvPicPr>
          <p:cNvPr id="4" name="Содержимое 3" descr="P10119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3068960"/>
            <a:ext cx="2778919" cy="3417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ДЕЛЬФИНОТЕРАПИЯ</a:t>
            </a:r>
            <a:endParaRPr lang="ru-RU" dirty="0"/>
          </a:p>
        </p:txBody>
      </p:sp>
      <p:pic>
        <p:nvPicPr>
          <p:cNvPr id="46082" name="Picture 2" descr="H:\Documents and Settings\Admin\Local Settings\Temporary Internet Files\Content.IE5\A15QYB56\MP9004279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66126"/>
            <a:ext cx="5904655" cy="4022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ДЕЛЬФИНОТЕРАПИЯ</a:t>
            </a:r>
            <a:endParaRPr lang="ru-RU" dirty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315913" y="1419225"/>
            <a:ext cx="8458200" cy="482441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smtClean="0"/>
              <a:t>Благотворное влияние общения детей с этими морскими животными было установлено в 1978 году учеными из Великобритании, а широко стало применяться в начале 90х. Лечение детей-инвалидов с помощью дельфинов началось в Нюрнберге (Германия). В настоящее время лидером по масштабам применения являются США. </a:t>
            </a:r>
          </a:p>
        </p:txBody>
      </p:sp>
      <p:pic>
        <p:nvPicPr>
          <p:cNvPr id="36868" name="Picture 2" descr="H:\Documents and Settings\Admin\Local Settings\Temporary Internet Files\Content.IE5\UDS3F9G3\MC9003264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797425"/>
            <a:ext cx="189865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ДЕЛЬФИНОТЕРАПИЯ</a:t>
            </a:r>
            <a:endParaRPr lang="ru-RU" dirty="0"/>
          </a:p>
        </p:txBody>
      </p:sp>
      <p:sp>
        <p:nvSpPr>
          <p:cNvPr id="3789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      По сути своей дельфинотерапия – это комплексное воздействие на организм. Оно складывается из ультразвуковых волн, излучаемых дельфином, двигательной активности и мощного психологического воздействия.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3789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     Сам по себе ультразвук давно применяется в медицине (сонофорез и фонофорез), производя массаж на клеточном уровне. Ультразвук разгоняет жидкость в застоявшихся зонах, способствуя более эффективному и быстрому продвижению ее в тканях тела.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ДЕЛЬФИНОТЕРАПИЯ</a:t>
            </a:r>
            <a:endParaRPr lang="ru-RU" dirty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250825" y="1341438"/>
            <a:ext cx="8607425" cy="5327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Общение с дельфином позволяет: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Восполнить дефицит положительных эмоций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Вытащить ребенка из плена самоизоляции, стимулируя тем самым интерес к внешнему миру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Через тактильную стимуляцию создать условия для эмоционального реагирования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Выступает в качестве сенсорного стимулятора, активизируя работу мозговых структур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ДЕЛЬФИНОТЕРАПИЯ</a:t>
            </a:r>
            <a:endParaRPr lang="ru-RU" dirty="0"/>
          </a:p>
        </p:txBody>
      </p:sp>
      <p:sp>
        <p:nvSpPr>
          <p:cNvPr id="3993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Курс дельфинотерапии обычно составляет 10 сеансов ,продолжительностью по 20-30 мин, один раз в день. Повторяемость курса 4-6 месяцев. </a:t>
            </a:r>
          </a:p>
        </p:txBody>
      </p:sp>
      <p:pic>
        <p:nvPicPr>
          <p:cNvPr id="11" name="Содержимое 10" descr="i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916832"/>
            <a:ext cx="3600400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ИППОТЕРАПИЯ</a:t>
            </a:r>
            <a:endParaRPr lang="ru-RU" dirty="0"/>
          </a:p>
        </p:txBody>
      </p:sp>
      <p:pic>
        <p:nvPicPr>
          <p:cNvPr id="10" name="Содержимое 9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204864"/>
            <a:ext cx="4246626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ИППОТЕРАПИЯ</a:t>
            </a:r>
            <a:endParaRPr lang="ru-RU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Этот метод известен еще с древних времен, хотя активно ею стали заниматься только в начале 90х годов прошлого века.</a:t>
            </a:r>
          </a:p>
          <a:p>
            <a:pPr algn="just">
              <a:buFont typeface="Arial" charset="0"/>
              <a:buNone/>
            </a:pPr>
            <a:r>
              <a:rPr lang="ru-RU" smtClean="0"/>
              <a:t>При верховой езде лошадь переносит на всадника за минуту более ста колебательных импульсов, оказывая тем самым массирующее и разогревающее действие, что в свою очередь улучшает питание клеток головного мозга.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ИППОТЕРАПИЯ</a:t>
            </a:r>
            <a:endParaRPr lang="ru-RU" dirty="0"/>
          </a:p>
        </p:txBody>
      </p:sp>
      <p:sp>
        <p:nvSpPr>
          <p:cNvPr id="4301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При передвижении верхом всадник вынужден удерживать равновесие, координировать и синхронизировать свои движения. </a:t>
            </a:r>
          </a:p>
          <a:p>
            <a:pPr>
              <a:buFont typeface="Arial" charset="0"/>
              <a:buNone/>
            </a:pPr>
            <a:r>
              <a:rPr lang="ru-RU" smtClean="0"/>
              <a:t>Иппотерапия помогает развитию памяти, мышления, внимания.</a:t>
            </a:r>
          </a:p>
        </p:txBody>
      </p:sp>
      <p:pic>
        <p:nvPicPr>
          <p:cNvPr id="5" name="Содержимое 4" descr="i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420888"/>
            <a:ext cx="3441090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ИППОТЕРАПИЯ</a:t>
            </a:r>
            <a:endParaRPr lang="ru-RU" dirty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285750" y="1341438"/>
            <a:ext cx="8572500" cy="4784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Также иппотерапия предоставляет возможность практиковаться в социальном взаимодействии. Лошади обладают очень сильным биополем и способны заряжать человека позитивной энергией, причем это происходит не только во время верховой езды, но даже при нахождении рядом с лошадью.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437112"/>
            <a:ext cx="1832346" cy="1368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ИППОТЕРАПИЯ</a:t>
            </a:r>
            <a:endParaRPr lang="ru-RU" dirty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Все-таки иппотерапия не так эффективна для лечения РДА, как для лечения заболеваний, связанных с нарушением опорно-двигательного аппарата. Однако для некоторых детей с диагнозом РДА, именно иппотерапия позволяет добиться хороших результатов.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7538" y="4283894"/>
            <a:ext cx="2520280" cy="1680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TEACCH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9244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/>
              <a:t>TEACCH  - </a:t>
            </a:r>
            <a:r>
              <a:rPr lang="ru-RU" sz="2400" dirty="0" smtClean="0"/>
              <a:t>означает лечение </a:t>
            </a:r>
            <a:r>
              <a:rPr lang="ru-RU" sz="2400" dirty="0" smtClean="0"/>
              <a:t>и обучение детей с аутистическими и другими нарушениями общения).</a:t>
            </a:r>
            <a:br>
              <a:rPr lang="ru-RU" sz="2400" dirty="0" smtClean="0"/>
            </a:br>
            <a:r>
              <a:rPr lang="ru-RU" sz="2400" dirty="0" smtClean="0"/>
              <a:t>Азы этой методики поддержки аутичных и отстающих в развитии детей (TEACCH) были заложены в 70-е годы прошлого века доктором </a:t>
            </a:r>
            <a:r>
              <a:rPr lang="ru-RU" sz="2400" dirty="0" err="1" smtClean="0"/>
              <a:t>Eric</a:t>
            </a:r>
            <a:r>
              <a:rPr lang="ru-RU" sz="2400" dirty="0" smtClean="0"/>
              <a:t> </a:t>
            </a:r>
            <a:r>
              <a:rPr lang="ru-RU" sz="2400" dirty="0" err="1" smtClean="0"/>
              <a:t>Schopler</a:t>
            </a:r>
            <a:r>
              <a:rPr lang="ru-RU" sz="2400" dirty="0" smtClean="0"/>
              <a:t> из Медицинской школы </a:t>
            </a:r>
            <a:r>
              <a:rPr lang="ru-RU" sz="2400" dirty="0" err="1" smtClean="0"/>
              <a:t>Чепел</a:t>
            </a:r>
            <a:r>
              <a:rPr lang="ru-RU" sz="2400" dirty="0" smtClean="0"/>
              <a:t>-Хилл при Университете Северной Каролины (группа психоаналитиков).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Эта методика активно развивалась в Университете Северной Каролины США и теперь используется в качестве государственной программы обучения аутичных детей в Бельгии, Дании и некоторых штатах США.</a:t>
            </a:r>
            <a:r>
              <a:rPr lang="ru-RU" sz="2000" dirty="0" smtClean="0"/>
              <a:t> 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3375"/>
            <a:ext cx="3538538" cy="5792788"/>
          </a:xfrm>
        </p:spPr>
        <p:txBody>
          <a:bodyPr/>
          <a:lstStyle/>
          <a:p>
            <a:pPr eaLnBrk="1" hangingPunct="1"/>
            <a:endParaRPr lang="ru-RU" sz="3600" smtClean="0"/>
          </a:p>
          <a:p>
            <a:pPr eaLnBrk="1" hangingPunct="1"/>
            <a:endParaRPr lang="ru-RU" sz="3600" smtClean="0"/>
          </a:p>
          <a:p>
            <a:pPr eaLnBrk="1" hangingPunct="1"/>
            <a:r>
              <a:rPr lang="ru-RU" sz="4000" b="1" i="1" smtClean="0"/>
              <a:t>СПАСИБО </a:t>
            </a:r>
          </a:p>
          <a:p>
            <a:pPr eaLnBrk="1" hangingPunct="1"/>
            <a:r>
              <a:rPr lang="ru-RU" sz="4000" b="1" i="1" smtClean="0"/>
              <a:t>ЗА </a:t>
            </a:r>
          </a:p>
          <a:p>
            <a:pPr eaLnBrk="1" hangingPunct="1"/>
            <a:r>
              <a:rPr lang="ru-RU" sz="4000" b="1" i="1" smtClean="0"/>
              <a:t>ВНИМАНИЕ!</a:t>
            </a:r>
          </a:p>
        </p:txBody>
      </p:sp>
      <p:pic>
        <p:nvPicPr>
          <p:cNvPr id="34819" name="Picture 2" descr="H:\Documents and Settings\Admin\Local Settings\Temporary Internet Files\Content.IE5\A15QYB56\MP9004441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49275"/>
            <a:ext cx="3825875" cy="5732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TEACCH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85750" y="981075"/>
            <a:ext cx="8572500" cy="56165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Изначально данная методика была разработана для детей в возрасте от 4 до 13 лет с речевым развитием, соответствующим 5-летнему возрасту. В ней учтены особенности речевого развития, характерные данному возрастному этапу, и особенности развития памяти у 5-летних детей. При необходимости программу адаптируют для коррекционной работе с детьми младшего и более старшего возраста. В современном виде эта методика ориентирована на любых детей с общими нарушениями развития понимания других людей, в особенности для детей с аутизмом, умственной отсталостью.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TEACCH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smtClean="0"/>
              <a:t>Цель методики</a:t>
            </a:r>
            <a:r>
              <a:rPr lang="ru-RU" smtClean="0"/>
              <a:t>: </a:t>
            </a:r>
            <a:r>
              <a:rPr lang="ru-RU" sz="1800" smtClean="0"/>
              <a:t>формирование и развитие у детей с нарушениями развития навыков и умений по следующим сферам:</a:t>
            </a:r>
            <a:br>
              <a:rPr lang="ru-RU" sz="1800" smtClean="0"/>
            </a:br>
            <a:r>
              <a:rPr lang="ru-RU" sz="1800" smtClean="0"/>
              <a:t>• Имитация</a:t>
            </a:r>
            <a:br>
              <a:rPr lang="ru-RU" sz="1800" smtClean="0"/>
            </a:br>
            <a:r>
              <a:rPr lang="ru-RU" sz="1800" smtClean="0"/>
              <a:t>• Восприятие</a:t>
            </a:r>
            <a:br>
              <a:rPr lang="ru-RU" sz="1800" smtClean="0"/>
            </a:br>
            <a:r>
              <a:rPr lang="ru-RU" sz="1800" smtClean="0"/>
              <a:t>• Крупная моторика</a:t>
            </a:r>
            <a:br>
              <a:rPr lang="ru-RU" sz="1800" smtClean="0"/>
            </a:br>
            <a:r>
              <a:rPr lang="ru-RU" sz="1800" smtClean="0"/>
              <a:t>• Тонкая моторика</a:t>
            </a:r>
            <a:br>
              <a:rPr lang="ru-RU" sz="1800" smtClean="0"/>
            </a:br>
            <a:r>
              <a:rPr lang="ru-RU" sz="1800" smtClean="0"/>
              <a:t>• Координация глаз и рук</a:t>
            </a:r>
            <a:br>
              <a:rPr lang="ru-RU" sz="1800" smtClean="0"/>
            </a:br>
            <a:r>
              <a:rPr lang="ru-RU" sz="1800" smtClean="0"/>
              <a:t>• Элементарная познавательная деятельность</a:t>
            </a:r>
            <a:br>
              <a:rPr lang="ru-RU" sz="1800" smtClean="0"/>
            </a:br>
            <a:r>
              <a:rPr lang="ru-RU" sz="1800" smtClean="0"/>
              <a:t>• Речь</a:t>
            </a:r>
            <a:br>
              <a:rPr lang="ru-RU" sz="1800" smtClean="0"/>
            </a:br>
            <a:r>
              <a:rPr lang="ru-RU" sz="1800" smtClean="0"/>
              <a:t>• Самообслуживание</a:t>
            </a:r>
            <a:br>
              <a:rPr lang="ru-RU" sz="1800" smtClean="0"/>
            </a:br>
            <a:r>
              <a:rPr lang="ru-RU" sz="1800" smtClean="0"/>
              <a:t>• Социальные отношения</a:t>
            </a:r>
          </a:p>
        </p:txBody>
      </p:sp>
      <p:pic>
        <p:nvPicPr>
          <p:cNvPr id="5" name="Содержимое 4" descr="P10119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038600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 smtClean="0"/>
              <a:t>TEACCH</a:t>
            </a:r>
            <a:endParaRPr lang="ru-RU" dirty="0"/>
          </a:p>
        </p:txBody>
      </p:sp>
      <p:sp>
        <p:nvSpPr>
          <p:cNvPr id="8195" name="Содержимое 4"/>
          <p:cNvSpPr>
            <a:spLocks noGrp="1"/>
          </p:cNvSpPr>
          <p:nvPr>
            <p:ph idx="1"/>
          </p:nvPr>
        </p:nvSpPr>
        <p:spPr>
          <a:xfrm>
            <a:off x="285750" y="1268413"/>
            <a:ext cx="8572500" cy="53292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Первыми шагами в процессе обучения служат установление контакта с ребенком, исследования его возможностей, особенностей и интересов и работа по общей организации его поведения. При формировании установки у ребенка на выполнение требований взрослого и заинтересованности ребенка в этом выполнении, вначале часто приходится использовать простейшие естественные потребности ребенка; так например, если он хочет пить, можно попросить его сначала сесть на стул.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Часто в ответ на попытку взрослого что-то потребовать от ребенка, он начинает капризничать, может закричать, ударить. Если взрослый отменяет свое требование в ответ на его крик, то такой способ добиться своего может закрепиться в сознании ребенка.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TEACCH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85750" y="1268413"/>
            <a:ext cx="8572500" cy="51847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Коррекционные занятия включают длительный этап адаптации ребёнка и установления контакта с педагогом. Педагог целое занятие, а то и месяц занятий может просто находиться в комнате с ребёнком, пытаясь подключиться к деятельности ребёнка. Для педагога важно, привлечь внимание ребёнка, заинтересовать его, чтобы потом ребёнок САМ захотел контакта и предложил его. </a:t>
            </a:r>
          </a:p>
          <a:p>
            <a:pPr>
              <a:buFont typeface="Arial" charset="0"/>
              <a:buNone/>
            </a:pPr>
            <a:r>
              <a:rPr lang="ru-RU" sz="2400" smtClean="0"/>
              <a:t>При этом педагог не пытается жёстко контролировать и прекращать стереотипии ребёнка, а, наоборот, использует их, подключается к ним, немного изменяя ракурс, чтобы ребёнок позволил внести изменения в его стереотипные действия и тем самым вступит в контакт с педагогом. Нажим или побуждение к действию недопустимы.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TEACCH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1196975"/>
            <a:ext cx="8572500" cy="53276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smtClean="0"/>
              <a:t>Как любая коррекционная методика, </a:t>
            </a:r>
            <a:r>
              <a:rPr lang="en-US" sz="2400" smtClean="0"/>
              <a:t>TEACCH</a:t>
            </a:r>
            <a:r>
              <a:rPr lang="ru-RU" sz="2400" smtClean="0"/>
              <a:t> предполагает свою диагностику. В соответствии с ней ребенку может быть 3-4 года биологического возраста, а после проведенной диагностики у него будет выявлен 1 год развития. Т.е. у ребенка могут быть нарушены элементарные движения в пространстве, координация в системе «глаз-рука»… Первый уровень содержит диагностические задания для детей, чей общий результат развития соответствует возрасту до 2 лет; второй – от 2 до 4 лет, третий – от 4 до 6 лет. 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ctr">
              <a:buFont typeface="Arial" charset="0"/>
              <a:buNone/>
            </a:pPr>
            <a:endParaRPr lang="ru-RU" sz="2400" smtClean="0"/>
          </a:p>
        </p:txBody>
      </p:sp>
      <p:pic>
        <p:nvPicPr>
          <p:cNvPr id="5" name="Рисунок 4" descr="P1011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2693" y="4642346"/>
            <a:ext cx="1527635" cy="2036845"/>
          </a:xfrm>
          <a:prstGeom prst="round2DiagRect">
            <a:avLst>
              <a:gd name="adj1" fmla="val 16667"/>
              <a:gd name="adj2" fmla="val 3516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633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355</TotalTime>
  <Words>1598</Words>
  <Application>Microsoft Office PowerPoint</Application>
  <PresentationFormat>Экран (4:3)</PresentationFormat>
  <Paragraphs>121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TS030007633</vt:lpstr>
      <vt:lpstr>МЕТОДЫ ПСИХОЛОГИЧЕСКОЙ КОРРЕКЦИИ  РАССТРОЙСТВ АУТИСТИЧЕСКОГО СПЕКТРА </vt:lpstr>
      <vt:lpstr>М Е Т О Д Ы   И   М Е Т О Д И К И</vt:lpstr>
      <vt:lpstr> TEACCH  (Teaching children with Autism to Mind-Read) Методика  поддержки аутичных детей Eric Schopler (Эрика Шоплера)</vt:lpstr>
      <vt:lpstr>TEACCH</vt:lpstr>
      <vt:lpstr>TEACCH</vt:lpstr>
      <vt:lpstr>TEACCH</vt:lpstr>
      <vt:lpstr>TEACCH</vt:lpstr>
      <vt:lpstr>TEACCH</vt:lpstr>
      <vt:lpstr>TEACCH</vt:lpstr>
      <vt:lpstr>TEACCH</vt:lpstr>
      <vt:lpstr>TEACCH</vt:lpstr>
      <vt:lpstr>TEACCH</vt:lpstr>
      <vt:lpstr>TEACCH</vt:lpstr>
      <vt:lpstr>TEACCH</vt:lpstr>
      <vt:lpstr>ПЕСОЧНАЯ  ТЕРАПИЯ</vt:lpstr>
      <vt:lpstr>ПЕСОЧНАЯ ТЕРАПИЯ</vt:lpstr>
      <vt:lpstr>ПЕСОЧНАЯ ТЕРАПИЯ</vt:lpstr>
      <vt:lpstr>ПЕСОЧНАЯ ТЕРАПИЯ</vt:lpstr>
      <vt:lpstr>ПЕСОЧНАЯ ТЕРАПИЯ</vt:lpstr>
      <vt:lpstr>ПЕСОЧНАЯ ТЕРАПИЯ</vt:lpstr>
      <vt:lpstr>ПЕСОЧНАЯ ТЕРАПИЯ</vt:lpstr>
      <vt:lpstr>ХОЛДИНГ-ТЕРАПИЯ</vt:lpstr>
      <vt:lpstr>ХОЛДИНГ-ТЕРАПИЯ</vt:lpstr>
      <vt:lpstr>ХОЛДИНГ-ТЕРАПИЯ</vt:lpstr>
      <vt:lpstr>ХОЛДИНГ-ТЕРАПИЯ</vt:lpstr>
      <vt:lpstr>ХОЛДИНГ-ТЕРАПИЯ</vt:lpstr>
      <vt:lpstr>ХОЛДИНГ-ТЕРАПИЯ</vt:lpstr>
      <vt:lpstr>ХОЛДИНГ-ТЕРАПИЯ</vt:lpstr>
      <vt:lpstr>ХОЛДИНГ-ТЕРАПИЯ</vt:lpstr>
      <vt:lpstr>ДЕЛЬФИНОТЕРАПИЯ</vt:lpstr>
      <vt:lpstr>ДЕЛЬФИНОТЕРАПИЯ</vt:lpstr>
      <vt:lpstr>ДЕЛЬФИНОТЕРАПИЯ</vt:lpstr>
      <vt:lpstr>ДЕЛЬФИНОТЕРАПИЯ</vt:lpstr>
      <vt:lpstr>ДЕЛЬФИНОТЕРАПИЯ</vt:lpstr>
      <vt:lpstr>ИППОТЕРАПИЯ</vt:lpstr>
      <vt:lpstr>ИППОТЕРАПИЯ</vt:lpstr>
      <vt:lpstr>ИППОТЕРАПИЯ</vt:lpstr>
      <vt:lpstr>ИППОТЕРАПИЯ</vt:lpstr>
      <vt:lpstr>ИППОТЕРАПИЯ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КОРРЕКЦИИ  РАССТРОЙСТВ АУТИСТИЧЕСКОГО СПЕКТРА</dc:title>
  <dc:creator>Admin</dc:creator>
  <cp:lastModifiedBy>Психолог</cp:lastModifiedBy>
  <cp:revision>39</cp:revision>
  <dcterms:created xsi:type="dcterms:W3CDTF">2011-09-29T12:44:33Z</dcterms:created>
  <dcterms:modified xsi:type="dcterms:W3CDTF">2016-04-19T10:05:28Z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TC030007633</vt:lpwstr>
  </property>
</Properties>
</file>