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0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3903C-4544-496A-877F-5F5F543F55BC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307A5-4946-494B-85F2-2683665A8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090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34117E-E9EA-4A7C-A896-046338D61E4E}" type="slidenum">
              <a:rPr lang="ru-RU" sz="1200" b="0"/>
              <a:pPr algn="r"/>
              <a:t>4</a:t>
            </a:fld>
            <a:endParaRPr lang="ru-RU" sz="1200" b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F7971CE-DBAA-4FD8-9AFD-BED0326EFCC7}" type="slidenum">
              <a:rPr lang="ru-RU" sz="1200" b="0"/>
              <a:pPr algn="r"/>
              <a:t>5</a:t>
            </a:fld>
            <a:endParaRPr lang="ru-RU" sz="1200" b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1C132F-EFAC-4225-A4DD-6E0F0156ED69}" type="slidenum">
              <a:rPr lang="ru-RU" sz="1200" b="0"/>
              <a:pPr algn="r"/>
              <a:t>6</a:t>
            </a:fld>
            <a:endParaRPr lang="ru-RU" sz="1200" b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dclipart.ru/data/moda_ukrasheniya/FASHION01/6f/FS0425.png" TargetMode="External"/><Relationship Id="rId13" Type="http://schemas.openxmlformats.org/officeDocument/2006/relationships/image" Target="../media/image9.png"/><Relationship Id="rId18" Type="http://schemas.openxmlformats.org/officeDocument/2006/relationships/hyperlink" Target="http://www.amit.org.il/learning/english/cognates/images/sandals.gif" TargetMode="External"/><Relationship Id="rId3" Type="http://schemas.openxmlformats.org/officeDocument/2006/relationships/image" Target="../media/image1.jpeg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hyperlink" Target="http://www.goodclipart.ru/data/moda_ukrasheniya/FASHION01/97/FS0862.png" TargetMode="Externa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100000freecliparts.com/clipart/gallery/Fashion/clothes/clothes00085.gif" TargetMode="External"/><Relationship Id="rId20" Type="http://schemas.openxmlformats.org/officeDocument/2006/relationships/hyperlink" Target="http://www.graphicsfactory.com/clip-art/image_files/tn_image/8/622458-tn_shorts2121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dclipart.ru/data/moda_ukrasheniya/FASHION06/73/FS6166.png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4.jpeg"/><Relationship Id="rId10" Type="http://schemas.openxmlformats.org/officeDocument/2006/relationships/hyperlink" Target="http://www.goodclipart.ru/data/moda_ukrasheniya/FASHION05/4d/FS4907.png" TargetMode="External"/><Relationship Id="rId19" Type="http://schemas.openxmlformats.org/officeDocument/2006/relationships/image" Target="../media/image12.png"/><Relationship Id="rId4" Type="http://schemas.openxmlformats.org/officeDocument/2006/relationships/hyperlink" Target="http://www.goodclipart.ru/data/moda_ukrasheniya/FASHION01/da/FS0457.png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www.goodclipart.ru/data/moda_ukrasheniya/FASHION05/47/FS4928.png" TargetMode="External"/><Relationship Id="rId22" Type="http://schemas.openxmlformats.org/officeDocument/2006/relationships/hyperlink" Target="http://spanport.byu.edu/hispanet/recursos_linguisticos/vocabulario/Vocabulary/La%20ropa%20y%20colores/these%20go%20in%20women%20clothing/dress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dclipart.ru/data/amerika/AMERICA04/50/WEST_061.png" TargetMode="External"/><Relationship Id="rId13" Type="http://schemas.openxmlformats.org/officeDocument/2006/relationships/image" Target="../media/image19.png"/><Relationship Id="rId18" Type="http://schemas.openxmlformats.org/officeDocument/2006/relationships/hyperlink" Target="http://babelang.free.fr/picto/chapeau.gif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12" Type="http://schemas.openxmlformats.org/officeDocument/2006/relationships/hyperlink" Target="http://www.goodclipart.ru/data/moda_ukrasheniya/FASHION01/dd/FS0710.png" TargetMode="Externa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learnenglish.de/IMAGES/Vocab/Clothes/bathrobe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dclipart.ru/data/moda_ukrasheniya/FASHION01/71/FS0889.png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hyperlink" Target="http://www.goodclipart.ru/data/moda_ukrasheniya/FASHION01/20/FS0692.png" TargetMode="External"/><Relationship Id="rId19" Type="http://schemas.openxmlformats.org/officeDocument/2006/relationships/image" Target="../media/image22.png"/><Relationship Id="rId4" Type="http://schemas.openxmlformats.org/officeDocument/2006/relationships/hyperlink" Target="http://www.goodclipart.ru/data/moda_ukrasheniya/FASHION05/57/FS4905.png" TargetMode="External"/><Relationship Id="rId9" Type="http://schemas.openxmlformats.org/officeDocument/2006/relationships/image" Target="../media/image17.png"/><Relationship Id="rId14" Type="http://schemas.openxmlformats.org/officeDocument/2006/relationships/hyperlink" Target="http://esl.vcc.ca/eslvoc/ESLWEB/Sweater.gi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nythings.org/vq/8hp/socks.s.gif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5minuteenglish.com/img/sp17a.gif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hyperlink" Target="http://www.manythings.org/vq/8hp/trousers.s.gif" TargetMode="External"/><Relationship Id="rId4" Type="http://schemas.openxmlformats.org/officeDocument/2006/relationships/hyperlink" Target="http://www.100000freecliparts.com/clipart/gallery/Fashion/clothes/clothes00051.gif" TargetMode="Externa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1.jpeg"/><Relationship Id="rId7" Type="http://schemas.openxmlformats.org/officeDocument/2006/relationships/image" Target="../media/image3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"/>
            <a:ext cx="7629556" cy="128586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The </a:t>
            </a:r>
            <a:r>
              <a:rPr lang="ru-RU" sz="3600" dirty="0" smtClean="0">
                <a:solidFill>
                  <a:schemeClr val="bg1"/>
                </a:solidFill>
              </a:rPr>
              <a:t>…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of </a:t>
            </a:r>
            <a:r>
              <a:rPr lang="en-US" sz="3600" dirty="0" smtClean="0">
                <a:solidFill>
                  <a:schemeClr val="bg1"/>
                </a:solidFill>
              </a:rPr>
              <a:t>January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128588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Arial Rounded MT Bold" pitchFamily="34" charset="0"/>
              </a:rPr>
              <a:t>Eco clothes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 rot="19629064">
            <a:off x="-72178" y="912748"/>
            <a:ext cx="1457826" cy="13787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600" b="1" dirty="0" smtClean="0"/>
              <a:t>Going Green</a:t>
            </a:r>
            <a:endParaRPr lang="ru-RU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42144" y="5286388"/>
            <a:ext cx="4201856" cy="8925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“We are the environment</a:t>
            </a:r>
            <a:r>
              <a:rPr lang="en-US" sz="2400" b="1" dirty="0" smtClean="0">
                <a:solidFill>
                  <a:schemeClr val="tx2"/>
                </a:solidFill>
              </a:rPr>
              <a:t>.”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Charles </a:t>
            </a:r>
            <a:r>
              <a:rPr lang="en-US" sz="2400" b="1" dirty="0" err="1" smtClean="0">
                <a:solidFill>
                  <a:schemeClr val="tx2"/>
                </a:solidFill>
              </a:rPr>
              <a:t>Panati</a:t>
            </a:r>
            <a:r>
              <a:rPr lang="en-US" sz="2400" b="1" dirty="0" smtClean="0">
                <a:solidFill>
                  <a:schemeClr val="tx2"/>
                </a:solidFill>
              </a:rPr>
              <a:t> (US physicist)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Draw a conclusion!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ECO_Friendly.jpg"/>
          <p:cNvPicPr>
            <a:picLocks noChangeAspect="1"/>
          </p:cNvPicPr>
          <p:nvPr/>
        </p:nvPicPr>
        <p:blipFill>
          <a:blip r:embed="rId3" cstate="print"/>
          <a:srcRect l="4166" t="8333" r="7291" b="9375"/>
          <a:stretch>
            <a:fillRect/>
          </a:stretch>
        </p:blipFill>
        <p:spPr>
          <a:xfrm>
            <a:off x="6715140" y="4572008"/>
            <a:ext cx="2229046" cy="2071702"/>
          </a:xfrm>
          <a:prstGeom prst="rect">
            <a:avLst/>
          </a:prstGeom>
        </p:spPr>
      </p:pic>
      <p:pic>
        <p:nvPicPr>
          <p:cNvPr id="2050" name="Рисунок 7"/>
          <p:cNvPicPr>
            <a:picLocks noChangeAspect="1" noChangeArrowheads="1"/>
          </p:cNvPicPr>
          <p:nvPr/>
        </p:nvPicPr>
        <p:blipFill>
          <a:blip r:embed="rId4" cstate="print"/>
          <a:srcRect r="77501"/>
          <a:stretch>
            <a:fillRect/>
          </a:stretch>
        </p:blipFill>
        <p:spPr bwMode="auto">
          <a:xfrm>
            <a:off x="214282" y="4643446"/>
            <a:ext cx="2500330" cy="202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4"/>
          <p:cNvPicPr>
            <a:picLocks noChangeAspect="1" noChangeArrowheads="1"/>
          </p:cNvPicPr>
          <p:nvPr/>
        </p:nvPicPr>
        <p:blipFill>
          <a:blip r:embed="rId5" cstate="print"/>
          <a:srcRect l="14975" t="2496" r="17637" b="2662"/>
          <a:stretch>
            <a:fillRect/>
          </a:stretch>
        </p:blipFill>
        <p:spPr bwMode="auto">
          <a:xfrm>
            <a:off x="3714744" y="4143356"/>
            <a:ext cx="19288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28662" y="1785926"/>
            <a:ext cx="7472386" cy="19288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800" dirty="0" smtClean="0"/>
              <a:t>It doesn’t take a lot of effort to be naturally fashion …, so why not give it a try!</a:t>
            </a:r>
            <a:endParaRPr lang="ru-RU" sz="3800" dirty="0"/>
          </a:p>
        </p:txBody>
      </p:sp>
      <p:pic>
        <p:nvPicPr>
          <p:cNvPr id="2054" name="Picture 6" descr="C:\Documents and Settings\Admin\Local Settings\Temporary Internet Files\Content.IE5\17SFLQ5J\MC90042982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98620">
            <a:off x="-249122" y="-35120"/>
            <a:ext cx="1857388" cy="221455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761430">
            <a:off x="1567562" y="1515384"/>
            <a:ext cx="2989793" cy="22467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Can you answer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your questions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about eco clothes?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Fill in your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KWLH chart.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Local Settings\Temporary Internet Files\Content.IE5\LRXXPR1H\MC90042811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104292">
            <a:off x="-292999" y="768338"/>
            <a:ext cx="2000264" cy="1892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36112" y="1714488"/>
            <a:ext cx="2707857" cy="29546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u="sng" dirty="0" smtClean="0"/>
              <a:t>Write a </a:t>
            </a:r>
            <a:r>
              <a:rPr lang="en-US" sz="2800" u="sng" dirty="0" err="1" smtClean="0"/>
              <a:t>Cinquain</a:t>
            </a:r>
            <a:r>
              <a:rPr lang="en-US" sz="2800" u="sng" dirty="0" smtClean="0"/>
              <a:t>:</a:t>
            </a:r>
            <a:endParaRPr lang="en-US" sz="2800" u="sng" dirty="0" smtClean="0"/>
          </a:p>
          <a:p>
            <a:pPr algn="ctr"/>
            <a:r>
              <a:rPr lang="en-US" sz="2800" dirty="0" smtClean="0"/>
              <a:t>Title</a:t>
            </a:r>
          </a:p>
          <a:p>
            <a:pPr algn="ctr"/>
            <a:r>
              <a:rPr lang="en-US" sz="2800" dirty="0" smtClean="0"/>
              <a:t>2 adjectives</a:t>
            </a:r>
          </a:p>
          <a:p>
            <a:pPr algn="ctr"/>
            <a:r>
              <a:rPr lang="en-US" sz="2800" dirty="0" smtClean="0"/>
              <a:t>3 verbs</a:t>
            </a:r>
          </a:p>
          <a:p>
            <a:pPr algn="ctr"/>
            <a:r>
              <a:rPr lang="en-US" sz="2800" dirty="0" smtClean="0"/>
              <a:t>Phrase</a:t>
            </a:r>
          </a:p>
          <a:p>
            <a:pPr algn="ctr"/>
            <a:r>
              <a:rPr lang="en-US" sz="2800" dirty="0" smtClean="0"/>
              <a:t>1 noun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Panel Discussions: choose your role!</a:t>
            </a:r>
            <a:endParaRPr lang="ru-RU" dirty="0"/>
          </a:p>
        </p:txBody>
      </p:sp>
      <p:pic>
        <p:nvPicPr>
          <p:cNvPr id="4" name="Содержимое 3" descr="панел дискуссия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071546"/>
            <a:ext cx="5143536" cy="2919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green busines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4357694"/>
            <a:ext cx="3929090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357290" y="4214818"/>
            <a:ext cx="2262927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Specialists in …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Nature care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Business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Medicine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Production</a:t>
            </a:r>
          </a:p>
          <a:p>
            <a:r>
              <a:rPr lang="en-US" sz="2400" b="1" dirty="0" smtClean="0"/>
              <a:t>Ordinary people</a:t>
            </a:r>
            <a:endParaRPr lang="ru-RU" sz="2400" b="1" dirty="0"/>
          </a:p>
        </p:txBody>
      </p:sp>
      <p:pic>
        <p:nvPicPr>
          <p:cNvPr id="7" name="Рисунок 6" descr="ECO_Friendl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1714488"/>
            <a:ext cx="2000240" cy="200024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943848" cy="65403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Match the words with a sound: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714488"/>
          <a:ext cx="807249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7135"/>
                <a:gridCol w="2921221"/>
                <a:gridCol w="25841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[     ]</a:t>
                      </a:r>
                    </a:p>
                    <a:p>
                      <a:pPr algn="ctr"/>
                      <a:r>
                        <a:rPr lang="en-US" sz="3000" dirty="0" smtClean="0"/>
                        <a:t>natural</a:t>
                      </a:r>
                    </a:p>
                    <a:p>
                      <a:pPr algn="ctr"/>
                      <a:r>
                        <a:rPr lang="en-US" sz="3000" dirty="0" smtClean="0"/>
                        <a:t>fabric</a:t>
                      </a:r>
                    </a:p>
                    <a:p>
                      <a:pPr algn="ctr"/>
                      <a:r>
                        <a:rPr lang="en-US" sz="3000" dirty="0" smtClean="0"/>
                        <a:t>organic</a:t>
                      </a:r>
                    </a:p>
                    <a:p>
                      <a:pPr algn="ctr"/>
                      <a:r>
                        <a:rPr lang="en-US" sz="3000" dirty="0" smtClean="0"/>
                        <a:t>plastic</a:t>
                      </a:r>
                    </a:p>
                    <a:p>
                      <a:pPr algn="ctr"/>
                      <a:r>
                        <a:rPr lang="en-US" sz="3000" dirty="0" smtClean="0"/>
                        <a:t>fashion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cashmere</a:t>
                      </a:r>
                    </a:p>
                    <a:p>
                      <a:pPr algn="ctr"/>
                      <a:r>
                        <a:rPr lang="en-US" sz="3000" dirty="0" smtClean="0"/>
                        <a:t>contaminate</a:t>
                      </a:r>
                    </a:p>
                    <a:p>
                      <a:pPr algn="ctr"/>
                      <a:endParaRPr lang="ru-RU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[     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type</a:t>
                      </a:r>
                      <a:endParaRPr lang="ru-RU" sz="3000" dirty="0" smtClean="0"/>
                    </a:p>
                    <a:p>
                      <a:pPr algn="ctr"/>
                      <a:r>
                        <a:rPr lang="en-US" sz="3000" dirty="0" smtClean="0"/>
                        <a:t>nylon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fibre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recycling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/>
                        <a:t>surprised</a:t>
                      </a:r>
                    </a:p>
                    <a:p>
                      <a:pPr algn="ctr"/>
                      <a:r>
                        <a:rPr lang="en-US" sz="3000" dirty="0" smtClean="0"/>
                        <a:t>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[     ]</a:t>
                      </a:r>
                    </a:p>
                    <a:p>
                      <a:pPr algn="ctr"/>
                      <a:r>
                        <a:rPr lang="en-US" sz="3000" dirty="0" smtClean="0"/>
                        <a:t>denim</a:t>
                      </a:r>
                    </a:p>
                    <a:p>
                      <a:pPr algn="ctr"/>
                      <a:r>
                        <a:rPr lang="en-US" sz="3000" dirty="0" smtClean="0"/>
                        <a:t>effort</a:t>
                      </a:r>
                    </a:p>
                    <a:p>
                      <a:pPr algn="ctr"/>
                      <a:r>
                        <a:rPr lang="en-US" sz="3000" dirty="0" smtClean="0"/>
                        <a:t>chemical</a:t>
                      </a:r>
                    </a:p>
                    <a:p>
                      <a:pPr algn="ctr"/>
                      <a:r>
                        <a:rPr lang="en-US" sz="3000" dirty="0" smtClean="0"/>
                        <a:t>synthetic</a:t>
                      </a:r>
                    </a:p>
                    <a:p>
                      <a:pPr algn="ctr"/>
                      <a:r>
                        <a:rPr lang="en-US" sz="3000" dirty="0" smtClean="0"/>
                        <a:t>polyester</a:t>
                      </a:r>
                    </a:p>
                    <a:p>
                      <a:pPr algn="ctr"/>
                      <a:endParaRPr lang="en-US" sz="3000" dirty="0" smtClean="0"/>
                    </a:p>
                    <a:p>
                      <a:pPr algn="ctr"/>
                      <a:endParaRPr lang="ru-RU" sz="3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 rot="20756579">
            <a:off x="0" y="857232"/>
            <a:ext cx="1500166" cy="14287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Read!</a:t>
            </a:r>
            <a:endParaRPr lang="ru-RU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0"/>
            <a:ext cx="8229600" cy="79690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chemeClr val="tx2"/>
                </a:solidFill>
                <a:latin typeface="Arial Rounded MT Bold" pitchFamily="34" charset="0"/>
              </a:rPr>
              <a:t>Name pieces of Clothes</a:t>
            </a:r>
            <a:endParaRPr lang="ru-RU" sz="4000" b="1" dirty="0" smtClean="0">
              <a:solidFill>
                <a:schemeClr val="tx2"/>
              </a:solidFill>
              <a:latin typeface="Arial Rounded MT Bold" pitchFamily="34" charset="0"/>
            </a:endParaRPr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684213" y="3284538"/>
            <a:ext cx="1927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008000"/>
                </a:solidFill>
              </a:rPr>
              <a:t>jacket</a:t>
            </a:r>
            <a:endParaRPr lang="ru-RU" sz="2800" b="0">
              <a:solidFill>
                <a:srgbClr val="008000"/>
              </a:solidFill>
            </a:endParaRPr>
          </a:p>
        </p:txBody>
      </p: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7524750" y="3357563"/>
            <a:ext cx="1619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008000"/>
                </a:solidFill>
              </a:rPr>
              <a:t>T-shirt</a:t>
            </a:r>
            <a:endParaRPr lang="ru-RU" sz="2800" b="0">
              <a:solidFill>
                <a:srgbClr val="008000"/>
              </a:solidFill>
            </a:endParaRPr>
          </a:p>
        </p:txBody>
      </p:sp>
      <p:sp>
        <p:nvSpPr>
          <p:cNvPr id="182286" name="Text Box 14"/>
          <p:cNvSpPr txBox="1">
            <a:spLocks noChangeArrowheads="1"/>
          </p:cNvSpPr>
          <p:nvPr/>
        </p:nvSpPr>
        <p:spPr bwMode="auto">
          <a:xfrm>
            <a:off x="4932363" y="3573463"/>
            <a:ext cx="1655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003366"/>
                </a:solidFill>
              </a:rPr>
              <a:t>jumper</a:t>
            </a:r>
            <a:endParaRPr lang="ru-RU" sz="2800" b="0">
              <a:solidFill>
                <a:srgbClr val="003366"/>
              </a:solidFill>
            </a:endParaRPr>
          </a:p>
        </p:txBody>
      </p:sp>
      <p:sp>
        <p:nvSpPr>
          <p:cNvPr id="182287" name="Text Box 15"/>
          <p:cNvSpPr txBox="1">
            <a:spLocks noChangeArrowheads="1"/>
          </p:cNvSpPr>
          <p:nvPr/>
        </p:nvSpPr>
        <p:spPr bwMode="auto">
          <a:xfrm>
            <a:off x="539750" y="6092825"/>
            <a:ext cx="1187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 dirty="0">
                <a:solidFill>
                  <a:srgbClr val="008000"/>
                </a:solidFill>
              </a:rPr>
              <a:t>skirt</a:t>
            </a:r>
            <a:endParaRPr lang="ru-RU" sz="2800" b="0" dirty="0">
              <a:solidFill>
                <a:srgbClr val="008000"/>
              </a:solidFill>
            </a:endParaRPr>
          </a:p>
        </p:txBody>
      </p:sp>
      <p:sp>
        <p:nvSpPr>
          <p:cNvPr id="182288" name="Text Box 16"/>
          <p:cNvSpPr txBox="1">
            <a:spLocks noChangeArrowheads="1"/>
          </p:cNvSpPr>
          <p:nvPr/>
        </p:nvSpPr>
        <p:spPr bwMode="auto">
          <a:xfrm>
            <a:off x="7164388" y="6092825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008000"/>
                </a:solidFill>
              </a:rPr>
              <a:t>shorts</a:t>
            </a:r>
            <a:endParaRPr lang="ru-RU" sz="2800" b="0">
              <a:solidFill>
                <a:srgbClr val="008000"/>
              </a:solidFill>
            </a:endParaRPr>
          </a:p>
        </p:txBody>
      </p:sp>
      <p:pic>
        <p:nvPicPr>
          <p:cNvPr id="8200" name="Picture 15" descr="Картинка 4 из 45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1196975"/>
            <a:ext cx="2076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9" descr="Картинка 10 из 45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68413"/>
            <a:ext cx="19192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23" descr="Картинка 14 из 45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1916113"/>
            <a:ext cx="16065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27" descr="Картинка 17 из 450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221163"/>
            <a:ext cx="1627188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33" descr="Картинка 61 из 450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844675"/>
            <a:ext cx="2303462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37" descr="Картинка 63 из 450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4292600"/>
            <a:ext cx="13684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41" descr="Картинка 203 из 450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292600"/>
            <a:ext cx="1979612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49" descr="Картинка 266 из 450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530066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53" descr="622458-tn_shorts2121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4437063"/>
            <a:ext cx="2159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2987675" y="3500438"/>
            <a:ext cx="1008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003366"/>
                </a:solidFill>
              </a:rPr>
              <a:t>shirt</a:t>
            </a:r>
            <a:endParaRPr lang="ru-RU" sz="2800" b="0">
              <a:solidFill>
                <a:srgbClr val="003366"/>
              </a:solidFill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5508625" y="4797425"/>
            <a:ext cx="1655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003366"/>
                </a:solidFill>
              </a:rPr>
              <a:t>cap</a:t>
            </a:r>
            <a:endParaRPr lang="ru-RU" sz="2800" b="0">
              <a:solidFill>
                <a:srgbClr val="003366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003800" y="6237288"/>
            <a:ext cx="1655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003366"/>
                </a:solidFill>
              </a:rPr>
              <a:t>slippers</a:t>
            </a:r>
            <a:endParaRPr lang="ru-RU" sz="2800" b="0">
              <a:solidFill>
                <a:srgbClr val="003366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979613" y="6237288"/>
            <a:ext cx="2808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003366"/>
                </a:solidFill>
                <a:latin typeface="Arial Rounded MT Bold" pitchFamily="34" charset="0"/>
              </a:rPr>
              <a:t>swimming suit</a:t>
            </a:r>
            <a:endParaRPr lang="ru-RU" sz="2800" b="0">
              <a:solidFill>
                <a:srgbClr val="003366"/>
              </a:solidFill>
              <a:latin typeface="Arial Rounded MT Bold" pitchFamily="34" charset="0"/>
            </a:endParaRPr>
          </a:p>
        </p:txBody>
      </p:sp>
      <p:pic>
        <p:nvPicPr>
          <p:cNvPr id="8213" name="Picture 21" descr="Картинка 413 из 611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492375"/>
            <a:ext cx="34559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33" descr="Картинка 61 из 450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844675"/>
            <a:ext cx="2303462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22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22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22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2" grpId="0"/>
      <p:bldP spid="182284" grpId="0"/>
      <p:bldP spid="182286" grpId="0"/>
      <p:bldP spid="182287" grpId="0"/>
      <p:bldP spid="182288" grpId="0"/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>
                <a:solidFill>
                  <a:srgbClr val="DC8B3A"/>
                </a:solidFill>
                <a:latin typeface="Arial Rounded MT Bold" pitchFamily="34" charset="0"/>
              </a:rPr>
              <a:t>4b Listening and speaking </a:t>
            </a:r>
            <a:r>
              <a:rPr lang="en-US" sz="4000" b="1" smtClean="0">
                <a:latin typeface="Arial Rounded MT Bold" pitchFamily="34" charset="0"/>
              </a:rPr>
              <a:t/>
            </a:r>
            <a:br>
              <a:rPr lang="en-US" sz="4000" b="1" smtClean="0">
                <a:latin typeface="Arial Rounded MT Bold" pitchFamily="34" charset="0"/>
              </a:rPr>
            </a:br>
            <a:r>
              <a:rPr lang="en-US" sz="4000" b="1" smtClean="0">
                <a:solidFill>
                  <a:schemeClr val="accent2"/>
                </a:solidFill>
                <a:latin typeface="Arial Rounded MT Bold" pitchFamily="34" charset="0"/>
              </a:rPr>
              <a:t>Clothes and fashion</a:t>
            </a:r>
            <a:endParaRPr lang="ru-RU" sz="4000" b="1" smtClean="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323850" y="2997200"/>
            <a:ext cx="1655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008000"/>
                </a:solidFill>
              </a:rPr>
              <a:t>sweater</a:t>
            </a:r>
            <a:endParaRPr lang="ru-RU" sz="2800" b="0">
              <a:solidFill>
                <a:srgbClr val="008000"/>
              </a:solidFill>
            </a:endParaRPr>
          </a:p>
        </p:txBody>
      </p: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3924300" y="5805488"/>
            <a:ext cx="3168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008000"/>
                </a:solidFill>
              </a:rPr>
              <a:t>dressing gown</a:t>
            </a:r>
            <a:endParaRPr lang="ru-RU" sz="2800" b="0">
              <a:solidFill>
                <a:srgbClr val="008000"/>
              </a:solidFill>
            </a:endParaRPr>
          </a:p>
        </p:txBody>
      </p:sp>
      <p:sp>
        <p:nvSpPr>
          <p:cNvPr id="182286" name="Text Box 14"/>
          <p:cNvSpPr txBox="1">
            <a:spLocks noChangeArrowheads="1"/>
          </p:cNvSpPr>
          <p:nvPr/>
        </p:nvSpPr>
        <p:spPr bwMode="auto">
          <a:xfrm>
            <a:off x="2987675" y="4149725"/>
            <a:ext cx="1079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336600"/>
                </a:solidFill>
              </a:rPr>
              <a:t>coat</a:t>
            </a:r>
            <a:endParaRPr lang="ru-RU" sz="2800" b="0">
              <a:solidFill>
                <a:srgbClr val="336600"/>
              </a:solidFill>
            </a:endParaRPr>
          </a:p>
        </p:txBody>
      </p:sp>
      <p:sp>
        <p:nvSpPr>
          <p:cNvPr id="182287" name="Text Box 15"/>
          <p:cNvSpPr txBox="1">
            <a:spLocks noChangeArrowheads="1"/>
          </p:cNvSpPr>
          <p:nvPr/>
        </p:nvSpPr>
        <p:spPr bwMode="auto">
          <a:xfrm>
            <a:off x="539750" y="5157788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008000"/>
                </a:solidFill>
              </a:rPr>
              <a:t>hat</a:t>
            </a:r>
            <a:endParaRPr lang="ru-RU" sz="2800" b="0">
              <a:solidFill>
                <a:srgbClr val="008000"/>
              </a:solidFill>
            </a:endParaRPr>
          </a:p>
        </p:txBody>
      </p:sp>
      <p:sp>
        <p:nvSpPr>
          <p:cNvPr id="182288" name="Text Box 16"/>
          <p:cNvSpPr txBox="1">
            <a:spLocks noChangeArrowheads="1"/>
          </p:cNvSpPr>
          <p:nvPr/>
        </p:nvSpPr>
        <p:spPr bwMode="auto">
          <a:xfrm>
            <a:off x="7019925" y="4941888"/>
            <a:ext cx="1439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008000"/>
                </a:solidFill>
              </a:rPr>
              <a:t>mittens</a:t>
            </a:r>
            <a:endParaRPr lang="ru-RU" sz="2800" b="0">
              <a:solidFill>
                <a:srgbClr val="008000"/>
              </a:solidFill>
            </a:endParaRPr>
          </a:p>
        </p:txBody>
      </p:sp>
      <p:pic>
        <p:nvPicPr>
          <p:cNvPr id="9224" name="Picture 9" descr="Картинка 6 из 45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908050"/>
            <a:ext cx="17811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1" descr="Картинка 12 из 45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1628775"/>
            <a:ext cx="18573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3" descr="Картинка 16 из 45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4724400"/>
            <a:ext cx="1738313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5" descr="Картинка 19 из 450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1700213"/>
            <a:ext cx="23399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8" descr="Картинка 62 из 450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3573463"/>
            <a:ext cx="1633538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20" descr="Картинка 71 из 450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96975"/>
            <a:ext cx="219551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23" descr="Картинка 251 из 450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3213100"/>
            <a:ext cx="11620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24" descr="Картинка 255 из 450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933825"/>
            <a:ext cx="1512888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2124075" y="6165850"/>
            <a:ext cx="2087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003366"/>
                </a:solidFill>
              </a:rPr>
              <a:t>high boots</a:t>
            </a:r>
            <a:endParaRPr lang="ru-RU" sz="2800" b="0">
              <a:solidFill>
                <a:srgbClr val="003366"/>
              </a:solidFill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5219700" y="4365625"/>
            <a:ext cx="2089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003366"/>
                </a:solidFill>
              </a:rPr>
              <a:t>sport suit</a:t>
            </a:r>
            <a:endParaRPr lang="ru-RU" sz="2800" b="0">
              <a:solidFill>
                <a:srgbClr val="003366"/>
              </a:solidFill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6877050" y="3068638"/>
            <a:ext cx="2160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rgbClr val="003366"/>
                </a:solidFill>
              </a:rPr>
              <a:t>waistcoat</a:t>
            </a:r>
            <a:endParaRPr lang="ru-RU" sz="2800" b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22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22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22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2" grpId="0"/>
      <p:bldP spid="182284" grpId="0"/>
      <p:bldP spid="182286" grpId="0"/>
      <p:bldP spid="182287" grpId="0"/>
      <p:bldP spid="182288" grpId="0"/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>
                <a:solidFill>
                  <a:srgbClr val="DC8B3A"/>
                </a:solidFill>
                <a:latin typeface="Arial Rounded MT Bold" pitchFamily="34" charset="0"/>
              </a:rPr>
              <a:t>4b Listening and speaking </a:t>
            </a:r>
            <a:r>
              <a:rPr lang="en-US" sz="4000" b="1" smtClean="0">
                <a:latin typeface="Arial Rounded MT Bold" pitchFamily="34" charset="0"/>
              </a:rPr>
              <a:t/>
            </a:r>
            <a:br>
              <a:rPr lang="en-US" sz="4000" b="1" smtClean="0">
                <a:latin typeface="Arial Rounded MT Bold" pitchFamily="34" charset="0"/>
              </a:rPr>
            </a:br>
            <a:r>
              <a:rPr lang="en-US" sz="4000" b="1" smtClean="0">
                <a:solidFill>
                  <a:schemeClr val="accent2"/>
                </a:solidFill>
                <a:latin typeface="Arial Rounded MT Bold" pitchFamily="34" charset="0"/>
              </a:rPr>
              <a:t>Clothes and fashion</a:t>
            </a:r>
            <a:endParaRPr lang="ru-RU" sz="4000" b="1" smtClean="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571472" y="3143248"/>
            <a:ext cx="1655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 dirty="0">
                <a:solidFill>
                  <a:srgbClr val="008000"/>
                </a:solidFill>
              </a:rPr>
              <a:t>socks</a:t>
            </a:r>
            <a:endParaRPr lang="ru-RU" sz="2800" b="0" dirty="0">
              <a:solidFill>
                <a:srgbClr val="008000"/>
              </a:solidFill>
            </a:endParaRPr>
          </a:p>
        </p:txBody>
      </p:sp>
      <p:sp>
        <p:nvSpPr>
          <p:cNvPr id="182286" name="Text Box 14"/>
          <p:cNvSpPr txBox="1">
            <a:spLocks noChangeArrowheads="1"/>
          </p:cNvSpPr>
          <p:nvPr/>
        </p:nvSpPr>
        <p:spPr bwMode="auto">
          <a:xfrm>
            <a:off x="2714612" y="4143380"/>
            <a:ext cx="1079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 dirty="0">
                <a:solidFill>
                  <a:srgbClr val="336600"/>
                </a:solidFill>
              </a:rPr>
              <a:t>jeans</a:t>
            </a:r>
            <a:endParaRPr lang="ru-RU" sz="2800" b="0" dirty="0">
              <a:solidFill>
                <a:srgbClr val="336600"/>
              </a:solidFill>
            </a:endParaRPr>
          </a:p>
        </p:txBody>
      </p:sp>
      <p:sp>
        <p:nvSpPr>
          <p:cNvPr id="182288" name="Text Box 16"/>
          <p:cNvSpPr txBox="1">
            <a:spLocks noChangeArrowheads="1"/>
          </p:cNvSpPr>
          <p:nvPr/>
        </p:nvSpPr>
        <p:spPr bwMode="auto">
          <a:xfrm>
            <a:off x="7429520" y="3286124"/>
            <a:ext cx="1439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 dirty="0">
                <a:solidFill>
                  <a:srgbClr val="008000"/>
                </a:solidFill>
              </a:rPr>
              <a:t>gloves</a:t>
            </a:r>
            <a:endParaRPr lang="ru-RU" sz="2800" b="0" dirty="0">
              <a:solidFill>
                <a:srgbClr val="008000"/>
              </a:solidFill>
            </a:endParaRPr>
          </a:p>
        </p:txBody>
      </p:sp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5143504" y="4143380"/>
            <a:ext cx="2089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 dirty="0">
                <a:solidFill>
                  <a:srgbClr val="003366"/>
                </a:solidFill>
              </a:rPr>
              <a:t>trousers</a:t>
            </a:r>
            <a:endParaRPr lang="ru-RU" sz="2800" b="0" dirty="0">
              <a:solidFill>
                <a:srgbClr val="003366"/>
              </a:solidFill>
            </a:endParaRPr>
          </a:p>
        </p:txBody>
      </p:sp>
      <p:pic>
        <p:nvPicPr>
          <p:cNvPr id="10247" name="Picture 19" descr="Картинка 328 из 61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06115">
            <a:off x="6929454" y="1857364"/>
            <a:ext cx="159861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0" descr="Картинка 386 из 61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857364"/>
            <a:ext cx="14573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1" descr="Картинка 450 из 61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2984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22" descr="Картинка 462 из 61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714488"/>
            <a:ext cx="2468562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22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22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2" grpId="0"/>
      <p:bldP spid="182286" grpId="0"/>
      <p:bldP spid="18228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 reading: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12539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762180">
            <a:off x="122386" y="1064251"/>
            <a:ext cx="2423484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What do you 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know about 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eco clothes?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60560">
            <a:off x="3071802" y="1785926"/>
            <a:ext cx="2339102" cy="20621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What else </a:t>
            </a:r>
          </a:p>
          <a:p>
            <a:r>
              <a:rPr lang="en-US" sz="3200" dirty="0" smtClean="0"/>
              <a:t>would you </a:t>
            </a:r>
          </a:p>
          <a:p>
            <a:r>
              <a:rPr lang="en-US" sz="3200" dirty="0" smtClean="0"/>
              <a:t>like to know </a:t>
            </a:r>
          </a:p>
          <a:p>
            <a:r>
              <a:rPr lang="en-US" sz="3200" dirty="0" smtClean="0"/>
              <a:t>about them?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 rot="21062480">
            <a:off x="6199884" y="1689564"/>
            <a:ext cx="2197012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Write three 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questions.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Talk on Fabrics: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этикетка х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752202">
            <a:off x="-27835" y="915455"/>
            <a:ext cx="2331485" cy="1611698"/>
          </a:xfrm>
        </p:spPr>
      </p:pic>
      <p:pic>
        <p:nvPicPr>
          <p:cNvPr id="5" name="Рисунок 4" descr="кашемир.jpg"/>
          <p:cNvPicPr>
            <a:picLocks noChangeAspect="1"/>
          </p:cNvPicPr>
          <p:nvPr/>
        </p:nvPicPr>
        <p:blipFill>
          <a:blip r:embed="rId3" cstate="print"/>
          <a:srcRect l="12123" r="15139" b="28879"/>
          <a:stretch>
            <a:fillRect/>
          </a:stretch>
        </p:blipFill>
        <p:spPr>
          <a:xfrm rot="554599">
            <a:off x="2336939" y="1535501"/>
            <a:ext cx="2357454" cy="1714512"/>
          </a:xfrm>
          <a:prstGeom prst="rect">
            <a:avLst/>
          </a:prstGeom>
        </p:spPr>
      </p:pic>
      <p:pic>
        <p:nvPicPr>
          <p:cNvPr id="6" name="Рисунок 5" descr="Wool-Label-e1325651947661.jpg"/>
          <p:cNvPicPr>
            <a:picLocks noChangeAspect="1"/>
          </p:cNvPicPr>
          <p:nvPr/>
        </p:nvPicPr>
        <p:blipFill>
          <a:blip r:embed="rId4" cstate="print"/>
          <a:srcRect l="24501" t="8000" r="34999" b="22000"/>
          <a:stretch>
            <a:fillRect/>
          </a:stretch>
        </p:blipFill>
        <p:spPr>
          <a:xfrm>
            <a:off x="7215174" y="1571612"/>
            <a:ext cx="1928826" cy="2500330"/>
          </a:xfrm>
          <a:prstGeom prst="rect">
            <a:avLst/>
          </a:prstGeom>
        </p:spPr>
      </p:pic>
      <p:pic>
        <p:nvPicPr>
          <p:cNvPr id="7" name="Рисунок 6" descr="cotton polyester.jpg"/>
          <p:cNvPicPr>
            <a:picLocks noChangeAspect="1"/>
          </p:cNvPicPr>
          <p:nvPr/>
        </p:nvPicPr>
        <p:blipFill>
          <a:blip r:embed="rId5" cstate="print"/>
          <a:srcRect l="25000" t="34375" r="39583" b="34375"/>
          <a:stretch>
            <a:fillRect/>
          </a:stretch>
        </p:blipFill>
        <p:spPr>
          <a:xfrm>
            <a:off x="4643438" y="1714488"/>
            <a:ext cx="2428892" cy="2143140"/>
          </a:xfrm>
          <a:prstGeom prst="rect">
            <a:avLst/>
          </a:prstGeom>
        </p:spPr>
      </p:pic>
      <p:pic>
        <p:nvPicPr>
          <p:cNvPr id="8" name="Рисунок 7" descr="100silk_460x212.jpeg"/>
          <p:cNvPicPr>
            <a:picLocks noChangeAspect="1"/>
          </p:cNvPicPr>
          <p:nvPr/>
        </p:nvPicPr>
        <p:blipFill>
          <a:blip r:embed="rId6" cstate="print"/>
          <a:srcRect l="23913" r="25543"/>
          <a:stretch>
            <a:fillRect/>
          </a:stretch>
        </p:blipFill>
        <p:spPr>
          <a:xfrm rot="973264">
            <a:off x="452242" y="2912304"/>
            <a:ext cx="2214578" cy="2019300"/>
          </a:xfrm>
          <a:prstGeom prst="rect">
            <a:avLst/>
          </a:prstGeom>
        </p:spPr>
      </p:pic>
      <p:pic>
        <p:nvPicPr>
          <p:cNvPr id="9" name="Рисунок 8" descr="nylon.jpg"/>
          <p:cNvPicPr>
            <a:picLocks noChangeAspect="1"/>
          </p:cNvPicPr>
          <p:nvPr/>
        </p:nvPicPr>
        <p:blipFill>
          <a:blip r:embed="rId7" cstate="print"/>
          <a:srcRect l="3125" t="10352" r="2009" b="22742"/>
          <a:stretch>
            <a:fillRect/>
          </a:stretch>
        </p:blipFill>
        <p:spPr>
          <a:xfrm rot="17869477">
            <a:off x="1996125" y="4073389"/>
            <a:ext cx="2889315" cy="1571258"/>
          </a:xfrm>
          <a:prstGeom prst="rect">
            <a:avLst/>
          </a:prstGeom>
        </p:spPr>
      </p:pic>
      <p:pic>
        <p:nvPicPr>
          <p:cNvPr id="10" name="Рисунок 9" descr="denim.jpg"/>
          <p:cNvPicPr>
            <a:picLocks noChangeAspect="1"/>
          </p:cNvPicPr>
          <p:nvPr/>
        </p:nvPicPr>
        <p:blipFill>
          <a:blip r:embed="rId8" cstate="print"/>
          <a:srcRect l="10129" r="12787" b="60417"/>
          <a:stretch>
            <a:fillRect/>
          </a:stretch>
        </p:blipFill>
        <p:spPr>
          <a:xfrm rot="21049419">
            <a:off x="4864984" y="3898833"/>
            <a:ext cx="3377346" cy="21535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71736" y="6143644"/>
            <a:ext cx="4115999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Our clothes are made of …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Выноска-облако 18"/>
          <p:cNvSpPr/>
          <p:nvPr/>
        </p:nvSpPr>
        <p:spPr>
          <a:xfrm>
            <a:off x="2285984" y="714356"/>
            <a:ext cx="5000660" cy="3643338"/>
          </a:xfrm>
          <a:prstGeom prst="cloudCallout">
            <a:avLst>
              <a:gd name="adj1" fmla="val -69124"/>
              <a:gd name="adj2" fmla="val 3452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C:\Documents and Settings\Admin\Local Settings\Temporary Internet Files\Content.IE5\RTK2FKPU\MP900439402[1].jpg"/>
          <p:cNvPicPr>
            <a:picLocks noChangeAspect="1" noChangeArrowheads="1"/>
          </p:cNvPicPr>
          <p:nvPr/>
        </p:nvPicPr>
        <p:blipFill>
          <a:blip r:embed="rId4" cstate="print"/>
          <a:srcRect t="892" r="19866" b="34375"/>
          <a:stretch>
            <a:fillRect/>
          </a:stretch>
        </p:blipFill>
        <p:spPr bwMode="auto">
          <a:xfrm>
            <a:off x="2357422" y="4357670"/>
            <a:ext cx="3557590" cy="2500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Ex 5 p 70. Listen, read and discuss: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142984"/>
            <a:ext cx="3714776" cy="264320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None/>
            </a:pPr>
            <a:r>
              <a:rPr lang="en-US" b="1" dirty="0" smtClean="0"/>
              <a:t>Did you know that …?</a:t>
            </a:r>
          </a:p>
          <a:p>
            <a:pPr marL="457200" indent="-457200">
              <a:buNone/>
            </a:pPr>
            <a:r>
              <a:rPr lang="en-US" b="1" dirty="0" smtClean="0"/>
              <a:t>Take a look at …</a:t>
            </a:r>
          </a:p>
          <a:p>
            <a:pPr marL="457200" indent="-457200">
              <a:buNone/>
            </a:pPr>
            <a:r>
              <a:rPr lang="en-US" b="1" dirty="0" smtClean="0"/>
              <a:t>In our opinion …</a:t>
            </a:r>
          </a:p>
          <a:p>
            <a:pPr marL="457200" indent="-457200">
              <a:buNone/>
            </a:pPr>
            <a:r>
              <a:rPr lang="en-US" b="1" dirty="0" smtClean="0"/>
              <a:t>Why don’t we …</a:t>
            </a:r>
          </a:p>
          <a:p>
            <a:pPr marL="457200" indent="-457200">
              <a:buNone/>
            </a:pPr>
            <a:r>
              <a:rPr lang="en-US" b="1" dirty="0" smtClean="0"/>
              <a:t>Personally I think that …</a:t>
            </a:r>
          </a:p>
          <a:p>
            <a:pPr marL="457200" indent="-457200">
              <a:buNone/>
            </a:pPr>
            <a:r>
              <a:rPr lang="en-US" b="1" dirty="0" smtClean="0"/>
              <a:t>We believe that 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Admin\Local Settings\Temporary Internet Files\Content.IE5\LRXXPR1H\MC90030138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714356"/>
            <a:ext cx="2030341" cy="185738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Local Settings\Temporary Internet Files\Content.IE5\S7OEYF6B\MC90030130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714356"/>
            <a:ext cx="1408520" cy="2148371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Local Settings\Temporary Internet Files\Content.IE5\RTK2FKPU\MC90030130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429132"/>
            <a:ext cx="1357322" cy="1960703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Local Settings\Temporary Internet Files\Content.IE5\BO6HQ21M\MC900301318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4714884"/>
            <a:ext cx="2143140" cy="16597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2571744"/>
            <a:ext cx="2016193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Green Peace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8555" y="2857496"/>
            <a:ext cx="209544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Businessmen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6334780"/>
            <a:ext cx="139486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Doctors 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536298" y="6334780"/>
            <a:ext cx="260770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Fabric producers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488" y="6334780"/>
            <a:ext cx="261045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Ordinary people</a:t>
            </a:r>
            <a:endParaRPr lang="ru-RU" dirty="0"/>
          </a:p>
        </p:txBody>
      </p:sp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243</Words>
  <Application>Microsoft Office PowerPoint</Application>
  <PresentationFormat>Экран (4:3)</PresentationFormat>
  <Paragraphs>99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The … of January. </vt:lpstr>
      <vt:lpstr>Panel Discussions: choose your role!</vt:lpstr>
      <vt:lpstr>Match the words with a sound:</vt:lpstr>
      <vt:lpstr>Name pieces of Clothes</vt:lpstr>
      <vt:lpstr>4b Listening and speaking  Clothes and fashion</vt:lpstr>
      <vt:lpstr>4b Listening and speaking  Clothes and fashion</vt:lpstr>
      <vt:lpstr>Pre reading:</vt:lpstr>
      <vt:lpstr>Talk on Fabrics:</vt:lpstr>
      <vt:lpstr>Ex 5 p 70. Listen, read and discuss:</vt:lpstr>
      <vt:lpstr>Draw a conclusion!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31st of January </dc:title>
  <cp:lastModifiedBy>Admin</cp:lastModifiedBy>
  <cp:revision>27</cp:revision>
  <dcterms:modified xsi:type="dcterms:W3CDTF">2013-04-10T16:22:54Z</dcterms:modified>
</cp:coreProperties>
</file>