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66" r:id="rId4"/>
    <p:sldId id="258" r:id="rId5"/>
    <p:sldId id="259" r:id="rId6"/>
    <p:sldId id="267" r:id="rId7"/>
    <p:sldId id="268" r:id="rId8"/>
    <p:sldId id="269" r:id="rId9"/>
    <p:sldId id="270" r:id="rId10"/>
    <p:sldId id="260" r:id="rId11"/>
    <p:sldId id="261" r:id="rId12"/>
    <p:sldId id="262" r:id="rId13"/>
    <p:sldId id="263" r:id="rId14"/>
    <p:sldId id="264" r:id="rId15"/>
    <p:sldId id="265" r:id="rId16"/>
    <p:sldId id="273" r:id="rId17"/>
    <p:sldId id="274" r:id="rId18"/>
    <p:sldId id="275" r:id="rId19"/>
    <p:sldId id="271" r:id="rId20"/>
    <p:sldId id="272" r:id="rId21"/>
    <p:sldId id="276"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31.03.2017</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31.03.2017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31.03.2017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31.03.2017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31.03.2017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31.03.2017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31.03.2017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31.03.2017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31.03.2017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31.03.2017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31.03.2017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31.03.2017</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Формы и методы проведения классных часов</a:t>
            </a:r>
            <a:br>
              <a:rPr lang="ru-RU" dirty="0" smtClean="0"/>
            </a:br>
            <a:endParaRPr lang="ru-RU" dirty="0"/>
          </a:p>
        </p:txBody>
      </p:sp>
      <p:sp>
        <p:nvSpPr>
          <p:cNvPr id="3" name="Подзаголовок 2"/>
          <p:cNvSpPr>
            <a:spLocks noGrp="1"/>
          </p:cNvSpPr>
          <p:nvPr>
            <p:ph type="subTitle" idx="1"/>
          </p:nvPr>
        </p:nvSpPr>
        <p:spPr>
          <a:xfrm>
            <a:off x="533400" y="2500306"/>
            <a:ext cx="7854696" cy="2480830"/>
          </a:xfrm>
        </p:spPr>
        <p:txBody>
          <a:bodyPr>
            <a:normAutofit/>
          </a:bodyPr>
          <a:lstStyle/>
          <a:p>
            <a:r>
              <a:rPr lang="ru-RU" dirty="0" smtClean="0"/>
              <a:t>                                                           </a:t>
            </a:r>
            <a:endParaRPr lang="ru-RU" dirty="0"/>
          </a:p>
        </p:txBody>
      </p:sp>
      <p:pic>
        <p:nvPicPr>
          <p:cNvPr id="2050" name="Picture 2" descr="C:\Users\User\Downloads\manifesta-10-ekskursii-i-master-klassy-dlya-detey-78445-large.jpg"/>
          <p:cNvPicPr>
            <a:picLocks noChangeAspect="1" noChangeArrowheads="1"/>
          </p:cNvPicPr>
          <p:nvPr/>
        </p:nvPicPr>
        <p:blipFill>
          <a:blip r:embed="rId2"/>
          <a:srcRect/>
          <a:stretch>
            <a:fillRect/>
          </a:stretch>
        </p:blipFill>
        <p:spPr bwMode="auto">
          <a:xfrm>
            <a:off x="1500166" y="2357430"/>
            <a:ext cx="6180153" cy="4112823"/>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14290"/>
            <a:ext cx="8001056" cy="642942"/>
          </a:xfrm>
        </p:spPr>
        <p:txBody>
          <a:bodyPr>
            <a:normAutofit/>
          </a:bodyPr>
          <a:lstStyle/>
          <a:p>
            <a:r>
              <a:rPr lang="ru-RU" sz="3200" dirty="0" smtClean="0"/>
              <a:t>Формы проведения классных часов</a:t>
            </a:r>
            <a:endParaRPr lang="ru-RU" sz="3200" dirty="0"/>
          </a:p>
        </p:txBody>
      </p:sp>
      <p:sp>
        <p:nvSpPr>
          <p:cNvPr id="3" name="Содержимое 2"/>
          <p:cNvSpPr>
            <a:spLocks noGrp="1"/>
          </p:cNvSpPr>
          <p:nvPr>
            <p:ph idx="1"/>
          </p:nvPr>
        </p:nvSpPr>
        <p:spPr>
          <a:xfrm>
            <a:off x="357158" y="928670"/>
            <a:ext cx="8429684" cy="5715040"/>
          </a:xfrm>
        </p:spPr>
        <p:txBody>
          <a:bodyPr>
            <a:normAutofit fontScale="85000" lnSpcReduction="20000"/>
          </a:bodyPr>
          <a:lstStyle/>
          <a:p>
            <a:pPr lvl="0"/>
            <a:r>
              <a:rPr lang="ru-RU" dirty="0" smtClean="0"/>
              <a:t>классное собрание</a:t>
            </a:r>
          </a:p>
          <a:p>
            <a:pPr lvl="0"/>
            <a:r>
              <a:rPr lang="ru-RU" dirty="0" smtClean="0"/>
              <a:t>воспитательный час (час классного руководителя)</a:t>
            </a:r>
          </a:p>
          <a:p>
            <a:pPr lvl="0"/>
            <a:r>
              <a:rPr lang="ru-RU" dirty="0" smtClean="0"/>
              <a:t>экскурсии </a:t>
            </a:r>
          </a:p>
          <a:p>
            <a:pPr lvl="0"/>
            <a:r>
              <a:rPr lang="ru-RU" dirty="0" smtClean="0"/>
              <a:t>тематическая лекция </a:t>
            </a:r>
          </a:p>
          <a:p>
            <a:pPr lvl="0"/>
            <a:r>
              <a:rPr lang="ru-RU" dirty="0" smtClean="0"/>
              <a:t>беседы (этическая, нравственная)</a:t>
            </a:r>
          </a:p>
          <a:p>
            <a:pPr lvl="0"/>
            <a:r>
              <a:rPr lang="ru-RU" dirty="0" smtClean="0"/>
              <a:t>диспут ,дискуссия</a:t>
            </a:r>
          </a:p>
          <a:p>
            <a:pPr lvl="0"/>
            <a:r>
              <a:rPr lang="ru-RU" dirty="0" smtClean="0"/>
              <a:t>встречи с интересными людьми</a:t>
            </a:r>
          </a:p>
          <a:p>
            <a:pPr lvl="0"/>
            <a:r>
              <a:rPr lang="ru-RU" dirty="0" smtClean="0"/>
              <a:t>викторины по различным областям знаний</a:t>
            </a:r>
          </a:p>
          <a:p>
            <a:pPr lvl="0"/>
            <a:r>
              <a:rPr lang="ru-RU" dirty="0" err="1" smtClean="0"/>
              <a:t>КВНы</a:t>
            </a:r>
            <a:endParaRPr lang="ru-RU" dirty="0" smtClean="0"/>
          </a:p>
          <a:p>
            <a:pPr lvl="0"/>
            <a:r>
              <a:rPr lang="ru-RU" dirty="0" smtClean="0"/>
              <a:t>интерактивные игры</a:t>
            </a:r>
          </a:p>
          <a:p>
            <a:pPr lvl="0"/>
            <a:r>
              <a:rPr lang="ru-RU" dirty="0" smtClean="0"/>
              <a:t>игры — путешествия </a:t>
            </a:r>
          </a:p>
          <a:p>
            <a:pPr lvl="0"/>
            <a:r>
              <a:rPr lang="ru-RU" dirty="0" smtClean="0"/>
              <a:t>театральные премьеры</a:t>
            </a:r>
          </a:p>
          <a:p>
            <a:pPr lvl="0"/>
            <a:r>
              <a:rPr lang="ru-RU" dirty="0" smtClean="0"/>
              <a:t>психологические игры и тренинги</a:t>
            </a:r>
          </a:p>
          <a:p>
            <a:pPr lvl="0"/>
            <a:r>
              <a:rPr lang="ru-RU" dirty="0" smtClean="0"/>
              <a:t>читательские конференции   </a:t>
            </a:r>
          </a:p>
          <a:p>
            <a:r>
              <a:rPr lang="ru-RU" dirty="0" smtClean="0"/>
              <a:t>встречи с интересными людьми</a:t>
            </a:r>
          </a:p>
          <a:p>
            <a:pPr lvl="0"/>
            <a:r>
              <a:rPr lang="ru-RU" dirty="0" smtClean="0"/>
              <a:t>создание творческих работ</a:t>
            </a:r>
          </a:p>
          <a:p>
            <a:pPr>
              <a:buNone/>
            </a:pP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8115328" cy="571504"/>
          </a:xfrm>
        </p:spPr>
        <p:txBody>
          <a:bodyPr>
            <a:normAutofit/>
          </a:bodyPr>
          <a:lstStyle/>
          <a:p>
            <a:r>
              <a:rPr lang="ru-RU" sz="3200" dirty="0" smtClean="0"/>
              <a:t>Методы проведения классных часов</a:t>
            </a:r>
            <a:endParaRPr lang="ru-RU" sz="3200" dirty="0"/>
          </a:p>
        </p:txBody>
      </p:sp>
      <p:sp>
        <p:nvSpPr>
          <p:cNvPr id="3" name="Содержимое 2"/>
          <p:cNvSpPr>
            <a:spLocks noGrp="1"/>
          </p:cNvSpPr>
          <p:nvPr>
            <p:ph idx="1"/>
          </p:nvPr>
        </p:nvSpPr>
        <p:spPr>
          <a:xfrm>
            <a:off x="357158" y="1000108"/>
            <a:ext cx="8329642" cy="5324492"/>
          </a:xfrm>
        </p:spPr>
        <p:txBody>
          <a:bodyPr>
            <a:normAutofit fontScale="92500" lnSpcReduction="20000"/>
          </a:bodyPr>
          <a:lstStyle/>
          <a:p>
            <a:r>
              <a:rPr lang="ru-RU" b="1" dirty="0" smtClean="0">
                <a:latin typeface="Times New Roman" pitchFamily="18" charset="0"/>
                <a:cs typeface="Times New Roman" pitchFamily="18" charset="0"/>
              </a:rPr>
              <a:t>Метод игровых ситуаций</a:t>
            </a:r>
            <a:endParaRPr lang="ru-RU" dirty="0" smtClean="0">
              <a:latin typeface="Times New Roman" pitchFamily="18" charset="0"/>
              <a:cs typeface="Times New Roman" pitchFamily="18" charset="0"/>
            </a:endParaRPr>
          </a:p>
          <a:p>
            <a:pPr algn="just">
              <a:buNone/>
            </a:pPr>
            <a:r>
              <a:rPr lang="ru-RU" dirty="0" smtClean="0">
                <a:latin typeface="Times New Roman" pitchFamily="18" charset="0"/>
                <a:cs typeface="Times New Roman" pitchFamily="18" charset="0"/>
              </a:rPr>
              <a:t>             Для младших школьников отражением и воспроизведением общественной жизни является игра. Игровые ситуации позволяют легко, увлекательно усваивать на практике правила поведения.  Каков ребёнок в игре, таков во многом он будет в работе, когда вырастет. Игровые ситуации проблемно-поискового характера. Уже в самом названии этого метода органично сочетаются два эмоциональных стимула - игровой и проблемно-поисковый.       Игра с элементами поиска - занятие, чрезвычайно увлекательное для школьников. Методы убеждения и упражнения максимально сближаются, взаимопроникают; создаётся атмосфера естественного "вхождения" в конкретную ситуацию нравственного содержания. В группу этих методов входят разыгрывание ситуаций разного уровня сложности, в которых школьники должны заметить ошибку или найти выход из сложившегося положения.</a:t>
            </a:r>
          </a:p>
          <a:p>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6"/>
            <a:ext cx="8229600" cy="5411807"/>
          </a:xfrm>
        </p:spPr>
        <p:txBody>
          <a:bodyPr>
            <a:normAutofit fontScale="85000" lnSpcReduction="10000"/>
          </a:bodyPr>
          <a:lstStyle/>
          <a:p>
            <a:pPr algn="just"/>
            <a:r>
              <a:rPr lang="ru-RU" b="1" dirty="0" smtClean="0">
                <a:latin typeface="Times New Roman" pitchFamily="18" charset="0"/>
                <a:cs typeface="Times New Roman" pitchFamily="18" charset="0"/>
              </a:rPr>
              <a:t>Методы воспитывающих ситуаций.</a:t>
            </a:r>
            <a:endParaRPr lang="ru-RU" dirty="0" smtClean="0">
              <a:latin typeface="Times New Roman" pitchFamily="18" charset="0"/>
              <a:cs typeface="Times New Roman" pitchFamily="18" charset="0"/>
            </a:endParaRPr>
          </a:p>
          <a:p>
            <a:pPr algn="just">
              <a:buNone/>
            </a:pP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Это те ситуации, в процессе которых ребенок ставится перед необходимостью решить какую-либо проблему. Это может быть проблема нравственного выбора, проблема способа организации деятельности, проблема выбора социальной роли и другие. В процессе включения в эти ситуации у детей формируется определенная социальная позиция и социальная ответственность, которые и являются основой для их дальнейшего вхождения в социальную среду. Создание воображаемых ситуаций нравственного выбора, близких жизненному опыту школьников. Этот приём ценен тем, что позволяет вести заинтересованный разговор на актуальные для школьников темы, связанные с их собственным опытом, их переживаниями. Коллективный анализ ситуации помогает ребятам сделать правильный нравственный выбор в затруднительных, противоречивых жизненных обстоятельствах.</a:t>
            </a:r>
          </a:p>
          <a:p>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329642" cy="5895996"/>
          </a:xfrm>
        </p:spPr>
        <p:txBody>
          <a:bodyPr>
            <a:normAutofit fontScale="77500" lnSpcReduction="20000"/>
          </a:bodyPr>
          <a:lstStyle/>
          <a:p>
            <a:r>
              <a:rPr lang="ru-RU" b="1" dirty="0" smtClean="0">
                <a:latin typeface="Times New Roman" pitchFamily="18" charset="0"/>
                <a:cs typeface="Times New Roman" pitchFamily="18" charset="0"/>
              </a:rPr>
              <a:t>Методы дилемм</a:t>
            </a:r>
            <a:endParaRPr lang="ru-RU" dirty="0" smtClean="0">
              <a:latin typeface="Times New Roman" pitchFamily="18" charset="0"/>
              <a:cs typeface="Times New Roman" pitchFamily="18" charset="0"/>
            </a:endParaRPr>
          </a:p>
          <a:p>
            <a:pPr algn="just">
              <a:buNone/>
            </a:pP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Метод дилемм заключается в совместном обсуждении школьниками моральных дилемм. К   каждой   дилемме     разрабатываются   вопросы, в соответствии  с   которыми  строится обсуждение. По каждому вопросу   дети   приводят  убедительные   доводы   "за"   и   "против". Анализ   ответов    полезно    провести   по   следующим признакам: выбор, ценность, социальные роли и справедливость.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Дилеммы может создать любой учитель при условии, что каждая дилемма должна:</a:t>
            </a:r>
          </a:p>
          <a:p>
            <a:pPr lvl="0" algn="just"/>
            <a:r>
              <a:rPr lang="ru-RU" dirty="0" smtClean="0">
                <a:latin typeface="Times New Roman" pitchFamily="18" charset="0"/>
                <a:cs typeface="Times New Roman" pitchFamily="18" charset="0"/>
              </a:rPr>
              <a:t>иметь отношение к реальной жизни школьников;</a:t>
            </a:r>
          </a:p>
          <a:p>
            <a:pPr lvl="0" algn="just"/>
            <a:r>
              <a:rPr lang="ru-RU" dirty="0" smtClean="0">
                <a:latin typeface="Times New Roman" pitchFamily="18" charset="0"/>
                <a:cs typeface="Times New Roman" pitchFamily="18" charset="0"/>
              </a:rPr>
              <a:t>быть по возможности простой для понимания;</a:t>
            </a:r>
          </a:p>
          <a:p>
            <a:pPr lvl="0" algn="just"/>
            <a:r>
              <a:rPr lang="ru-RU" dirty="0" smtClean="0">
                <a:latin typeface="Times New Roman" pitchFamily="18" charset="0"/>
                <a:cs typeface="Times New Roman" pitchFamily="18" charset="0"/>
              </a:rPr>
              <a:t>включать два или более вопроса, наполненных нравственным содержанием; </a:t>
            </a:r>
          </a:p>
          <a:p>
            <a:pPr algn="just"/>
            <a:r>
              <a:rPr lang="ru-RU" dirty="0" smtClean="0">
                <a:latin typeface="Times New Roman" pitchFamily="18" charset="0"/>
                <a:cs typeface="Times New Roman" pitchFamily="18" charset="0"/>
              </a:rPr>
              <a:t>предлагать на выбор учащимся варианты ответов, акцентируя внимание на главном вопросе: "Как должен вести себя центральный герой?" Такие дилеммы всегда порождают спор в классе, где каждый приводит свои доказательства, а это дает возможность в будущем сделать правильный выбор в жизненных ситуац</a:t>
            </a:r>
            <a:r>
              <a:rPr lang="ru-RU" dirty="0" smtClean="0"/>
              <a:t>иях</a:t>
            </a: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58204" cy="928694"/>
          </a:xfrm>
        </p:spPr>
        <p:txBody>
          <a:bodyPr>
            <a:normAutofit fontScale="90000"/>
          </a:bodyPr>
          <a:lstStyle/>
          <a:p>
            <a:r>
              <a:rPr lang="ru-RU" sz="3200" dirty="0" smtClean="0"/>
              <a:t>Методика организации и проведения классного часа</a:t>
            </a:r>
            <a:endParaRPr lang="ru-RU" sz="3200" dirty="0"/>
          </a:p>
        </p:txBody>
      </p:sp>
      <p:sp>
        <p:nvSpPr>
          <p:cNvPr id="3" name="Содержимое 2"/>
          <p:cNvSpPr>
            <a:spLocks noGrp="1"/>
          </p:cNvSpPr>
          <p:nvPr>
            <p:ph idx="1"/>
          </p:nvPr>
        </p:nvSpPr>
        <p:spPr>
          <a:xfrm>
            <a:off x="457200" y="1071546"/>
            <a:ext cx="8258204" cy="5253054"/>
          </a:xfrm>
        </p:spPr>
        <p:txBody>
          <a:bodyPr>
            <a:normAutofit fontScale="92500" lnSpcReduction="10000"/>
          </a:bodyPr>
          <a:lstStyle/>
          <a:p>
            <a:pPr algn="just"/>
            <a:r>
              <a:rPr lang="ru-RU" dirty="0" smtClean="0"/>
              <a:t>1.</a:t>
            </a:r>
            <a:r>
              <a:rPr lang="ru-RU" dirty="0" smtClean="0">
                <a:latin typeface="Times New Roman" pitchFamily="18" charset="0"/>
                <a:cs typeface="Times New Roman" pitchFamily="18" charset="0"/>
              </a:rPr>
              <a:t>Определение темы и задач классного часа</a:t>
            </a:r>
          </a:p>
          <a:p>
            <a:pPr algn="just"/>
            <a:r>
              <a:rPr lang="ru-RU" dirty="0" smtClean="0">
                <a:latin typeface="Times New Roman" pitchFamily="18" charset="0"/>
                <a:cs typeface="Times New Roman" pitchFamily="18" charset="0"/>
              </a:rPr>
              <a:t>2.Определение времени и места проведения классного часа. </a:t>
            </a:r>
          </a:p>
          <a:p>
            <a:pPr algn="just"/>
            <a:r>
              <a:rPr lang="ru-RU" dirty="0" smtClean="0">
                <a:latin typeface="Times New Roman" pitchFamily="18" charset="0"/>
                <a:cs typeface="Times New Roman" pitchFamily="18" charset="0"/>
              </a:rPr>
              <a:t>3.Определение ключевых моментов классного часа и разработка плана подготовки и проведения классного часа (подобрать соответствующий материал, наглядные пособия, музыкальное оформление по теме, составить план (сценарий)</a:t>
            </a:r>
          </a:p>
          <a:p>
            <a:pPr algn="just"/>
            <a:r>
              <a:rPr lang="ru-RU" dirty="0" smtClean="0">
                <a:latin typeface="Times New Roman" pitchFamily="18" charset="0"/>
                <a:cs typeface="Times New Roman" pitchFamily="18" charset="0"/>
              </a:rPr>
              <a:t>4.Определение участников подготовки и проведения классного часа (дать задание ученикам для предварительной подготовки к классному часу, если это предусмотрено планом), определить степень целесообразности участия педагогов или родителей. </a:t>
            </a:r>
          </a:p>
          <a:p>
            <a:pPr algn="just"/>
            <a:r>
              <a:rPr lang="ru-RU" dirty="0" smtClean="0">
                <a:latin typeface="Times New Roman" pitchFamily="18" charset="0"/>
                <a:cs typeface="Times New Roman" pitchFamily="18" charset="0"/>
              </a:rPr>
              <a:t> 5.Анализ его результативности.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57166"/>
            <a:ext cx="8401080" cy="1285884"/>
          </a:xfrm>
        </p:spPr>
        <p:txBody>
          <a:bodyPr>
            <a:normAutofit/>
          </a:bodyPr>
          <a:lstStyle/>
          <a:p>
            <a:r>
              <a:rPr lang="ru-RU" sz="4000" dirty="0" smtClean="0"/>
              <a:t>         Структура классного часа</a:t>
            </a:r>
            <a:endParaRPr lang="ru-RU" sz="4000" dirty="0"/>
          </a:p>
        </p:txBody>
      </p:sp>
      <p:sp>
        <p:nvSpPr>
          <p:cNvPr id="3" name="Содержимое 2"/>
          <p:cNvSpPr>
            <a:spLocks noGrp="1"/>
          </p:cNvSpPr>
          <p:nvPr>
            <p:ph idx="1"/>
          </p:nvPr>
        </p:nvSpPr>
        <p:spPr>
          <a:xfrm>
            <a:off x="457200" y="1785926"/>
            <a:ext cx="8043890" cy="3929090"/>
          </a:xfrm>
        </p:spPr>
        <p:txBody>
          <a:bodyPr>
            <a:normAutofit/>
          </a:bodyPr>
          <a:lstStyle/>
          <a:p>
            <a:r>
              <a:rPr lang="ru-RU" b="1" dirty="0" smtClean="0">
                <a:latin typeface="Times New Roman" pitchFamily="18" charset="0"/>
                <a:cs typeface="Times New Roman" pitchFamily="18" charset="0"/>
              </a:rPr>
              <a:t>Классный час состоит из трех основных частей:</a:t>
            </a:r>
            <a:endParaRPr lang="ru-RU" dirty="0" smtClean="0">
              <a:latin typeface="Times New Roman" pitchFamily="18" charset="0"/>
              <a:cs typeface="Times New Roman" pitchFamily="18" charset="0"/>
            </a:endParaRPr>
          </a:p>
          <a:p>
            <a:pPr algn="ctr"/>
            <a:r>
              <a:rPr lang="ru-RU" sz="3200" dirty="0" smtClean="0">
                <a:latin typeface="Times New Roman" pitchFamily="18" charset="0"/>
                <a:cs typeface="Times New Roman" pitchFamily="18" charset="0"/>
              </a:rPr>
              <a:t> Вступление</a:t>
            </a:r>
          </a:p>
          <a:p>
            <a:pPr algn="ctr"/>
            <a:endParaRPr lang="ru-RU" sz="3200" dirty="0" smtClean="0">
              <a:latin typeface="Times New Roman" pitchFamily="18" charset="0"/>
              <a:cs typeface="Times New Roman" pitchFamily="18" charset="0"/>
            </a:endParaRPr>
          </a:p>
          <a:p>
            <a:pPr algn="ctr"/>
            <a:r>
              <a:rPr lang="ru-RU" sz="3200" dirty="0" smtClean="0">
                <a:latin typeface="Times New Roman" pitchFamily="18" charset="0"/>
                <a:cs typeface="Times New Roman" pitchFamily="18" charset="0"/>
              </a:rPr>
              <a:t>Основная часть</a:t>
            </a:r>
          </a:p>
          <a:p>
            <a:pPr algn="ctr"/>
            <a:endParaRPr lang="ru-RU" sz="3200" dirty="0" smtClean="0">
              <a:latin typeface="Times New Roman" pitchFamily="18" charset="0"/>
              <a:cs typeface="Times New Roman" pitchFamily="18" charset="0"/>
            </a:endParaRPr>
          </a:p>
          <a:p>
            <a:pPr algn="ctr"/>
            <a:r>
              <a:rPr lang="ru-RU" sz="3200" dirty="0" smtClean="0">
                <a:latin typeface="Times New Roman" pitchFamily="18" charset="0"/>
                <a:cs typeface="Times New Roman" pitchFamily="18" charset="0"/>
              </a:rPr>
              <a:t> Заключение</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57166"/>
            <a:ext cx="8186766" cy="928694"/>
          </a:xfrm>
        </p:spPr>
        <p:txBody>
          <a:bodyPr>
            <a:normAutofit/>
          </a:bodyPr>
          <a:lstStyle/>
          <a:p>
            <a:r>
              <a:rPr lang="ru-RU" dirty="0" smtClean="0"/>
              <a:t>                Вступление</a:t>
            </a:r>
            <a:endParaRPr lang="ru-RU" dirty="0"/>
          </a:p>
        </p:txBody>
      </p:sp>
      <p:sp>
        <p:nvSpPr>
          <p:cNvPr id="3" name="Содержимое 2"/>
          <p:cNvSpPr>
            <a:spLocks noGrp="1"/>
          </p:cNvSpPr>
          <p:nvPr>
            <p:ph idx="1"/>
          </p:nvPr>
        </p:nvSpPr>
        <p:spPr>
          <a:xfrm>
            <a:off x="457200" y="1357298"/>
            <a:ext cx="8329642" cy="4967302"/>
          </a:xfrm>
        </p:spPr>
        <p:txBody>
          <a:bodyPr>
            <a:normAutofit/>
          </a:bodyPr>
          <a:lstStyle/>
          <a:p>
            <a:pPr algn="just"/>
            <a:r>
              <a:rPr lang="ru-RU" dirty="0" smtClean="0">
                <a:latin typeface="Times New Roman" pitchFamily="18" charset="0"/>
                <a:cs typeface="Times New Roman" pitchFamily="18" charset="0"/>
              </a:rPr>
              <a:t>Эта часть должна привлечь внимание школьников и сконцентрировать его на рассматриваемой теме. Здесь освещаются важность обсуждаемого вопроса, его значение в жизни каждого человека и общества в целом. Необходимо постараться на этом этапе сформировать у школьников серьезное отношение к тематическому общению.</a:t>
            </a:r>
          </a:p>
          <a:p>
            <a:pPr algn="just"/>
            <a:r>
              <a:rPr lang="ru-RU" dirty="0" smtClean="0">
                <a:latin typeface="Times New Roman" pitchFamily="18" charset="0"/>
                <a:cs typeface="Times New Roman" pitchFamily="18" charset="0"/>
              </a:rPr>
              <a:t>Во вступлении часто используется прием перехода от известного к неизвестному. Если все, о чем говорит преподаватель, хорошо известно детям, им не интересно будет слушать. Удерживать долго внимание в этом случае будет затруднительно.</a:t>
            </a:r>
          </a:p>
          <a:p>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428604"/>
            <a:ext cx="8143932" cy="714380"/>
          </a:xfrm>
        </p:spPr>
        <p:txBody>
          <a:bodyPr>
            <a:normAutofit fontScale="90000"/>
          </a:bodyPr>
          <a:lstStyle/>
          <a:p>
            <a:r>
              <a:rPr lang="ru-RU" dirty="0" smtClean="0"/>
              <a:t>           Основная часть</a:t>
            </a:r>
            <a:endParaRPr lang="ru-RU" dirty="0"/>
          </a:p>
        </p:txBody>
      </p:sp>
      <p:sp>
        <p:nvSpPr>
          <p:cNvPr id="3" name="Содержимое 2"/>
          <p:cNvSpPr>
            <a:spLocks noGrp="1"/>
          </p:cNvSpPr>
          <p:nvPr>
            <p:ph idx="1"/>
          </p:nvPr>
        </p:nvSpPr>
        <p:spPr>
          <a:xfrm>
            <a:off x="457200" y="1142984"/>
            <a:ext cx="8186766" cy="5181616"/>
          </a:xfrm>
        </p:spPr>
        <p:txBody>
          <a:bodyPr>
            <a:normAutofit fontScale="92500"/>
          </a:bodyPr>
          <a:lstStyle/>
          <a:p>
            <a:pPr algn="just"/>
            <a:r>
              <a:rPr lang="ru-RU" dirty="0" smtClean="0">
                <a:latin typeface="Times New Roman" pitchFamily="18" charset="0"/>
                <a:cs typeface="Times New Roman" pitchFamily="18" charset="0"/>
              </a:rPr>
              <a:t>Здесь раскрывается сама тема с использованием таких методов и форм, которые помогают достичь поставленных классным руководителем воспитательных целей.</a:t>
            </a:r>
          </a:p>
          <a:p>
            <a:pPr algn="just"/>
            <a:r>
              <a:rPr lang="ru-RU" dirty="0" smtClean="0">
                <a:latin typeface="Times New Roman" pitchFamily="18" charset="0"/>
                <a:cs typeface="Times New Roman" pitchFamily="18" charset="0"/>
              </a:rPr>
              <a:t>Излагая материал, необходимо постоянно помнить основную тему. Детали обогащают изложение, но не следует слишком много времени уделять описанию деталей, иначе внимание слушателей будет ослаблено, рассеяно. Здесь полезно использовать определенные заранее ключевые моменты, чтобы не уходить в сторону от изложения темы.</a:t>
            </a:r>
          </a:p>
          <a:p>
            <a:pPr algn="just"/>
            <a:r>
              <a:rPr lang="ru-RU" dirty="0" smtClean="0">
                <a:latin typeface="Times New Roman" pitchFamily="18" charset="0"/>
                <a:cs typeface="Times New Roman" pitchFamily="18" charset="0"/>
              </a:rPr>
              <a:t>В основной части классного часа желательно использовать иллюстрации, наглядный материал, но не слишком часто, иначе интерес школьников может снизиться.</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57166"/>
            <a:ext cx="8115328" cy="1071570"/>
          </a:xfrm>
        </p:spPr>
        <p:txBody>
          <a:bodyPr/>
          <a:lstStyle/>
          <a:p>
            <a:r>
              <a:rPr lang="ru-RU" dirty="0" smtClean="0"/>
              <a:t>      Заключительная часть</a:t>
            </a:r>
            <a:endParaRPr lang="ru-RU" dirty="0"/>
          </a:p>
        </p:txBody>
      </p:sp>
      <p:sp>
        <p:nvSpPr>
          <p:cNvPr id="3" name="Содержимое 2"/>
          <p:cNvSpPr>
            <a:spLocks noGrp="1"/>
          </p:cNvSpPr>
          <p:nvPr>
            <p:ph idx="1"/>
          </p:nvPr>
        </p:nvSpPr>
        <p:spPr>
          <a:xfrm>
            <a:off x="457200" y="1500174"/>
            <a:ext cx="8186766" cy="4824426"/>
          </a:xfrm>
        </p:spPr>
        <p:txBody>
          <a:bodyPr/>
          <a:lstStyle/>
          <a:p>
            <a:pPr algn="just"/>
            <a:r>
              <a:rPr lang="ru-RU" dirty="0" smtClean="0">
                <a:latin typeface="Times New Roman" pitchFamily="18" charset="0"/>
                <a:cs typeface="Times New Roman" pitchFamily="18" charset="0"/>
              </a:rPr>
              <a:t>Это кульминация классного часа. В заключительной части подводятся итоги общения, делаются выводы, желательно, чтобы в их определении участвовали сами учащиеся (это способствует самовоспитанию).</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57166"/>
            <a:ext cx="8186766" cy="714380"/>
          </a:xfrm>
        </p:spPr>
        <p:txBody>
          <a:bodyPr>
            <a:normAutofit fontScale="90000"/>
          </a:bodyPr>
          <a:lstStyle/>
          <a:p>
            <a:r>
              <a:rPr lang="ru-RU" dirty="0" smtClean="0"/>
              <a:t>Анализ классного часа</a:t>
            </a:r>
            <a:endParaRPr lang="ru-RU" dirty="0"/>
          </a:p>
        </p:txBody>
      </p:sp>
      <p:sp>
        <p:nvSpPr>
          <p:cNvPr id="3" name="Содержимое 2"/>
          <p:cNvSpPr>
            <a:spLocks noGrp="1"/>
          </p:cNvSpPr>
          <p:nvPr>
            <p:ph idx="1"/>
          </p:nvPr>
        </p:nvSpPr>
        <p:spPr>
          <a:xfrm>
            <a:off x="457200" y="1071546"/>
            <a:ext cx="8186766" cy="5253054"/>
          </a:xfrm>
        </p:spPr>
        <p:txBody>
          <a:bodyPr>
            <a:normAutofit fontScale="77500" lnSpcReduction="20000"/>
          </a:bodyPr>
          <a:lstStyle/>
          <a:p>
            <a:pPr algn="just"/>
            <a:r>
              <a:rPr lang="ru-RU" dirty="0" smtClean="0">
                <a:latin typeface="Times New Roman" pitchFamily="18" charset="0"/>
                <a:cs typeface="Times New Roman" pitchFamily="18" charset="0"/>
              </a:rPr>
              <a:t>           Он нужен классному руководителю для определения задач индивидуальной работы с воспитанниками, выделения стратегических направлений работы с классом. Выделяют две стороны анализа: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t>
            </a:r>
          </a:p>
          <a:p>
            <a:pPr algn="just">
              <a:buNone/>
            </a:pPr>
            <a:r>
              <a:rPr lang="ru-RU" dirty="0" smtClean="0">
                <a:latin typeface="Times New Roman" pitchFamily="18" charset="0"/>
                <a:cs typeface="Times New Roman" pitchFamily="18" charset="0"/>
              </a:rPr>
              <a:t>		Первая – это совместный анализ учителя с воспитанниками. (рефлексия). Задача учителя заключается в том, чтобы помочь учащимся сопоставить намеченное и результат; причем, важна не констатация, а анализ деятельности, оценка вклада каждого; выделение положительных моментов в организации совместной деятельности. </a:t>
            </a:r>
          </a:p>
          <a:p>
            <a:pPr>
              <a:buNone/>
            </a:pPr>
            <a:r>
              <a:rPr lang="ru-RU" dirty="0" smtClean="0">
                <a:latin typeface="Times New Roman" pitchFamily="18" charset="0"/>
                <a:cs typeface="Times New Roman" pitchFamily="18" charset="0"/>
              </a:rPr>
              <a:t>    		Вторая сторона – это педагогический анализ.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Почему? Зачем? - Потребности, особенности, интересы.</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Что? - Цель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Как? – Методы, формы работы. Активность, вовлеченность, интерес, эмоциональное состояние учащихся. Удачи, трудности.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Для чего мы это делаем? - Результат, продолжение работы.</a:t>
            </a:r>
          </a:p>
          <a:p>
            <a:pPr>
              <a:buNone/>
            </a:pPr>
            <a:r>
              <a:rPr lang="ru-RU" dirty="0" smtClean="0">
                <a:latin typeface="Times New Roman" pitchFamily="18" charset="0"/>
                <a:cs typeface="Times New Roman" pitchFamily="18" charset="0"/>
              </a:rPr>
              <a:t> </a:t>
            </a:r>
          </a:p>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1"/>
          <p:cNvSpPr>
            <a:spLocks noChangeArrowheads="1"/>
          </p:cNvSpPr>
          <p:nvPr/>
        </p:nvSpPr>
        <p:spPr bwMode="auto">
          <a:xfrm>
            <a:off x="285720" y="500042"/>
            <a:ext cx="8429684"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lgn="just" fontAlgn="base">
              <a:spcBef>
                <a:spcPct val="0"/>
              </a:spcBef>
              <a:spcAft>
                <a:spcPct val="0"/>
              </a:spcAft>
            </a:pPr>
            <a:r>
              <a:rPr lang="ru-RU" sz="2800" dirty="0" smtClean="0">
                <a:solidFill>
                  <a:srgbClr val="000000"/>
                </a:solidFill>
                <a:latin typeface="Times New Roman" pitchFamily="18" charset="0"/>
                <a:ea typeface="Times New Roman" pitchFamily="18" charset="0"/>
                <a:cs typeface="Times New Roman" pitchFamily="18" charset="0"/>
              </a:rPr>
              <a:t> </a:t>
            </a:r>
            <a:r>
              <a:rPr lang="ru-RU" sz="2800" b="1" i="1" dirty="0" smtClean="0"/>
              <a:t>Классный час - </a:t>
            </a:r>
            <a:r>
              <a:rPr lang="ru-RU" sz="2800" dirty="0" smtClean="0">
                <a:solidFill>
                  <a:srgbClr val="000000"/>
                </a:solidFill>
                <a:latin typeface="Times New Roman" pitchFamily="18" charset="0"/>
                <a:ea typeface="Times New Roman" pitchFamily="18" charset="0"/>
                <a:cs typeface="Times New Roman" pitchFamily="18" charset="0"/>
              </a:rPr>
              <a:t>э</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то наиболее распространённая форма</a:t>
            </a:r>
            <a:r>
              <a:rPr kumimoji="0" lang="ru-RU" sz="2800" b="0"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организации воспитательной работы классного руководителя. При проведении классных часов преобладает форма свободного общения учащихся с классным руководителем. </a:t>
            </a:r>
          </a:p>
          <a:p>
            <a:pPr lvl="1" algn="just" fontAlgn="base">
              <a:spcBef>
                <a:spcPct val="0"/>
              </a:spcBef>
              <a:spcAft>
                <a:spcPct val="0"/>
              </a:spcAf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Классный час - это</a:t>
            </a:r>
            <a:r>
              <a:rPr kumimoji="0" lang="ru-RU" sz="2800" b="0"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процесс, к  которому</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надо готовиться, чтобы он запоминался школьниками, оставлял след в их сознании, влиял на их поведение.</a:t>
            </a:r>
            <a:r>
              <a:rPr kumimoji="0" lang="ru-RU" sz="2800" b="0"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Тематика классных часов во многом зависит от возраста учащихся, уровня их воспитанности, от конкретных условий жизни и деятельности ученического коллектива. </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428604"/>
            <a:ext cx="8429684" cy="6143668"/>
          </a:xfrm>
        </p:spPr>
        <p:txBody>
          <a:bodyPr numCol="2">
            <a:normAutofit fontScale="62500" lnSpcReduction="20000"/>
          </a:bodyPr>
          <a:lstStyle/>
          <a:p>
            <a:r>
              <a:rPr lang="ru-RU" sz="3800" dirty="0" smtClean="0"/>
              <a:t>Монолог о воспитании</a:t>
            </a:r>
          </a:p>
          <a:p>
            <a:endParaRPr lang="ru-RU" dirty="0" smtClean="0"/>
          </a:p>
          <a:p>
            <a:endParaRPr lang="ru-RU" dirty="0" smtClean="0"/>
          </a:p>
          <a:p>
            <a:r>
              <a:rPr lang="ru-RU" dirty="0" smtClean="0"/>
              <a:t>Что значит человека воспитать</a:t>
            </a:r>
            <a:br>
              <a:rPr lang="ru-RU" dirty="0" smtClean="0"/>
            </a:br>
            <a:r>
              <a:rPr lang="ru-RU" dirty="0" smtClean="0"/>
              <a:t>Таким, чтоб за него не стыдно было.</a:t>
            </a:r>
            <a:br>
              <a:rPr lang="ru-RU" dirty="0" smtClean="0"/>
            </a:br>
            <a:r>
              <a:rPr lang="ru-RU" dirty="0" smtClean="0"/>
              <a:t>Как сложно на себя всю тяжесть взять</a:t>
            </a:r>
            <a:br>
              <a:rPr lang="ru-RU" dirty="0" smtClean="0"/>
            </a:br>
            <a:r>
              <a:rPr lang="ru-RU" dirty="0" smtClean="0"/>
              <a:t>Когда кругом темно от негатива.</a:t>
            </a:r>
          </a:p>
          <a:p>
            <a:endParaRPr lang="ru-RU" dirty="0" smtClean="0"/>
          </a:p>
          <a:p>
            <a:r>
              <a:rPr lang="ru-RU" dirty="0" smtClean="0"/>
              <a:t>Как справиться с той грубостью и злом,</a:t>
            </a:r>
            <a:br>
              <a:rPr lang="ru-RU" dirty="0" smtClean="0"/>
            </a:br>
            <a:r>
              <a:rPr lang="ru-RU" dirty="0" smtClean="0"/>
              <a:t>Что нам несут ТВ и </a:t>
            </a:r>
            <a:r>
              <a:rPr lang="ru-RU" dirty="0" err="1" smtClean="0"/>
              <a:t>интернеты</a:t>
            </a:r>
            <a:r>
              <a:rPr lang="ru-RU" dirty="0" smtClean="0"/>
              <a:t/>
            </a:r>
            <a:br>
              <a:rPr lang="ru-RU" dirty="0" smtClean="0"/>
            </a:br>
            <a:r>
              <a:rPr lang="ru-RU" dirty="0" smtClean="0"/>
              <a:t>Повсюду лжи и хамства торжество,</a:t>
            </a:r>
            <a:br>
              <a:rPr lang="ru-RU" dirty="0" smtClean="0"/>
            </a:br>
            <a:r>
              <a:rPr lang="ru-RU" dirty="0" smtClean="0"/>
              <a:t>Реклама про вино и сигареты.</a:t>
            </a:r>
          </a:p>
          <a:p>
            <a:endParaRPr lang="ru-RU" dirty="0" smtClean="0"/>
          </a:p>
          <a:p>
            <a:r>
              <a:rPr lang="ru-RU" dirty="0" smtClean="0"/>
              <a:t>А мы должны ребенка воспитать</a:t>
            </a:r>
            <a:br>
              <a:rPr lang="ru-RU" dirty="0" smtClean="0"/>
            </a:br>
            <a:r>
              <a:rPr lang="ru-RU" dirty="0" smtClean="0"/>
              <a:t>Хорошим, благородным человеком.</a:t>
            </a:r>
            <a:br>
              <a:rPr lang="ru-RU" dirty="0" smtClean="0"/>
            </a:br>
            <a:r>
              <a:rPr lang="ru-RU" dirty="0" smtClean="0"/>
              <a:t>Должны мы научить его мечтать</a:t>
            </a:r>
            <a:br>
              <a:rPr lang="ru-RU" dirty="0" smtClean="0"/>
            </a:br>
            <a:r>
              <a:rPr lang="ru-RU" dirty="0" smtClean="0"/>
              <a:t>Как нам бы трудно не было при этом.</a:t>
            </a:r>
          </a:p>
          <a:p>
            <a:endParaRPr lang="ru-RU" dirty="0" smtClean="0"/>
          </a:p>
          <a:p>
            <a:r>
              <a:rPr lang="ru-RU" dirty="0" smtClean="0"/>
              <a:t>Кто как не мы в ответе за детей,</a:t>
            </a:r>
            <a:br>
              <a:rPr lang="ru-RU" dirty="0" smtClean="0"/>
            </a:br>
            <a:r>
              <a:rPr lang="ru-RU" dirty="0" smtClean="0"/>
              <a:t>За их судьбу, характер, поведение.</a:t>
            </a:r>
            <a:br>
              <a:rPr lang="ru-RU" dirty="0" smtClean="0"/>
            </a:br>
            <a:r>
              <a:rPr lang="ru-RU" dirty="0" smtClean="0"/>
              <a:t>Такая доля у учителей-</a:t>
            </a:r>
            <a:br>
              <a:rPr lang="ru-RU" dirty="0" smtClean="0"/>
            </a:br>
            <a:r>
              <a:rPr lang="ru-RU" dirty="0" smtClean="0"/>
              <a:t>Воспитывать, хватило бы терпения.</a:t>
            </a:r>
          </a:p>
          <a:p>
            <a:endParaRPr lang="ru-RU" dirty="0" smtClean="0"/>
          </a:p>
          <a:p>
            <a:r>
              <a:rPr lang="ru-RU" dirty="0" smtClean="0"/>
              <a:t>Воспитывать, а не дрессировать,</a:t>
            </a:r>
            <a:br>
              <a:rPr lang="ru-RU" dirty="0" smtClean="0"/>
            </a:br>
            <a:r>
              <a:rPr lang="ru-RU" dirty="0" smtClean="0"/>
              <a:t>Вот наше с вами главное призвание,</a:t>
            </a:r>
            <a:br>
              <a:rPr lang="ru-RU" dirty="0" smtClean="0"/>
            </a:br>
            <a:r>
              <a:rPr lang="ru-RU" dirty="0" smtClean="0"/>
              <a:t>И мы должны для этого отдать</a:t>
            </a:r>
            <a:br>
              <a:rPr lang="ru-RU" dirty="0" smtClean="0"/>
            </a:br>
            <a:r>
              <a:rPr lang="ru-RU" dirty="0" smtClean="0"/>
              <a:t>Всю душу, даже если нет желания.</a:t>
            </a:r>
          </a:p>
          <a:p>
            <a:endParaRPr lang="ru-RU" dirty="0" smtClean="0"/>
          </a:p>
          <a:p>
            <a:endParaRPr lang="ru-RU" dirty="0" smtClean="0"/>
          </a:p>
          <a:p>
            <a:endParaRPr lang="ru-RU" dirty="0" smtClean="0"/>
          </a:p>
          <a:p>
            <a:endParaRPr lang="ru-RU" dirty="0" smtClean="0"/>
          </a:p>
          <a:p>
            <a:endParaRPr lang="ru-RU" dirty="0" smtClean="0"/>
          </a:p>
          <a:p>
            <a:r>
              <a:rPr lang="ru-RU" dirty="0" smtClean="0"/>
              <a:t>Воспитывайте, но не кулаком,</a:t>
            </a:r>
            <a:br>
              <a:rPr lang="ru-RU" dirty="0" smtClean="0"/>
            </a:br>
            <a:r>
              <a:rPr lang="ru-RU" dirty="0" smtClean="0"/>
              <a:t>Душой воспитывайте, сердцем, добрым словом.</a:t>
            </a:r>
            <a:br>
              <a:rPr lang="ru-RU" dirty="0" smtClean="0"/>
            </a:br>
            <a:r>
              <a:rPr lang="ru-RU" dirty="0" smtClean="0"/>
              <a:t>И лишь тогда для всех учеников</a:t>
            </a:r>
            <a:br>
              <a:rPr lang="ru-RU" dirty="0" smtClean="0"/>
            </a:br>
            <a:r>
              <a:rPr lang="ru-RU" dirty="0" smtClean="0"/>
              <a:t>Любимым домом станет ваша школа!</a:t>
            </a:r>
          </a:p>
          <a:p>
            <a:endParaRPr lang="ru-RU" dirty="0" smtClean="0"/>
          </a:p>
          <a:p>
            <a:r>
              <a:rPr lang="ru-RU" dirty="0" smtClean="0"/>
              <a:t>Вы скажете: «Мы тоже люди!». Да,</a:t>
            </a:r>
            <a:br>
              <a:rPr lang="ru-RU" dirty="0" smtClean="0"/>
            </a:br>
            <a:r>
              <a:rPr lang="ru-RU" dirty="0" smtClean="0"/>
              <a:t>Согласна с вами, люди, но какие,</a:t>
            </a:r>
            <a:br>
              <a:rPr lang="ru-RU" dirty="0" smtClean="0"/>
            </a:br>
            <a:r>
              <a:rPr lang="ru-RU" dirty="0" smtClean="0"/>
              <a:t>Судьба детей нам в руки отдана,</a:t>
            </a:r>
            <a:br>
              <a:rPr lang="ru-RU" dirty="0" smtClean="0"/>
            </a:br>
            <a:r>
              <a:rPr lang="ru-RU" dirty="0" smtClean="0"/>
              <a:t>А может и грядущее России!</a:t>
            </a:r>
          </a:p>
          <a:p>
            <a:endParaRPr lang="ru-RU" dirty="0" smtClean="0"/>
          </a:p>
          <a:p>
            <a:r>
              <a:rPr lang="ru-RU" dirty="0" smtClean="0"/>
              <a:t>Учитель как садовник и ему</a:t>
            </a:r>
            <a:br>
              <a:rPr lang="ru-RU" dirty="0" smtClean="0"/>
            </a:br>
            <a:r>
              <a:rPr lang="ru-RU" dirty="0" smtClean="0"/>
              <a:t>Доверен  лучший сад на этом свете,</a:t>
            </a:r>
            <a:br>
              <a:rPr lang="ru-RU" dirty="0" smtClean="0"/>
            </a:br>
            <a:r>
              <a:rPr lang="ru-RU" dirty="0" smtClean="0"/>
              <a:t>Ведь испокон веков известно всем,</a:t>
            </a:r>
            <a:br>
              <a:rPr lang="ru-RU" dirty="0" smtClean="0"/>
            </a:br>
            <a:r>
              <a:rPr lang="ru-RU" dirty="0" smtClean="0"/>
              <a:t>Что лучшие цветы, конечно, дети.</a:t>
            </a:r>
          </a:p>
          <a:p>
            <a:pPr>
              <a:buNone/>
            </a:pPr>
            <a:endParaRPr lang="ru-RU" dirty="0" smtClean="0"/>
          </a:p>
          <a:p>
            <a:r>
              <a:rPr lang="ru-RU" dirty="0" smtClean="0"/>
              <a:t>Так будьте солнцем, ярким и большим.</a:t>
            </a:r>
            <a:br>
              <a:rPr lang="ru-RU" dirty="0" smtClean="0"/>
            </a:br>
            <a:r>
              <a:rPr lang="ru-RU" dirty="0" smtClean="0"/>
              <a:t>Не обжигайте, а тепло дарите.</a:t>
            </a:r>
            <a:br>
              <a:rPr lang="ru-RU" dirty="0" smtClean="0"/>
            </a:br>
            <a:r>
              <a:rPr lang="ru-RU" dirty="0" smtClean="0"/>
              <a:t>Любите не по долгу, от души,</a:t>
            </a:r>
            <a:br>
              <a:rPr lang="ru-RU" dirty="0" smtClean="0"/>
            </a:br>
            <a:r>
              <a:rPr lang="ru-RU" dirty="0" smtClean="0"/>
              <a:t>И лишь тогда красивый сад взрастите!</a:t>
            </a:r>
          </a:p>
          <a:p>
            <a:pPr>
              <a:buNone/>
            </a:pP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785926"/>
            <a:ext cx="8229600" cy="1143000"/>
          </a:xfrm>
        </p:spPr>
        <p:txBody>
          <a:bodyPr/>
          <a:lstStyle/>
          <a:p>
            <a:pPr algn="ctr"/>
            <a:endParaRPr lang="ru-RU" b="1" i="1" dirty="0">
              <a:effectLst>
                <a:outerShdw blurRad="38100" dist="38100" dir="2700000" algn="tl">
                  <a:srgbClr val="000000">
                    <a:alpha val="43137"/>
                  </a:srgbClr>
                </a:outerShdw>
              </a:effectLst>
              <a:latin typeface="Century Schoolbook" pitchFamily="18" charset="0"/>
            </a:endParaRPr>
          </a:p>
        </p:txBody>
      </p:sp>
      <p:pic>
        <p:nvPicPr>
          <p:cNvPr id="7" name="Рисунок 6" descr="slide_19.jpg"/>
          <p:cNvPicPr>
            <a:picLocks noChangeAspect="1"/>
          </p:cNvPicPr>
          <p:nvPr/>
        </p:nvPicPr>
        <p:blipFill>
          <a:blip r:embed="rId2"/>
          <a:stretch>
            <a:fillRect/>
          </a:stretch>
        </p:blipFill>
        <p:spPr>
          <a:xfrm>
            <a:off x="785786" y="857232"/>
            <a:ext cx="7667647" cy="5750735"/>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472518" cy="500066"/>
          </a:xfrm>
        </p:spPr>
        <p:txBody>
          <a:bodyPr>
            <a:normAutofit fontScale="90000"/>
          </a:bodyPr>
          <a:lstStyle/>
          <a:p>
            <a:r>
              <a:rPr lang="ru-RU" sz="3200" dirty="0" smtClean="0"/>
              <a:t>Цели классного часа</a:t>
            </a:r>
            <a:endParaRPr lang="ru-RU" sz="3200" dirty="0"/>
          </a:p>
        </p:txBody>
      </p:sp>
      <p:sp>
        <p:nvSpPr>
          <p:cNvPr id="3" name="Содержимое 2"/>
          <p:cNvSpPr>
            <a:spLocks noGrp="1"/>
          </p:cNvSpPr>
          <p:nvPr>
            <p:ph idx="1"/>
          </p:nvPr>
        </p:nvSpPr>
        <p:spPr>
          <a:xfrm>
            <a:off x="457200" y="1000108"/>
            <a:ext cx="8258204" cy="5324492"/>
          </a:xfrm>
        </p:spPr>
        <p:txBody>
          <a:bodyPr>
            <a:normAutofit fontScale="92500" lnSpcReduction="20000"/>
          </a:bodyPr>
          <a:lstStyle/>
          <a:p>
            <a:pPr algn="just"/>
            <a:r>
              <a:rPr lang="ru-RU" dirty="0" smtClean="0">
                <a:latin typeface="Times New Roman" pitchFamily="18" charset="0"/>
                <a:cs typeface="Times New Roman" pitchFamily="18" charset="0"/>
              </a:rPr>
              <a:t>1.Создание соответствующих условий, позволяющих школьникам проявить свою индивидуальность и творческие способности.</a:t>
            </a:r>
          </a:p>
          <a:p>
            <a:pPr algn="just"/>
            <a:r>
              <a:rPr lang="ru-RU" dirty="0" smtClean="0">
                <a:latin typeface="Times New Roman" pitchFamily="18" charset="0"/>
                <a:cs typeface="Times New Roman" pitchFamily="18" charset="0"/>
              </a:rPr>
              <a:t>2.Дать школьникам знания об окружающем мире, обществе, человеке, природе; научить принимать участие в обсуждении общественно важных вопросов, решении конфликтных ситуаций, общественных и мировых проблем, понимать политические ситуации и т. д.</a:t>
            </a:r>
          </a:p>
          <a:p>
            <a:pPr algn="just"/>
            <a:r>
              <a:rPr lang="ru-RU" dirty="0" smtClean="0">
                <a:latin typeface="Times New Roman" pitchFamily="18" charset="0"/>
                <a:cs typeface="Times New Roman" pitchFamily="18" charset="0"/>
              </a:rPr>
              <a:t>3.Дать учащимся нравственно-этическое воспитание, сформировать правильное отношение к общечеловеческим ценностям, воспитать зрелую личность, эмоционально и нравственно стойкую к негативным жизненным проявлениям.</a:t>
            </a:r>
          </a:p>
          <a:p>
            <a:pPr algn="just"/>
            <a:r>
              <a:rPr lang="ru-RU" dirty="0" smtClean="0">
                <a:latin typeface="Times New Roman" pitchFamily="18" charset="0"/>
                <a:cs typeface="Times New Roman" pitchFamily="18" charset="0"/>
              </a:rPr>
              <a:t>4.Создание здорового классного коллектива, который мог бы стать благоприятной средой для социального, эмоционального и интеллектуального развития учеников.</a:t>
            </a:r>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42852"/>
            <a:ext cx="8286808" cy="500066"/>
          </a:xfrm>
        </p:spPr>
        <p:txBody>
          <a:bodyPr>
            <a:normAutofit fontScale="90000"/>
          </a:bodyPr>
          <a:lstStyle/>
          <a:p>
            <a:r>
              <a:rPr lang="ru-RU" sz="3200" dirty="0" smtClean="0"/>
              <a:t>Функции классного часа</a:t>
            </a:r>
            <a:endParaRPr lang="ru-RU" sz="3200" dirty="0"/>
          </a:p>
        </p:txBody>
      </p:sp>
      <p:sp>
        <p:nvSpPr>
          <p:cNvPr id="3" name="Содержимое 2"/>
          <p:cNvSpPr>
            <a:spLocks noGrp="1"/>
          </p:cNvSpPr>
          <p:nvPr>
            <p:ph idx="1"/>
          </p:nvPr>
        </p:nvSpPr>
        <p:spPr>
          <a:xfrm>
            <a:off x="500034" y="857232"/>
            <a:ext cx="8429684" cy="5532128"/>
          </a:xfrm>
        </p:spPr>
        <p:txBody>
          <a:bodyPr>
            <a:noAutofit/>
          </a:bodyPr>
          <a:lstStyle/>
          <a:p>
            <a:pPr lvl="0" algn="just"/>
            <a:r>
              <a:rPr lang="ru-RU" sz="2000" b="1" i="1" dirty="0" smtClean="0">
                <a:latin typeface="Times New Roman" pitchFamily="18" charset="0"/>
                <a:cs typeface="Times New Roman" pitchFamily="18" charset="0"/>
              </a:rPr>
              <a:t>Просветительская</a:t>
            </a:r>
            <a:r>
              <a:rPr lang="ru-RU" sz="2000" dirty="0" smtClean="0">
                <a:latin typeface="Times New Roman" pitchFamily="18" charset="0"/>
                <a:cs typeface="Times New Roman" pitchFamily="18" charset="0"/>
              </a:rPr>
              <a:t>    Суть просветительской функции состоит в том, что классный час дает возможность расширить круг тех знаний учеников, которые не нашли отражение в учебных программах. Объектом обсуждения классного часа может быть любое явление или событие.</a:t>
            </a:r>
          </a:p>
          <a:p>
            <a:pPr lvl="0" algn="just"/>
            <a:endParaRPr lang="ru-RU" sz="2000" dirty="0" smtClean="0">
              <a:latin typeface="Times New Roman" pitchFamily="18" charset="0"/>
              <a:cs typeface="Times New Roman" pitchFamily="18" charset="0"/>
            </a:endParaRPr>
          </a:p>
          <a:p>
            <a:pPr lvl="0" algn="just"/>
            <a:r>
              <a:rPr lang="ru-RU" sz="2000" b="1" i="1" dirty="0" smtClean="0">
                <a:latin typeface="Times New Roman" pitchFamily="18" charset="0"/>
                <a:cs typeface="Times New Roman" pitchFamily="18" charset="0"/>
              </a:rPr>
              <a:t>Направляющая</a:t>
            </a:r>
            <a:r>
              <a:rPr lang="ru-RU" sz="2000" dirty="0" smtClean="0">
                <a:latin typeface="Times New Roman" pitchFamily="18" charset="0"/>
                <a:cs typeface="Times New Roman" pitchFamily="18" charset="0"/>
              </a:rPr>
              <a:t>      Призвана переводить обсуждение того или иного явления в рамки реального опыта учащихся.</a:t>
            </a:r>
          </a:p>
          <a:p>
            <a:pPr lvl="0" algn="just"/>
            <a:endParaRPr lang="ru-RU" sz="2000" dirty="0" smtClean="0">
              <a:latin typeface="Times New Roman" pitchFamily="18" charset="0"/>
              <a:cs typeface="Times New Roman" pitchFamily="18" charset="0"/>
            </a:endParaRPr>
          </a:p>
          <a:p>
            <a:pPr lvl="0" algn="just"/>
            <a:r>
              <a:rPr lang="ru-RU" sz="2000" b="1" i="1" dirty="0" smtClean="0">
                <a:latin typeface="Times New Roman" pitchFamily="18" charset="0"/>
                <a:cs typeface="Times New Roman" pitchFamily="18" charset="0"/>
              </a:rPr>
              <a:t>Ориентирующая</a:t>
            </a:r>
            <a:r>
              <a:rPr lang="ru-RU" sz="2000" dirty="0" smtClean="0">
                <a:latin typeface="Times New Roman" pitchFamily="18" charset="0"/>
                <a:cs typeface="Times New Roman" pitchFamily="18" charset="0"/>
              </a:rPr>
              <a:t>    Способствует формированию определенного отношения к окружающему миру и выработке иерархии материальных и духовных ценностей. Помогает оценивать явления, происходящие в окружающем мире.</a:t>
            </a:r>
          </a:p>
          <a:p>
            <a:pPr lvl="0" algn="just"/>
            <a:endParaRPr lang="ru-RU" sz="2000" dirty="0" smtClean="0">
              <a:latin typeface="Times New Roman" pitchFamily="18" charset="0"/>
              <a:cs typeface="Times New Roman" pitchFamily="18" charset="0"/>
            </a:endParaRPr>
          </a:p>
          <a:p>
            <a:pPr algn="just"/>
            <a:r>
              <a:rPr lang="ru-RU" sz="2000" b="1" i="1" dirty="0" smtClean="0">
                <a:latin typeface="Times New Roman" pitchFamily="18" charset="0"/>
                <a:cs typeface="Times New Roman" pitchFamily="18" charset="0"/>
              </a:rPr>
              <a:t>Формирующая</a:t>
            </a:r>
            <a:r>
              <a:rPr lang="ru-RU" sz="2000" dirty="0" smtClean="0">
                <a:latin typeface="Times New Roman" pitchFamily="18" charset="0"/>
                <a:cs typeface="Times New Roman" pitchFamily="18" charset="0"/>
              </a:rPr>
              <a:t>     Формирует у учеников навыки обдумывания и оценки своих поступков и самих себя, помогает в выработке умелого ведения диалога и высказывания, отстаивания собственного мнения</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85728"/>
            <a:ext cx="8286808" cy="500066"/>
          </a:xfrm>
        </p:spPr>
        <p:txBody>
          <a:bodyPr>
            <a:normAutofit fontScale="90000"/>
          </a:bodyPr>
          <a:lstStyle/>
          <a:p>
            <a:r>
              <a:rPr lang="ru-RU" sz="3200" dirty="0" smtClean="0"/>
              <a:t>Типы классных часов</a:t>
            </a:r>
            <a:endParaRPr lang="ru-RU" sz="3200" dirty="0"/>
          </a:p>
        </p:txBody>
      </p:sp>
      <p:sp>
        <p:nvSpPr>
          <p:cNvPr id="3" name="Содержимое 2"/>
          <p:cNvSpPr>
            <a:spLocks noGrp="1"/>
          </p:cNvSpPr>
          <p:nvPr>
            <p:ph idx="1"/>
          </p:nvPr>
        </p:nvSpPr>
        <p:spPr>
          <a:xfrm>
            <a:off x="571472" y="1285860"/>
            <a:ext cx="8215370" cy="5143536"/>
          </a:xfrm>
        </p:spPr>
        <p:txBody>
          <a:bodyPr>
            <a:normAutofit/>
          </a:bodyPr>
          <a:lstStyle/>
          <a:p>
            <a:pPr algn="just">
              <a:buNone/>
            </a:pPr>
            <a:r>
              <a:rPr lang="ru-RU" sz="2400" dirty="0" smtClean="0">
                <a:latin typeface="Times New Roman" pitchFamily="18" charset="0"/>
                <a:cs typeface="Times New Roman" pitchFamily="18" charset="0"/>
              </a:rPr>
              <a:t> 	</a:t>
            </a:r>
            <a:r>
              <a:rPr lang="ru-RU" sz="2800" dirty="0" smtClean="0">
                <a:latin typeface="Times New Roman" pitchFamily="18" charset="0"/>
                <a:cs typeface="Times New Roman" pitchFamily="18" charset="0"/>
              </a:rPr>
              <a:t>Классные часы разнообразны по содержанию, формам, методам их подготовки и проведения. В зависимости от этого классные часы можно подразделить на четыре типа:</a:t>
            </a:r>
          </a:p>
          <a:p>
            <a:pPr algn="just">
              <a:buNone/>
            </a:pPr>
            <a:r>
              <a:rPr lang="ru-RU" sz="2000" dirty="0" smtClean="0">
                <a:latin typeface="Times New Roman" pitchFamily="18" charset="0"/>
                <a:cs typeface="Times New Roman" pitchFamily="18" charset="0"/>
              </a:rPr>
              <a:t>		</a:t>
            </a:r>
          </a:p>
          <a:p>
            <a:pPr algn="just">
              <a:buNone/>
            </a:pPr>
            <a:r>
              <a:rPr lang="ru-RU" sz="2000" dirty="0" smtClean="0">
                <a:latin typeface="Times New Roman" pitchFamily="18" charset="0"/>
                <a:cs typeface="Times New Roman" pitchFamily="18" charset="0"/>
              </a:rPr>
              <a:t>              </a:t>
            </a:r>
            <a:r>
              <a:rPr lang="ru-RU" sz="2800" dirty="0" smtClean="0">
                <a:latin typeface="Times New Roman" pitchFamily="18" charset="0"/>
                <a:cs typeface="Times New Roman" pitchFamily="18" charset="0"/>
              </a:rPr>
              <a:t>ТЕМАТИЧЕСКИЙ</a:t>
            </a:r>
          </a:p>
          <a:p>
            <a:pPr algn="just">
              <a:buNone/>
            </a:pPr>
            <a:r>
              <a:rPr lang="ru-RU" sz="2800" dirty="0" smtClean="0">
                <a:latin typeface="Times New Roman" pitchFamily="18" charset="0"/>
                <a:cs typeface="Times New Roman" pitchFamily="18" charset="0"/>
              </a:rPr>
              <a:t>		НРАВСТВЕННЫЙ</a:t>
            </a:r>
          </a:p>
          <a:p>
            <a:pPr algn="just">
              <a:buNone/>
            </a:pPr>
            <a:r>
              <a:rPr lang="ru-RU" sz="2800" dirty="0" smtClean="0">
                <a:latin typeface="Times New Roman" pitchFamily="18" charset="0"/>
                <a:cs typeface="Times New Roman" pitchFamily="18" charset="0"/>
              </a:rPr>
              <a:t>		ИНТЕЛЛЕКТУАЛЬНО-ПОЗНАВАТЕЛЬНЫЙ</a:t>
            </a:r>
          </a:p>
          <a:p>
            <a:pPr algn="just">
              <a:buNone/>
            </a:pPr>
            <a:r>
              <a:rPr lang="ru-RU" sz="2800" dirty="0" smtClean="0">
                <a:latin typeface="Times New Roman" pitchFamily="18" charset="0"/>
                <a:cs typeface="Times New Roman" pitchFamily="18" charset="0"/>
              </a:rPr>
              <a:t>		ИНФОРМАЦИОННЫЙ</a:t>
            </a: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85728"/>
            <a:ext cx="8229600" cy="1143000"/>
          </a:xfrm>
        </p:spPr>
        <p:txBody>
          <a:bodyPr/>
          <a:lstStyle/>
          <a:p>
            <a:r>
              <a:rPr lang="ru-RU" sz="5400" dirty="0" smtClean="0">
                <a:latin typeface="Times New Roman" pitchFamily="18" charset="0"/>
                <a:cs typeface="Times New Roman" pitchFamily="18" charset="0"/>
              </a:rPr>
              <a:t>ТЕМАТИЧЕСКИЙ</a:t>
            </a:r>
            <a:endParaRPr lang="ru-RU" dirty="0"/>
          </a:p>
        </p:txBody>
      </p:sp>
      <p:sp>
        <p:nvSpPr>
          <p:cNvPr id="3" name="Содержимое 2"/>
          <p:cNvSpPr>
            <a:spLocks noGrp="1"/>
          </p:cNvSpPr>
          <p:nvPr>
            <p:ph idx="1"/>
          </p:nvPr>
        </p:nvSpPr>
        <p:spPr/>
        <p:txBody>
          <a:bodyPr/>
          <a:lstStyle/>
          <a:p>
            <a:pPr algn="ctr">
              <a:buNone/>
            </a:pPr>
            <a:r>
              <a:rPr lang="ru-RU" sz="2800" dirty="0" smtClean="0">
                <a:latin typeface="Times New Roman" pitchFamily="18" charset="0"/>
                <a:cs typeface="Times New Roman" pitchFamily="18" charset="0"/>
              </a:rPr>
              <a:t>Цели:</a:t>
            </a:r>
          </a:p>
          <a:p>
            <a:pPr algn="ctr">
              <a:buNone/>
            </a:pPr>
            <a:r>
              <a:rPr lang="ru-RU" sz="2800" dirty="0" smtClean="0">
                <a:latin typeface="Times New Roman" pitchFamily="18" charset="0"/>
                <a:cs typeface="Times New Roman" pitchFamily="18" charset="0"/>
              </a:rPr>
              <a:t>Развивать кругозор учащихся.</a:t>
            </a:r>
            <a:br>
              <a:rPr lang="ru-RU" sz="2800" dirty="0" smtClean="0">
                <a:latin typeface="Times New Roman" pitchFamily="18" charset="0"/>
                <a:cs typeface="Times New Roman" pitchFamily="18" charset="0"/>
              </a:rPr>
            </a:br>
            <a:endParaRPr lang="ru-RU" sz="2800" dirty="0" smtClean="0">
              <a:latin typeface="Times New Roman" pitchFamily="18" charset="0"/>
              <a:cs typeface="Times New Roman" pitchFamily="18" charset="0"/>
            </a:endParaRPr>
          </a:p>
          <a:p>
            <a:pPr algn="ctr">
              <a:buNone/>
            </a:pPr>
            <a:r>
              <a:rPr lang="ru-RU" sz="2800" dirty="0" smtClean="0">
                <a:latin typeface="Times New Roman" pitchFamily="18" charset="0"/>
                <a:cs typeface="Times New Roman" pitchFamily="18" charset="0"/>
              </a:rPr>
              <a:t>      Способствовать духовному развитию учащихся, формированию их интересов и духовных потребностей.</a:t>
            </a:r>
          </a:p>
          <a:p>
            <a:pPr>
              <a:buNone/>
            </a:pPr>
            <a:r>
              <a:rPr lang="ru-RU" sz="3200" dirty="0" smtClean="0">
                <a:latin typeface="Times New Roman" pitchFamily="18" charset="0"/>
                <a:cs typeface="Times New Roman" pitchFamily="18" charset="0"/>
              </a:rPr>
              <a:t> </a:t>
            </a:r>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14290"/>
            <a:ext cx="8686800" cy="1071570"/>
          </a:xfrm>
        </p:spPr>
        <p:txBody>
          <a:bodyPr>
            <a:normAutofit/>
          </a:bodyPr>
          <a:lstStyle/>
          <a:p>
            <a:r>
              <a:rPr lang="ru-RU" sz="5400" dirty="0" smtClean="0">
                <a:latin typeface="Times New Roman" pitchFamily="18" charset="0"/>
                <a:cs typeface="Times New Roman" pitchFamily="18" charset="0"/>
              </a:rPr>
              <a:t>        НРАВСТВЕННЫЙ</a:t>
            </a:r>
            <a:endParaRPr lang="ru-RU" dirty="0"/>
          </a:p>
        </p:txBody>
      </p:sp>
      <p:sp>
        <p:nvSpPr>
          <p:cNvPr id="3" name="Содержимое 2"/>
          <p:cNvSpPr>
            <a:spLocks noGrp="1"/>
          </p:cNvSpPr>
          <p:nvPr>
            <p:ph idx="1"/>
          </p:nvPr>
        </p:nvSpPr>
        <p:spPr>
          <a:xfrm>
            <a:off x="457200" y="1285860"/>
            <a:ext cx="8401080" cy="5038740"/>
          </a:xfrm>
        </p:spPr>
        <p:txBody>
          <a:bodyPr>
            <a:normAutofit fontScale="92500" lnSpcReduction="10000"/>
          </a:bodyPr>
          <a:lstStyle/>
          <a:p>
            <a:r>
              <a:rPr lang="ru-RU" dirty="0" smtClean="0"/>
              <a:t>Просвещение учащихся с целью выработки собственных нравственных взглядов, суждений, оценок.</a:t>
            </a:r>
          </a:p>
          <a:p>
            <a:r>
              <a:rPr lang="ru-RU" dirty="0" smtClean="0"/>
              <a:t>Изучение, осмысление и анализ нравственного опыта поколений.</a:t>
            </a:r>
          </a:p>
          <a:p>
            <a:pPr algn="just"/>
            <a:r>
              <a:rPr lang="ru-RU" dirty="0" smtClean="0"/>
              <a:t>Критическое осмысление и анализ собственных нравственных поступков, а также поступков сверстников и одноклассников.</a:t>
            </a:r>
          </a:p>
          <a:p>
            <a:pPr algn="just"/>
            <a:r>
              <a:rPr lang="ru-RU" dirty="0" smtClean="0"/>
              <a:t>Развитие  нравственных  личностных  качеств,  таких,    как  доброта,  желание помогать другим людям, умение признавать свои ошибки, анализировать их и делать выводы, умение прощать и быть прощенным, умение доказывать свою правоту и признавать правоту других людей и др.</a:t>
            </a: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115328" cy="1632798"/>
          </a:xfrm>
        </p:spPr>
        <p:txBody>
          <a:bodyPr>
            <a:normAutofit fontScale="90000"/>
          </a:bodyPr>
          <a:lstStyle/>
          <a:p>
            <a:pPr algn="ctr"/>
            <a:r>
              <a:rPr lang="ru-RU" sz="5400" dirty="0" smtClean="0">
                <a:latin typeface="Times New Roman" pitchFamily="18" charset="0"/>
                <a:cs typeface="Times New Roman" pitchFamily="18" charset="0"/>
              </a:rPr>
              <a:t>ИНТЕЛЛЕКТУАЛЬНО-ПОЗНАВАТЕЛЬНЫЙ</a:t>
            </a:r>
            <a:endParaRPr lang="ru-RU" dirty="0"/>
          </a:p>
        </p:txBody>
      </p:sp>
      <p:sp>
        <p:nvSpPr>
          <p:cNvPr id="3" name="Содержимое 2"/>
          <p:cNvSpPr>
            <a:spLocks noGrp="1"/>
          </p:cNvSpPr>
          <p:nvPr>
            <p:ph idx="1"/>
          </p:nvPr>
        </p:nvSpPr>
        <p:spPr/>
        <p:txBody>
          <a:bodyPr/>
          <a:lstStyle/>
          <a:p>
            <a:pPr algn="ctr">
              <a:buNone/>
            </a:pPr>
            <a:endParaRPr lang="ru-RU" sz="2400" dirty="0" smtClean="0">
              <a:latin typeface="Times New Roman" pitchFamily="18" charset="0"/>
              <a:cs typeface="Times New Roman" pitchFamily="18" charset="0"/>
            </a:endParaRPr>
          </a:p>
          <a:p>
            <a:pPr algn="ctr">
              <a:buNone/>
            </a:pPr>
            <a:r>
              <a:rPr lang="ru-RU" sz="2400" dirty="0" smtClean="0">
                <a:latin typeface="Times New Roman" pitchFamily="18" charset="0"/>
                <a:cs typeface="Times New Roman" pitchFamily="18" charset="0"/>
              </a:rPr>
              <a:t>Цели:</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Развивать познавательный интерес учащихся</a:t>
            </a:r>
          </a:p>
          <a:p>
            <a:pPr algn="ctr">
              <a:buNone/>
            </a:pP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Развивать умение осознавать свои индивидуальные возможности, стремление к самосовершенствованию </a:t>
            </a:r>
          </a:p>
          <a:p>
            <a:pPr>
              <a:buNone/>
            </a:pPr>
            <a:r>
              <a:rPr lang="ru-RU" dirty="0" smtClean="0"/>
              <a:t> </a:t>
            </a:r>
          </a:p>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85728"/>
            <a:ext cx="8686800" cy="1785950"/>
          </a:xfrm>
        </p:spPr>
        <p:txBody>
          <a:bodyPr>
            <a:normAutofit fontScale="90000"/>
          </a:bodyPr>
          <a:lstStyle/>
          <a:p>
            <a:r>
              <a:rPr lang="ru-RU" sz="5400" dirty="0" smtClean="0">
                <a:latin typeface="Times New Roman" pitchFamily="18" charset="0"/>
                <a:cs typeface="Times New Roman" pitchFamily="18" charset="0"/>
              </a:rPr>
              <a:t>     </a:t>
            </a:r>
            <a:br>
              <a:rPr lang="ru-RU" sz="5400" dirty="0" smtClean="0">
                <a:latin typeface="Times New Roman" pitchFamily="18" charset="0"/>
                <a:cs typeface="Times New Roman" pitchFamily="18" charset="0"/>
              </a:rPr>
            </a:br>
            <a:r>
              <a:rPr lang="ru-RU" sz="5400" dirty="0" smtClean="0">
                <a:latin typeface="Times New Roman" pitchFamily="18" charset="0"/>
                <a:cs typeface="Times New Roman" pitchFamily="18" charset="0"/>
              </a:rPr>
              <a:t/>
            </a:r>
            <a:br>
              <a:rPr lang="ru-RU" sz="5400" dirty="0" smtClean="0">
                <a:latin typeface="Times New Roman" pitchFamily="18" charset="0"/>
                <a:cs typeface="Times New Roman" pitchFamily="18" charset="0"/>
              </a:rPr>
            </a:br>
            <a:r>
              <a:rPr lang="ru-RU" sz="5400" dirty="0" smtClean="0">
                <a:latin typeface="Times New Roman" pitchFamily="18" charset="0"/>
                <a:cs typeface="Times New Roman" pitchFamily="18" charset="0"/>
              </a:rPr>
              <a:t/>
            </a:r>
            <a:br>
              <a:rPr lang="ru-RU" sz="5400" dirty="0" smtClean="0">
                <a:latin typeface="Times New Roman" pitchFamily="18" charset="0"/>
                <a:cs typeface="Times New Roman" pitchFamily="18" charset="0"/>
              </a:rPr>
            </a:br>
            <a:r>
              <a:rPr lang="ru-RU" sz="5400" dirty="0" smtClean="0">
                <a:latin typeface="Times New Roman" pitchFamily="18" charset="0"/>
                <a:cs typeface="Times New Roman" pitchFamily="18" charset="0"/>
              </a:rPr>
              <a:t/>
            </a:r>
            <a:br>
              <a:rPr lang="ru-RU" sz="5400" dirty="0" smtClean="0">
                <a:latin typeface="Times New Roman" pitchFamily="18" charset="0"/>
                <a:cs typeface="Times New Roman" pitchFamily="18" charset="0"/>
              </a:rPr>
            </a:br>
            <a:r>
              <a:rPr lang="ru-RU" sz="5400" dirty="0" smtClean="0">
                <a:latin typeface="Times New Roman" pitchFamily="18" charset="0"/>
                <a:cs typeface="Times New Roman" pitchFamily="18" charset="0"/>
              </a:rPr>
              <a:t/>
            </a:r>
            <a:br>
              <a:rPr lang="ru-RU" sz="5400" dirty="0" smtClean="0">
                <a:latin typeface="Times New Roman" pitchFamily="18" charset="0"/>
                <a:cs typeface="Times New Roman" pitchFamily="18" charset="0"/>
              </a:rPr>
            </a:br>
            <a:r>
              <a:rPr lang="ru-RU" sz="5400" dirty="0" smtClean="0">
                <a:latin typeface="Times New Roman" pitchFamily="18" charset="0"/>
                <a:cs typeface="Times New Roman" pitchFamily="18" charset="0"/>
              </a:rPr>
              <a:t>    </a:t>
            </a:r>
            <a:br>
              <a:rPr lang="ru-RU" sz="5400" dirty="0" smtClean="0">
                <a:latin typeface="Times New Roman" pitchFamily="18" charset="0"/>
                <a:cs typeface="Times New Roman" pitchFamily="18" charset="0"/>
              </a:rPr>
            </a:br>
            <a:r>
              <a:rPr lang="ru-RU" sz="5400" dirty="0" smtClean="0">
                <a:latin typeface="Times New Roman" pitchFamily="18" charset="0"/>
                <a:cs typeface="Times New Roman" pitchFamily="18" charset="0"/>
              </a:rPr>
              <a:t>    ИНФОРМАЦИОННЫЙ</a:t>
            </a:r>
            <a:br>
              <a:rPr lang="ru-RU" sz="5400" dirty="0" smtClean="0">
                <a:latin typeface="Times New Roman" pitchFamily="18" charset="0"/>
                <a:cs typeface="Times New Roman" pitchFamily="18" charset="0"/>
              </a:rPr>
            </a:br>
            <a:endParaRPr lang="ru-RU" dirty="0"/>
          </a:p>
        </p:txBody>
      </p:sp>
      <p:sp>
        <p:nvSpPr>
          <p:cNvPr id="3" name="Содержимое 2"/>
          <p:cNvSpPr>
            <a:spLocks noGrp="1"/>
          </p:cNvSpPr>
          <p:nvPr>
            <p:ph idx="1"/>
          </p:nvPr>
        </p:nvSpPr>
        <p:spPr>
          <a:xfrm>
            <a:off x="457200" y="1785926"/>
            <a:ext cx="8401080" cy="4538674"/>
          </a:xfrm>
        </p:spPr>
        <p:txBody>
          <a:bodyPr>
            <a:normAutofit/>
          </a:bodyPr>
          <a:lstStyle/>
          <a:p>
            <a:pPr algn="ctr">
              <a:buNone/>
            </a:pPr>
            <a:r>
              <a:rPr lang="ru-RU" sz="2400" dirty="0" smtClean="0">
                <a:latin typeface="Times New Roman" pitchFamily="18" charset="0"/>
                <a:cs typeface="Times New Roman" pitchFamily="18" charset="0"/>
              </a:rPr>
              <a:t>Цели:</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Формирование у учащихся сопричастности к событиям и явлениям общественно-политической жизни своей страны, своего города, района</a:t>
            </a:r>
          </a:p>
          <a:p>
            <a:pPr algn="ctr">
              <a:buNone/>
            </a:pP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Применение знаний, полученных на уроках истории </a:t>
            </a:r>
          </a:p>
          <a:p>
            <a:pPr algn="ctr">
              <a:buNone/>
            </a:pP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Формирование своего отношения к происходящему</a:t>
            </a:r>
          </a:p>
          <a:p>
            <a:pPr algn="ctr">
              <a:buNone/>
            </a:pP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Развитие исследовательских умений</a:t>
            </a:r>
          </a:p>
          <a:p>
            <a:pPr algn="ctr">
              <a:buNone/>
            </a:pPr>
            <a:r>
              <a:rPr lang="ru-RU" sz="2400" dirty="0" smtClean="0">
                <a:latin typeface="Times New Roman" pitchFamily="18" charset="0"/>
                <a:cs typeface="Times New Roman" pitchFamily="18" charset="0"/>
              </a:rPr>
              <a:t> </a:t>
            </a:r>
          </a:p>
          <a:p>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317</TotalTime>
  <Words>636</Words>
  <Application>Microsoft Office PowerPoint</Application>
  <PresentationFormat>Экран (4:3)</PresentationFormat>
  <Paragraphs>125</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Поток</vt:lpstr>
      <vt:lpstr>Формы и методы проведения классных часов </vt:lpstr>
      <vt:lpstr>Презентация PowerPoint</vt:lpstr>
      <vt:lpstr>Цели классного часа</vt:lpstr>
      <vt:lpstr>Функции классного часа</vt:lpstr>
      <vt:lpstr>Типы классных часов</vt:lpstr>
      <vt:lpstr>ТЕМАТИЧЕСКИЙ</vt:lpstr>
      <vt:lpstr>        НРАВСТВЕННЫЙ</vt:lpstr>
      <vt:lpstr>ИНТЕЛЛЕКТУАЛЬНО-ПОЗНАВАТЕЛЬНЫЙ</vt:lpstr>
      <vt:lpstr>                   ИНФОРМАЦИОННЫЙ </vt:lpstr>
      <vt:lpstr>Формы проведения классных часов</vt:lpstr>
      <vt:lpstr>Методы проведения классных часов</vt:lpstr>
      <vt:lpstr>Презентация PowerPoint</vt:lpstr>
      <vt:lpstr>Презентация PowerPoint</vt:lpstr>
      <vt:lpstr>Методика организации и проведения классного часа</vt:lpstr>
      <vt:lpstr>         Структура классного часа</vt:lpstr>
      <vt:lpstr>                Вступление</vt:lpstr>
      <vt:lpstr>           Основная часть</vt:lpstr>
      <vt:lpstr>      Заключительная часть</vt:lpstr>
      <vt:lpstr>Анализ классного часа</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учитель</cp:lastModifiedBy>
  <cp:revision>34</cp:revision>
  <dcterms:created xsi:type="dcterms:W3CDTF">2017-03-28T14:32:47Z</dcterms:created>
  <dcterms:modified xsi:type="dcterms:W3CDTF">2017-03-31T06:47:11Z</dcterms:modified>
</cp:coreProperties>
</file>